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91" r:id="rId5"/>
  </p:sldMasterIdLst>
  <p:notesMasterIdLst>
    <p:notesMasterId r:id="rId21"/>
  </p:notesMasterIdLst>
  <p:handoutMasterIdLst>
    <p:handoutMasterId r:id="rId22"/>
  </p:handoutMasterIdLst>
  <p:sldIdLst>
    <p:sldId id="477" r:id="rId6"/>
    <p:sldId id="2009" r:id="rId7"/>
    <p:sldId id="2010" r:id="rId8"/>
    <p:sldId id="2024" r:id="rId9"/>
    <p:sldId id="2027" r:id="rId10"/>
    <p:sldId id="2012" r:id="rId11"/>
    <p:sldId id="2013" r:id="rId12"/>
    <p:sldId id="2030" r:id="rId13"/>
    <p:sldId id="2016" r:id="rId14"/>
    <p:sldId id="2025" r:id="rId15"/>
    <p:sldId id="2026" r:id="rId16"/>
    <p:sldId id="2029" r:id="rId17"/>
    <p:sldId id="2028" r:id="rId18"/>
    <p:sldId id="2011" r:id="rId19"/>
    <p:sldId id="2023" r:id="rId20"/>
  </p:sldIdLst>
  <p:sldSz cx="12192000" cy="6858000"/>
  <p:notesSz cx="6858000" cy="9144000"/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939B5E8-EF71-43FF-B7B6-C3DB42F2B419}">
          <p14:sldIdLst>
            <p14:sldId id="477"/>
            <p14:sldId id="2009"/>
            <p14:sldId id="2010"/>
            <p14:sldId id="2024"/>
            <p14:sldId id="2027"/>
            <p14:sldId id="2012"/>
            <p14:sldId id="2013"/>
            <p14:sldId id="2030"/>
            <p14:sldId id="2016"/>
            <p14:sldId id="2025"/>
            <p14:sldId id="2026"/>
            <p14:sldId id="2029"/>
            <p14:sldId id="2028"/>
            <p14:sldId id="2011"/>
            <p14:sldId id="20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387"/>
    <a:srgbClr val="FFFFFF"/>
    <a:srgbClr val="00305E"/>
    <a:srgbClr val="A9A9A9"/>
    <a:srgbClr val="68AE22"/>
    <a:srgbClr val="009AA3"/>
    <a:srgbClr val="006AB3"/>
    <a:srgbClr val="84D1EE"/>
    <a:srgbClr val="28618C"/>
    <a:srgbClr val="033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4" autoAdjust="0"/>
    <p:restoredTop sz="70639"/>
  </p:normalViewPr>
  <p:slideViewPr>
    <p:cSldViewPr snapToGrid="0" snapToObjects="1">
      <p:cViewPr varScale="1">
        <p:scale>
          <a:sx n="90" d="100"/>
          <a:sy n="90" d="100"/>
        </p:scale>
        <p:origin x="11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10.06.24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10.06.24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Constantin </a:t>
            </a:r>
            <a:r>
              <a:rPr lang="de-DE" dirty="0" err="1"/>
              <a:t>Amend</a:t>
            </a:r>
            <a:endParaRPr lang="de-DE" dirty="0"/>
          </a:p>
          <a:p>
            <a:r>
              <a:rPr lang="de-DE" dirty="0"/>
              <a:t>TU Dresden, Kompetenzzentrum </a:t>
            </a:r>
            <a:r>
              <a:rPr lang="de-DE" dirty="0" err="1"/>
              <a:t>fuer</a:t>
            </a:r>
            <a:r>
              <a:rPr lang="de-DE" dirty="0"/>
              <a:t> Videokonferenzdienste Drittmittelprojekt vom Deutschen Forschungsnetzwerk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250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0068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Kleines </a:t>
            </a:r>
            <a:r>
              <a:rPr lang="de-DE" dirty="0" err="1"/>
              <a:t>schmankerl</a:t>
            </a:r>
            <a:r>
              <a:rPr lang="de-DE" dirty="0"/>
              <a:t> </a:t>
            </a:r>
            <a:r>
              <a:rPr lang="de-DE" dirty="0" err="1"/>
              <a:t>fuer</a:t>
            </a:r>
            <a:r>
              <a:rPr lang="de-DE" dirty="0"/>
              <a:t> die </a:t>
            </a:r>
            <a:r>
              <a:rPr lang="de-DE" dirty="0" err="1"/>
              <a:t>leute</a:t>
            </a:r>
            <a:r>
              <a:rPr lang="de-DE" dirty="0"/>
              <a:t> die sich von „LCD Display“ oder ABS-System triggern lassen (Lexikalisierte Tautologie)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408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665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_TU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025526"/>
            <a:ext cx="12192000" cy="5832476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4" y="4494775"/>
            <a:ext cx="10438871" cy="13345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Edit subtitle </a:t>
            </a:r>
            <a:r>
              <a:rPr lang="en-US" noProof="0"/>
              <a:t>by clicking</a:t>
            </a:r>
            <a:br>
              <a:rPr lang="en-US"/>
            </a:br>
            <a:r>
              <a:rPr lang="en-US"/>
              <a:t>Place</a:t>
            </a:r>
            <a:r>
              <a:rPr lang="en-US" dirty="0"/>
              <a:t>/occasion of the </a:t>
            </a:r>
            <a:r>
              <a:rPr lang="en-US" noProof="0" dirty="0"/>
              <a:t>presentation</a:t>
            </a:r>
            <a:r>
              <a:rPr lang="en-US" dirty="0"/>
              <a:t> and Date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1025525"/>
            <a:ext cx="12192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title by clicking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1781A34-A149-0246-9EC4-ECC7D2EDAA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14" y="4506997"/>
            <a:ext cx="2289484" cy="143629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6FBCDF3-0939-8241-8D3C-BAD4B172FB80}"/>
              </a:ext>
            </a:extLst>
          </p:cNvPr>
          <p:cNvSpPr txBox="1"/>
          <p:nvPr userDrawn="1"/>
        </p:nvSpPr>
        <p:spPr>
          <a:xfrm>
            <a:off x="783958" y="2619434"/>
            <a:ext cx="7066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alpha val="80000"/>
                  </a:schemeClr>
                </a:solidFill>
              </a:rPr>
              <a:t>Center for Information Services and High Performance Computing (ZIH)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637305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Edit Name Surname</a:t>
            </a:r>
          </a:p>
        </p:txBody>
      </p:sp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2" y="346076"/>
            <a:ext cx="10580687" cy="509588"/>
          </a:xfrm>
        </p:spPr>
        <p:txBody>
          <a:bodyPr/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j-ea"/>
                <a:cs typeface="+mj-cs"/>
              </a:rPr>
              <a:t>Edit master title format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030288"/>
            <a:ext cx="12192000" cy="50149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image by clicking the symbol</a:t>
            </a:r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"/>
            <a:ext cx="12192000" cy="601979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image by clicking the symbol</a:t>
            </a:r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042452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46416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halt und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/>
              <a:t>Überschrift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74713" y="1484314"/>
            <a:ext cx="5195887" cy="4344985"/>
          </a:xfrm>
        </p:spPr>
        <p:txBody>
          <a:bodyPr/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  <a:lvl2pPr marL="395942" marR="0" indent="-323953" algn="l" defTabSz="914269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/>
            </a:lvl2pPr>
            <a:lvl3pPr marL="396000" marR="0" indent="-216000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itchFamily="2" charset="2"/>
              <a:buChar char="-"/>
              <a:tabLst/>
              <a:defRPr/>
            </a:lvl3pPr>
            <a:lvl4pPr marL="576000" marR="0" indent="-179969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itchFamily="2" charset="2"/>
              <a:buChar char="-"/>
              <a:tabLst/>
              <a:defRPr/>
            </a:lvl4pPr>
            <a:lvl5pPr marL="575916" marR="0" indent="-179362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lvl5pPr>
          </a:lstStyle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Erste Ebene (18pt)</a:t>
            </a:r>
          </a:p>
          <a:p>
            <a:pPr marL="395942" marR="0" lvl="1" indent="-323953" algn="l" defTabSz="914269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Zweite Ebene für Aufzählungen</a:t>
            </a:r>
          </a:p>
          <a:p>
            <a:pPr marL="396000" marR="0" lvl="2" indent="-216000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Dritte Ebene (16pt)</a:t>
            </a:r>
          </a:p>
          <a:p>
            <a:pPr marL="576000" marR="0" lvl="3" indent="-179969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itchFamily="2" charset="2"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336349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982664"/>
            <a:ext cx="12192000" cy="5110162"/>
          </a:xfrm>
          <a:noFill/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2692041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weiß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69BCC71-9276-2C66-E3EE-F3D67E23F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t="1567" r="8649"/>
          <a:stretch/>
        </p:blipFill>
        <p:spPr>
          <a:xfrm>
            <a:off x="0" y="-80278"/>
            <a:ext cx="12694992" cy="7018556"/>
          </a:xfrm>
          <a:prstGeom prst="rect">
            <a:avLst/>
          </a:prstGeom>
        </p:spPr>
      </p:pic>
      <p:sp>
        <p:nvSpPr>
          <p:cNvPr id="16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42465" y="328249"/>
            <a:ext cx="1468800" cy="5508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de-DE" sz="300" b="0"/>
              <a:t>Bild durch Klicken auf Symbol hinzufügen</a:t>
            </a:r>
            <a:endParaRPr lang="de-DE" dirty="0"/>
          </a:p>
        </p:txBody>
      </p:sp>
      <p:sp>
        <p:nvSpPr>
          <p:cNvPr id="17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90304" y="349731"/>
            <a:ext cx="1764000" cy="514800"/>
          </a:xfr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4023064"/>
            <a:ext cx="6924798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634407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000" y="5223691"/>
            <a:ext cx="1608568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575667"/>
            <a:ext cx="203746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Untertitel 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918812"/>
            <a:ext cx="4411130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Vortrags, TT. Monat 2022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14861BB-9F8E-D4AD-1576-A3CB1C241D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00" y="2203614"/>
            <a:ext cx="710074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4380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4712" y="4494775"/>
            <a:ext cx="10438873" cy="1334525"/>
          </a:xfrm>
        </p:spPr>
        <p:txBody>
          <a:bodyPr/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Edit master format </a:t>
            </a:r>
            <a:r>
              <a:rPr lang="en-US" noProof="0"/>
              <a:t>by clicking</a:t>
            </a:r>
            <a:br>
              <a:rPr lang="en-US"/>
            </a:br>
            <a:r>
              <a:rPr lang="en-US"/>
              <a:t>Place/occasion of the presentation Date</a:t>
            </a:r>
            <a:endParaRPr lang="en-US" dirty="0"/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2420841"/>
            <a:ext cx="10438873" cy="828676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Edit Name Surname</a:t>
            </a:r>
            <a:br>
              <a:rPr lang="en-US" noProof="0" dirty="0"/>
            </a:br>
            <a:r>
              <a:rPr lang="en-US" noProof="0" dirty="0"/>
              <a:t>Center for Information Services  and High Performance Computing (ZIH)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3" y="3392203"/>
            <a:ext cx="10438873" cy="972108"/>
          </a:xfrm>
          <a:ln>
            <a:noFill/>
          </a:ln>
        </p:spPr>
        <p:txBody>
          <a:bodyPr/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Edit title by clicking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102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206000"/>
            <a:ext cx="12192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731" y="328249"/>
            <a:ext cx="1218534" cy="5545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4738" cy="51318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0F9569F-4DCB-9BBB-73AC-C498DB14C8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65" y="4526220"/>
            <a:ext cx="7772400" cy="12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9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0" hasCustomPrompt="1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lnSpc>
                <a:spcPct val="140000"/>
              </a:lnSpc>
              <a:defRPr sz="1800" baseline="0"/>
            </a:lvl2pPr>
            <a:lvl3pPr>
              <a:lnSpc>
                <a:spcPct val="120000"/>
              </a:lnSpc>
              <a:spcBef>
                <a:spcPts val="1200"/>
              </a:spcBef>
              <a:defRPr sz="1600"/>
            </a:lvl3pPr>
            <a:lvl4pPr marL="395942" marR="0" indent="-215969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 sz="1600"/>
            </a:lvl4pPr>
            <a:lvl5pPr>
              <a:lnSpc>
                <a:spcPct val="120000"/>
              </a:lnSpc>
              <a:defRPr sz="1600"/>
            </a:lvl5pPr>
          </a:lstStyle>
          <a:p>
            <a:pPr lvl="0"/>
            <a:r>
              <a:rPr lang="en-US" noProof="0" dirty="0"/>
              <a:t>First level (18pt)</a:t>
            </a:r>
          </a:p>
          <a:p>
            <a:pPr lvl="1"/>
            <a:r>
              <a:rPr lang="en-US" noProof="0" dirty="0"/>
              <a:t>Second level for lists</a:t>
            </a:r>
          </a:p>
          <a:p>
            <a:pPr marL="395942" marR="0" lvl="3" indent="-215969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noProof="0" dirty="0"/>
              <a:t>Third level (16pt)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D2D47FDF-D18B-A641-AA08-E5AB10C459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712" y="346075"/>
            <a:ext cx="10580687" cy="684213"/>
          </a:xfrm>
        </p:spPr>
        <p:txBody>
          <a:bodyPr/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noProof="0" dirty="0"/>
              <a:t>Edit title by clicking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E026915-AF32-7DD5-CF8B-F73CDC079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t="1567" r="8649"/>
          <a:stretch/>
        </p:blipFill>
        <p:spPr>
          <a:xfrm>
            <a:off x="-1" y="-873302"/>
            <a:ext cx="12192001" cy="69027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2" y="3387259"/>
            <a:ext cx="10580687" cy="1198491"/>
          </a:xfrm>
        </p:spPr>
        <p:txBody>
          <a:bodyPr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Edit title by clicking</a:t>
            </a:r>
          </a:p>
        </p:txBody>
      </p:sp>
    </p:spTree>
    <p:extLst>
      <p:ext uri="{BB962C8B-B14F-4D97-AF65-F5344CB8AC3E}">
        <p14:creationId xmlns:p14="http://schemas.microsoft.com/office/powerpoint/2010/main" val="124706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Edit title by clicking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 hasCustomPrompt="1"/>
          </p:nvPr>
        </p:nvSpPr>
        <p:spPr>
          <a:xfrm>
            <a:off x="6267449" y="1484314"/>
            <a:ext cx="5187950" cy="434498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image by clicking the symbol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74713" y="1484314"/>
            <a:ext cx="5195887" cy="4344985"/>
          </a:xfrm>
        </p:spPr>
        <p:txBody>
          <a:bodyPr/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  <a:lvl2pPr marL="395942" marR="0" indent="-323953" algn="l" defTabSz="914269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/>
            </a:lvl2pPr>
            <a:lvl3pPr marL="0" marR="0" indent="0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  <a:lvl4pPr marL="395942" marR="0" indent="-215969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lvl4pPr>
            <a:lvl5pPr marL="575916" marR="0" indent="-179362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lvl5pPr>
          </a:lstStyle>
          <a:p>
            <a:pPr lvl="0"/>
            <a:r>
              <a:rPr lang="en-US" noProof="0" dirty="0"/>
              <a:t>First level (18pt)</a:t>
            </a:r>
          </a:p>
          <a:p>
            <a:pPr lvl="1"/>
            <a:r>
              <a:rPr lang="en-US" noProof="0" dirty="0"/>
              <a:t>Second level for lists</a:t>
            </a:r>
          </a:p>
          <a:p>
            <a:pPr marL="395942" marR="0" lvl="3" indent="-215969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noProof="0" dirty="0"/>
              <a:t>Third level (16pt)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3" y="1484314"/>
            <a:ext cx="5195887" cy="4344985"/>
          </a:xfrm>
        </p:spPr>
        <p:txBody>
          <a:bodyPr/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395942" marR="0" indent="-323953" algn="l" defTabSz="914269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/>
            </a:lvl2pPr>
            <a:lvl3pPr marL="0" marR="0" indent="0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  <a:lvl4pPr marL="395942" marR="0" indent="-215969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lvl4pPr>
            <a:lvl5pPr marL="575916" marR="0" indent="-179362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lvl5pPr>
          </a:lstStyle>
          <a:p>
            <a:pPr lvl="0"/>
            <a:r>
              <a:rPr lang="en-US" noProof="0" dirty="0"/>
              <a:t>First level (18pt)</a:t>
            </a:r>
          </a:p>
          <a:p>
            <a:pPr lvl="1"/>
            <a:r>
              <a:rPr lang="en-US" noProof="0" dirty="0"/>
              <a:t>Second level for lists</a:t>
            </a:r>
          </a:p>
          <a:p>
            <a:pPr marL="395942" marR="0" lvl="3" indent="-215969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noProof="0" dirty="0"/>
              <a:t>Third level (16pt)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267449" y="1484315"/>
            <a:ext cx="5187950" cy="4344984"/>
          </a:xfrm>
        </p:spPr>
        <p:txBody>
          <a:bodyPr/>
          <a:lstStyle>
            <a:lvl1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395942" marR="0" indent="-323953" algn="l" defTabSz="914269" rtl="0" eaLnBrk="1" fontAlgn="auto" latinLnBrk="0" hangingPunct="1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—"/>
              <a:tabLst/>
              <a:defRPr/>
            </a:lvl2pPr>
            <a:lvl3pPr marL="0" marR="0" indent="0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3pPr>
            <a:lvl4pPr marL="395942" marR="0" indent="-215969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lvl4pPr>
            <a:lvl5pPr marL="575916" marR="0" indent="-179362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lvl5pPr>
          </a:lstStyle>
          <a:p>
            <a:pPr lvl="0"/>
            <a:r>
              <a:rPr lang="en-US" noProof="0" dirty="0"/>
              <a:t>First level (18pt)</a:t>
            </a:r>
          </a:p>
          <a:p>
            <a:pPr lvl="1"/>
            <a:r>
              <a:rPr lang="en-US" noProof="0" dirty="0"/>
              <a:t>Second level for lists</a:t>
            </a:r>
          </a:p>
          <a:p>
            <a:pPr marL="395942" marR="0" lvl="3" indent="-215969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noProof="0" dirty="0"/>
              <a:t>Third level (16pt)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66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2" y="346075"/>
            <a:ext cx="10580687" cy="684213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Edit master title format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1484314"/>
            <a:ext cx="3399576" cy="434498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First level (18pt)</a:t>
            </a:r>
          </a:p>
          <a:p>
            <a:pPr lvl="1"/>
            <a:r>
              <a:rPr lang="en-US" noProof="0" dirty="0"/>
              <a:t>Second level for lists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070849" y="1484315"/>
            <a:ext cx="3384550" cy="4344984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(18pt)</a:t>
            </a:r>
          </a:p>
          <a:p>
            <a:pPr lvl="1"/>
            <a:r>
              <a:rPr lang="en-US" noProof="0" dirty="0"/>
              <a:t>Second level for lists</a:t>
            </a:r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457700" y="1484315"/>
            <a:ext cx="3416300" cy="434498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First level (18pt)</a:t>
            </a:r>
          </a:p>
          <a:p>
            <a:pPr lvl="1"/>
            <a:r>
              <a:rPr lang="en-US" noProof="0" dirty="0"/>
              <a:t>Second level for lists</a:t>
            </a:r>
          </a:p>
          <a:p>
            <a:pPr lvl="2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74712" y="346076"/>
            <a:ext cx="10580687" cy="50958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 userDrawn="1"/>
        </p:nvSpPr>
        <p:spPr>
          <a:xfrm>
            <a:off x="5856649" y="6461865"/>
            <a:ext cx="616811" cy="38472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800" noProof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900" noProof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r>
              <a:rPr lang="en-US" sz="900" baseline="0" noProof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en-US" sz="900" baseline="0" noProof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00" baseline="0" noProof="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noProof="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 with </a:t>
            </a:r>
            <a:br>
              <a:rPr lang="en-US" noProof="0" dirty="0"/>
            </a:br>
            <a:r>
              <a:rPr lang="en-US" noProof="0" dirty="0"/>
              <a:t>two Lines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First level (18pt)</a:t>
            </a:r>
          </a:p>
          <a:p>
            <a:pPr lvl="1"/>
            <a:r>
              <a:rPr lang="en-US" noProof="0" dirty="0"/>
              <a:t>Second level for lists</a:t>
            </a:r>
          </a:p>
          <a:p>
            <a:pPr marL="395942" marR="0" lvl="3" indent="-215969" algn="l" defTabSz="914269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noProof="0" dirty="0"/>
              <a:t>Third level (16pt)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3" y="6336706"/>
            <a:ext cx="1115691" cy="32444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1C7F76C-C81D-864D-854F-91875519FD2F}"/>
              </a:ext>
            </a:extLst>
          </p:cNvPr>
          <p:cNvSpPr txBox="1"/>
          <p:nvPr userDrawn="1"/>
        </p:nvSpPr>
        <p:spPr>
          <a:xfrm>
            <a:off x="2462444" y="6323498"/>
            <a:ext cx="7200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aseline="0" noProof="0" dirty="0" err="1">
                <a:solidFill>
                  <a:schemeClr val="bg2"/>
                </a:solidFill>
              </a:rPr>
              <a:t>BigBlueButton</a:t>
            </a:r>
            <a:r>
              <a:rPr lang="en-US" sz="900" baseline="0" noProof="0" dirty="0">
                <a:solidFill>
                  <a:schemeClr val="bg2"/>
                </a:solidFill>
              </a:rPr>
              <a:t> Community </a:t>
            </a:r>
            <a:r>
              <a:rPr lang="en-US" sz="900" baseline="0" noProof="0" dirty="0" err="1">
                <a:solidFill>
                  <a:schemeClr val="bg2"/>
                </a:solidFill>
              </a:rPr>
              <a:t>Konferenz</a:t>
            </a:r>
            <a:r>
              <a:rPr lang="en-US" sz="900" baseline="0" noProof="0" dirty="0">
                <a:solidFill>
                  <a:schemeClr val="bg2"/>
                </a:solidFill>
              </a:rPr>
              <a:t> - </a:t>
            </a:r>
            <a:r>
              <a:rPr lang="en-US" sz="900" baseline="0" noProof="0" dirty="0" err="1">
                <a:solidFill>
                  <a:schemeClr val="bg2"/>
                </a:solidFill>
              </a:rPr>
              <a:t>Juni</a:t>
            </a:r>
            <a:r>
              <a:rPr lang="en-US" sz="900" baseline="0" noProof="0" dirty="0">
                <a:solidFill>
                  <a:schemeClr val="bg2"/>
                </a:solidFill>
              </a:rPr>
              <a:t> 2024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150DEDB-4311-868A-4477-04DE317630B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10" y="6112942"/>
            <a:ext cx="1166189" cy="67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904" r:id="rId2"/>
    <p:sldLayoutId id="2147483893" r:id="rId3"/>
    <p:sldLayoutId id="2147483894" r:id="rId4"/>
    <p:sldLayoutId id="2147483895" r:id="rId5"/>
    <p:sldLayoutId id="2147483897" r:id="rId6"/>
    <p:sldLayoutId id="2147483898" r:id="rId7"/>
    <p:sldLayoutId id="2147483899" r:id="rId8"/>
    <p:sldLayoutId id="2147483901" r:id="rId9"/>
    <p:sldLayoutId id="2147483902" r:id="rId10"/>
    <p:sldLayoutId id="2147483903" r:id="rId11"/>
    <p:sldLayoutId id="2147483908" r:id="rId12"/>
    <p:sldLayoutId id="2147483909" r:id="rId13"/>
    <p:sldLayoutId id="2147483914" r:id="rId14"/>
  </p:sldLayoutIdLst>
  <p:hf hdr="0" ftr="0" dt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8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5942" indent="-323953" algn="l" defTabSz="914269" rtl="0" eaLnBrk="1" latinLnBrk="0" hangingPunct="1">
        <a:lnSpc>
          <a:spcPct val="140000"/>
        </a:lnSpc>
        <a:spcBef>
          <a:spcPts val="300"/>
        </a:spcBef>
        <a:buFont typeface="Open Sans" panose="020B0606030504020204" pitchFamily="34" charset="0"/>
        <a:buChar char="—"/>
        <a:defRPr sz="18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269" rtl="0" eaLnBrk="1" latinLnBrk="0" hangingPunct="1">
        <a:lnSpc>
          <a:spcPct val="120000"/>
        </a:lnSpc>
        <a:spcBef>
          <a:spcPts val="3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5942" marR="0" indent="-215969" algn="l" defTabSz="914269" rtl="0" eaLnBrk="1" fontAlgn="auto" latinLnBrk="0" hangingPunct="1">
        <a:lnSpc>
          <a:spcPct val="120000"/>
        </a:lnSpc>
        <a:spcBef>
          <a:spcPts val="300"/>
        </a:spcBef>
        <a:spcAft>
          <a:spcPts val="0"/>
        </a:spcAft>
        <a:buClrTx/>
        <a:buSzTx/>
        <a:buFont typeface="Symbol" panose="05050102010706020507" pitchFamily="18" charset="2"/>
        <a:buChar char="-"/>
        <a:tabLst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5916" indent="-179362" algn="l" defTabSz="914269" rtl="0" eaLnBrk="1" latinLnBrk="0" hangingPunct="1">
        <a:lnSpc>
          <a:spcPct val="120000"/>
        </a:lnSpc>
        <a:spcBef>
          <a:spcPts val="300"/>
        </a:spcBef>
        <a:buFont typeface="Symbol" panose="05050102010706020507" pitchFamily="18" charset="2"/>
        <a:buChar char="-"/>
        <a:defRPr sz="16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23" indent="0" algn="l" defTabSz="914269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8502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5" indent="-228566" algn="l" defTabSz="91426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0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92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edumeet/*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u-dresden.de/zih/vcc" TargetMode="External"/><Relationship Id="rId2" Type="http://schemas.openxmlformats.org/officeDocument/2006/relationships/hyperlink" Target="mailto:Constantin.amend@tu-dresden.de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AD4D3241-F381-2A0D-5EE8-A3782B80AC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42465" y="328249"/>
            <a:ext cx="1483200" cy="5508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" r="-2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88402F-7718-724F-CE66-ADB38AF06F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9F2EDDC-CD67-B48B-E4E3-F7EA154D9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808" y="4657637"/>
            <a:ext cx="11104509" cy="492443"/>
          </a:xfrm>
        </p:spPr>
        <p:txBody>
          <a:bodyPr/>
          <a:lstStyle/>
          <a:p>
            <a:r>
              <a:rPr lang="de-DE" dirty="0" err="1"/>
              <a:t>eduMEET</a:t>
            </a:r>
            <a:r>
              <a:rPr lang="de-DE" dirty="0"/>
              <a:t> – der DFN und das VCC auf der Reise ins Ungewisse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80FF0D9-EB9A-367F-697B-2CE4A18193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808" y="5528397"/>
            <a:ext cx="1845107" cy="276999"/>
          </a:xfrm>
        </p:spPr>
        <p:txBody>
          <a:bodyPr/>
          <a:lstStyle/>
          <a:p>
            <a:r>
              <a:rPr lang="en-US" dirty="0"/>
              <a:t>Mainz, </a:t>
            </a:r>
            <a:r>
              <a:rPr lang="en-US" i="1" dirty="0"/>
              <a:t>10.06.2024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826700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CBD9-F6DD-9F44-ABCF-6AC0F861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 – Sommer/Herbst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836C-2952-0F4F-84A9-79730E25C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Start einer Community Test Phase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mit DFN AAI Anmeldung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Funktionen testen, Hands-on XP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Pool aus Medianodes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Quantitative &amp; qualitative Evaluation</a:t>
            </a:r>
          </a:p>
        </p:txBody>
      </p:sp>
    </p:spTree>
    <p:extLst>
      <p:ext uri="{BB962C8B-B14F-4D97-AF65-F5344CB8AC3E}">
        <p14:creationId xmlns:p14="http://schemas.microsoft.com/office/powerpoint/2010/main" val="4236990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CBD9-F6DD-9F44-ABCF-6AC0F861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 – Sommer/Herbst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836C-2952-0F4F-84A9-79730E25C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Lasttests mit teilnehmenden Einrichtungen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Standort-basierte Verteilung von Usern auf Basis von </a:t>
            </a:r>
            <a:r>
              <a:rPr lang="de-DE" dirty="0" err="1"/>
              <a:t>GeoIP</a:t>
            </a:r>
            <a:endParaRPr lang="de-DE" dirty="0"/>
          </a:p>
          <a:p>
            <a:pPr marL="681692" lvl="1" indent="-285750">
              <a:buFont typeface="Symbol" pitchFamily="2" charset="2"/>
              <a:buChar char="-"/>
            </a:pPr>
            <a:endParaRPr lang="de-DE" dirty="0"/>
          </a:p>
          <a:p>
            <a:pPr marL="681692" lvl="1" indent="-285750">
              <a:buFont typeface="Symbol" pitchFamily="2" charset="2"/>
              <a:buChar char="-"/>
            </a:pPr>
            <a:endParaRPr lang="de-DE" dirty="0"/>
          </a:p>
          <a:p>
            <a:pPr marL="681692" lvl="1" indent="-285750">
              <a:buFont typeface="Symbol" pitchFamily="2" charset="2"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7304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45C818-45B1-9949-80EA-3CED34A8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 - Winter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237A7A-F75D-AC4B-B75E-8ED43EC1CB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608CE9-C9C2-F34F-8A15-3076DB9AA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VCC Workshop 10.+11. Dezember bis Ende 2024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 err="1"/>
              <a:t>Praesentation</a:t>
            </a:r>
            <a:r>
              <a:rPr lang="de-DE" dirty="0"/>
              <a:t> der Ergebnisse 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Ende der Meinungsbildung </a:t>
            </a:r>
            <a:r>
              <a:rPr lang="de-DE" dirty="0" err="1"/>
              <a:t>ueber</a:t>
            </a:r>
            <a:r>
              <a:rPr lang="de-DE" dirty="0"/>
              <a:t> Projekt </a:t>
            </a:r>
            <a:r>
              <a:rPr lang="de-DE" dirty="0" err="1"/>
              <a:t>eduMEET</a:t>
            </a:r>
            <a:endParaRPr lang="de-DE" dirty="0"/>
          </a:p>
          <a:p>
            <a:pPr marL="681692" lvl="1" indent="-285750">
              <a:buFont typeface="Symbol" pitchFamily="2" charset="2"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7592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CBD9-F6DD-9F44-ABCF-6AC0F861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600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21775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CBD9-F6DD-9F44-ABCF-6AC0F861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836C-2952-0F4F-84A9-79730E25C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Github</a:t>
            </a:r>
            <a:r>
              <a:rPr lang="de-DE" dirty="0"/>
              <a:t>: </a:t>
            </a:r>
            <a:r>
              <a:rPr lang="de-DE" dirty="0">
                <a:hlinkClick r:id="rId2"/>
              </a:rPr>
              <a:t>https://github.com/edumeet/*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Draw.io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988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1598-0744-E947-A960-BD415325A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3091B-6EA6-9D4F-A13A-DB9A6EF700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Constantin </a:t>
            </a:r>
            <a:r>
              <a:rPr lang="de-DE" dirty="0" err="1"/>
              <a:t>Amend</a:t>
            </a:r>
            <a:endParaRPr lang="de-DE" dirty="0"/>
          </a:p>
          <a:p>
            <a:r>
              <a:rPr lang="de-DE" dirty="0">
                <a:hlinkClick r:id="rId2"/>
              </a:rPr>
              <a:t>constantin.amend@tu-dresden.de</a:t>
            </a:r>
            <a:endParaRPr lang="de-DE" dirty="0"/>
          </a:p>
          <a:p>
            <a:r>
              <a:rPr lang="de-DE" dirty="0"/>
              <a:t>0351 / 463 – 39778</a:t>
            </a:r>
          </a:p>
          <a:p>
            <a:endParaRPr lang="de-DE" dirty="0"/>
          </a:p>
          <a:p>
            <a:r>
              <a:rPr lang="de-DE" dirty="0"/>
              <a:t>Kompetenzzentrum </a:t>
            </a:r>
            <a:r>
              <a:rPr lang="de-DE" dirty="0" err="1"/>
              <a:t>fuer</a:t>
            </a:r>
            <a:r>
              <a:rPr lang="de-DE" dirty="0"/>
              <a:t> Videokonferenzdienste:</a:t>
            </a:r>
          </a:p>
          <a:p>
            <a:r>
              <a:rPr lang="de-DE" dirty="0">
                <a:hlinkClick r:id="rId3"/>
              </a:rPr>
              <a:t>https://tu-dresden.de/zih/vcc</a:t>
            </a:r>
            <a:endParaRPr lang="de-DE" dirty="0"/>
          </a:p>
          <a:p>
            <a:r>
              <a:rPr lang="de-DE" dirty="0" err="1"/>
              <a:t>vcc@tu-dresden.de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9528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5BCF86B-F915-494E-BDEF-DFC6257B4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F973CC5-E619-1348-B898-6C37B63DA9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4713" y="1484314"/>
            <a:ext cx="5723311" cy="4344985"/>
          </a:xfrm>
        </p:spPr>
        <p:txBody>
          <a:bodyPr vert="horz" lIns="0" tIns="0" rIns="0" bIns="0" rtlCol="0" anchor="t">
            <a:normAutofit/>
          </a:bodyPr>
          <a:lstStyle/>
          <a:p>
            <a:pPr lvl="1">
              <a:lnSpc>
                <a:spcPct val="130000"/>
              </a:lnSpc>
            </a:pPr>
            <a:r>
              <a:rPr lang="de-DE" sz="1600" dirty="0" err="1"/>
              <a:t>Begrueßung</a:t>
            </a:r>
            <a:r>
              <a:rPr lang="de-DE" sz="1600" dirty="0"/>
              <a:t> &amp; Intro</a:t>
            </a:r>
          </a:p>
          <a:p>
            <a:pPr lvl="1">
              <a:lnSpc>
                <a:spcPct val="130000"/>
              </a:lnSpc>
            </a:pPr>
            <a:r>
              <a:rPr lang="de-DE" sz="1600" dirty="0"/>
              <a:t>Agenda</a:t>
            </a:r>
          </a:p>
          <a:p>
            <a:pPr lvl="1">
              <a:lnSpc>
                <a:spcPct val="130000"/>
              </a:lnSpc>
            </a:pPr>
            <a:r>
              <a:rPr lang="de-DE" sz="1600" dirty="0"/>
              <a:t>Was ist </a:t>
            </a:r>
            <a:r>
              <a:rPr lang="de-DE" sz="1600" dirty="0" err="1"/>
              <a:t>eduMEET</a:t>
            </a:r>
            <a:r>
              <a:rPr lang="de-DE" sz="1600" dirty="0"/>
              <a:t>?</a:t>
            </a:r>
          </a:p>
          <a:p>
            <a:pPr lvl="1">
              <a:lnSpc>
                <a:spcPct val="130000"/>
              </a:lnSpc>
            </a:pPr>
            <a:r>
              <a:rPr lang="de-DE" sz="1600" dirty="0"/>
              <a:t>Historie</a:t>
            </a:r>
          </a:p>
          <a:p>
            <a:pPr lvl="1">
              <a:lnSpc>
                <a:spcPct val="130000"/>
              </a:lnSpc>
            </a:pPr>
            <a:r>
              <a:rPr lang="de-DE" sz="1600" dirty="0"/>
              <a:t>Aktueller Stand</a:t>
            </a:r>
          </a:p>
          <a:p>
            <a:pPr lvl="1">
              <a:lnSpc>
                <a:spcPct val="130000"/>
              </a:lnSpc>
            </a:pPr>
            <a:r>
              <a:rPr lang="de-DE" sz="1600" dirty="0"/>
              <a:t>Live Demo</a:t>
            </a:r>
          </a:p>
          <a:p>
            <a:pPr lvl="1">
              <a:lnSpc>
                <a:spcPct val="130000"/>
              </a:lnSpc>
            </a:pPr>
            <a:r>
              <a:rPr lang="de-DE" sz="1600" dirty="0"/>
              <a:t>Ausblick</a:t>
            </a:r>
          </a:p>
          <a:p>
            <a:pPr lvl="1">
              <a:lnSpc>
                <a:spcPct val="130000"/>
              </a:lnSpc>
            </a:pPr>
            <a:r>
              <a:rPr lang="de-DE" sz="1600" dirty="0"/>
              <a:t>Fragen</a:t>
            </a:r>
          </a:p>
          <a:p>
            <a:pPr lvl="1">
              <a:lnSpc>
                <a:spcPct val="130000"/>
              </a:lnSpc>
            </a:pPr>
            <a:r>
              <a:rPr lang="de-DE" sz="1600" dirty="0"/>
              <a:t>Quellen</a:t>
            </a:r>
          </a:p>
          <a:p>
            <a:pPr lvl="1">
              <a:lnSpc>
                <a:spcPct val="130000"/>
              </a:lnSpc>
            </a:pPr>
            <a:r>
              <a:rPr lang="de-DE" sz="1600" dirty="0"/>
              <a:t>Kontakt</a:t>
            </a:r>
          </a:p>
          <a:p>
            <a:pPr lvl="1">
              <a:lnSpc>
                <a:spcPct val="130000"/>
              </a:lnSpc>
            </a:pPr>
            <a:endParaRPr lang="de-DE" sz="1600" dirty="0"/>
          </a:p>
          <a:p>
            <a:pPr lvl="1">
              <a:lnSpc>
                <a:spcPct val="130000"/>
              </a:lnSpc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859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CBD9-F6DD-9F44-ABCF-6AC0F861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</a:t>
            </a:r>
            <a:r>
              <a:rPr lang="de-DE" dirty="0" err="1"/>
              <a:t>eduMEET</a:t>
            </a:r>
            <a:r>
              <a:rPr lang="de-DE" dirty="0"/>
              <a:t>? - </a:t>
            </a:r>
            <a:r>
              <a:rPr lang="de-DE" dirty="0" err="1"/>
              <a:t>Ueberblick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836C-2952-0F4F-84A9-79730E25C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Leichtgewichtiges FOSS </a:t>
            </a:r>
            <a:r>
              <a:rPr lang="de-DE" dirty="0" err="1"/>
              <a:t>WebRTC</a:t>
            </a:r>
            <a:r>
              <a:rPr lang="de-DE" dirty="0"/>
              <a:t> </a:t>
            </a:r>
            <a:r>
              <a:rPr lang="de-DE" dirty="0" err="1"/>
              <a:t>Videoconferencing</a:t>
            </a:r>
            <a:r>
              <a:rPr lang="de-DE" dirty="0"/>
              <a:t>-Tool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Standard Features (</a:t>
            </a:r>
            <a:r>
              <a:rPr lang="de-DE" dirty="0" err="1"/>
              <a:t>Screenshare</a:t>
            </a:r>
            <a:r>
              <a:rPr lang="de-DE" dirty="0"/>
              <a:t>, Fileshare, Chat, </a:t>
            </a:r>
            <a:r>
              <a:rPr lang="de-DE" dirty="0" err="1"/>
              <a:t>Raise</a:t>
            </a:r>
            <a:r>
              <a:rPr lang="de-DE" dirty="0"/>
              <a:t> Hand, Recording, </a:t>
            </a:r>
            <a:r>
              <a:rPr lang="de-DE" dirty="0" err="1"/>
              <a:t>Breakoutrooms</a:t>
            </a:r>
            <a:r>
              <a:rPr lang="de-DE" dirty="0"/>
              <a:t>, 49 Teilnehmer sichtbar, Keyboard Shortcuts)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Beliebig viele </a:t>
            </a:r>
            <a:r>
              <a:rPr lang="de-DE" dirty="0" err="1"/>
              <a:t>Screenshares</a:t>
            </a: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Beliebig viele Kameras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4K Kamera Support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Stereoaudio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Komponenten </a:t>
            </a:r>
            <a:r>
              <a:rPr lang="de-DE" dirty="0" err="1"/>
              <a:t>ueber</a:t>
            </a:r>
            <a:r>
              <a:rPr lang="de-DE" dirty="0"/>
              <a:t> </a:t>
            </a:r>
            <a:r>
              <a:rPr lang="de-DE" dirty="0" err="1"/>
              <a:t>Dockercontainer</a:t>
            </a:r>
            <a:r>
              <a:rPr lang="de-DE" dirty="0"/>
              <a:t> modular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 err="1"/>
              <a:t>Loadbalancing</a:t>
            </a:r>
            <a:r>
              <a:rPr lang="de-DE" dirty="0"/>
              <a:t> via </a:t>
            </a:r>
            <a:r>
              <a:rPr lang="de-DE" dirty="0" err="1"/>
              <a:t>GeoIP</a:t>
            </a: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r>
              <a:rPr lang="de-DE" dirty="0" err="1"/>
              <a:t>OpenID</a:t>
            </a:r>
            <a:r>
              <a:rPr lang="de-DE" dirty="0"/>
              <a:t> Schnittstelle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„brand-bar“</a:t>
            </a:r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E3FD5-C6CA-FB4B-BC53-FA4D0C8D9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99" y="1484314"/>
            <a:ext cx="5384799" cy="1325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86E137-7A7B-8F43-B679-33EB5EB53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50" y="2990088"/>
            <a:ext cx="5952765" cy="30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5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CBD9-F6DD-9F44-ABCF-6AC0F861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</a:t>
            </a:r>
            <a:r>
              <a:rPr lang="de-DE" dirty="0" err="1"/>
              <a:t>eduMEET</a:t>
            </a:r>
            <a:r>
              <a:rPr lang="de-DE" dirty="0"/>
              <a:t>? - Aufbau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836C-2952-0F4F-84A9-79730E25C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Containerbasiert: 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 err="1"/>
              <a:t>Room</a:t>
            </a:r>
            <a:r>
              <a:rPr lang="de-DE" dirty="0"/>
              <a:t>-Server (Client-Verteilung etc.)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Media-</a:t>
            </a:r>
            <a:r>
              <a:rPr lang="de-DE" dirty="0" err="1"/>
              <a:t>Node</a:t>
            </a:r>
            <a:r>
              <a:rPr lang="de-DE" dirty="0"/>
              <a:t> (Medienstromverwaltung)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Client (Service </a:t>
            </a:r>
            <a:r>
              <a:rPr lang="de-DE" dirty="0" err="1"/>
              <a:t>fuer</a:t>
            </a:r>
            <a:r>
              <a:rPr lang="de-DE" dirty="0"/>
              <a:t> Clients)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TURN Server (NAT/FW </a:t>
            </a:r>
            <a:r>
              <a:rPr lang="de-DE" dirty="0" err="1"/>
              <a:t>Traversal</a:t>
            </a:r>
            <a:r>
              <a:rPr lang="de-DE" dirty="0"/>
              <a:t>)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Optional:</a:t>
            </a:r>
          </a:p>
          <a:p>
            <a:pPr marL="861750" lvl="3" indent="-285750"/>
            <a:r>
              <a:rPr lang="de-DE" dirty="0"/>
              <a:t>Management-Server (Benutzerverwaltung, Rechte etc.)</a:t>
            </a:r>
          </a:p>
          <a:p>
            <a:pPr marL="861750" lvl="3" indent="-285750"/>
            <a:r>
              <a:rPr lang="de-DE" dirty="0"/>
              <a:t>Management Client (GUI </a:t>
            </a:r>
            <a:r>
              <a:rPr lang="de-DE" dirty="0" err="1"/>
              <a:t>fuer</a:t>
            </a:r>
            <a:r>
              <a:rPr lang="de-DE" dirty="0"/>
              <a:t> MGMT-Server)</a:t>
            </a:r>
          </a:p>
          <a:p>
            <a:pPr marL="861750" lvl="3" indent="-285750"/>
            <a:r>
              <a:rPr lang="de-DE" dirty="0" err="1"/>
              <a:t>Keycloak</a:t>
            </a:r>
            <a:r>
              <a:rPr lang="de-DE" dirty="0"/>
              <a:t> (Lokal, </a:t>
            </a:r>
            <a:r>
              <a:rPr lang="de-DE" dirty="0" err="1"/>
              <a:t>OpenID</a:t>
            </a:r>
            <a:r>
              <a:rPr lang="de-DE" dirty="0"/>
              <a:t>, SAML etc.)</a:t>
            </a:r>
          </a:p>
          <a:p>
            <a:pPr marL="861750" lvl="3" indent="-285750"/>
            <a:r>
              <a:rPr lang="de-DE" dirty="0"/>
              <a:t>Datenbank (bspw. </a:t>
            </a:r>
            <a:r>
              <a:rPr lang="de-DE" dirty="0" err="1"/>
              <a:t>Postgres</a:t>
            </a:r>
            <a:r>
              <a:rPr lang="de-DE" dirty="0"/>
              <a:t>)</a:t>
            </a:r>
          </a:p>
          <a:p>
            <a:pPr marL="861750" lvl="3" indent="-285750"/>
            <a:endParaRPr lang="de-DE" dirty="0"/>
          </a:p>
          <a:p>
            <a:pPr marL="681692" lvl="1" indent="-285750">
              <a:buFont typeface="Symbol" pitchFamily="2" charset="2"/>
              <a:buChar char="-"/>
            </a:pP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3D2BB-C8DB-4B48-8CEA-D18B63461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712" y="1484313"/>
            <a:ext cx="5525687" cy="434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9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CBD9-F6DD-9F44-ABCF-6AC0F861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</a:t>
            </a:r>
            <a:r>
              <a:rPr lang="de-DE" dirty="0" err="1"/>
              <a:t>eduMEET</a:t>
            </a:r>
            <a:r>
              <a:rPr lang="de-DE" dirty="0"/>
              <a:t>? – Minimum </a:t>
            </a:r>
            <a:r>
              <a:rPr lang="de-DE" dirty="0" err="1"/>
              <a:t>Requirements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836C-2952-0F4F-84A9-79730E25C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VM/Bare </a:t>
            </a:r>
            <a:r>
              <a:rPr lang="de-DE" dirty="0" err="1"/>
              <a:t>Metal</a:t>
            </a:r>
            <a:r>
              <a:rPr lang="de-DE" dirty="0"/>
              <a:t> mit 2-4 CPU Cores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8GB Ram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&lt;100GB HDD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Mind. 1 Netzwerk Adapter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 err="1"/>
              <a:t>Stable</a:t>
            </a:r>
            <a:r>
              <a:rPr lang="de-DE" dirty="0"/>
              <a:t> Debian 8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Mind. 1 IPv4 Adresse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2 FQDNs (1 </a:t>
            </a:r>
            <a:r>
              <a:rPr lang="de-DE" dirty="0" err="1"/>
              <a:t>fuer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service</a:t>
            </a:r>
            <a:r>
              <a:rPr lang="de-DE" dirty="0"/>
              <a:t>, 1 </a:t>
            </a:r>
            <a:r>
              <a:rPr lang="de-DE" dirty="0" err="1"/>
              <a:t>fuer</a:t>
            </a:r>
            <a:r>
              <a:rPr lang="de-DE" dirty="0"/>
              <a:t> TURN Server)</a:t>
            </a:r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-&gt;  600 </a:t>
            </a:r>
            <a:r>
              <a:rPr lang="de-DE" dirty="0" err="1"/>
              <a:t>concurrent</a:t>
            </a:r>
            <a:r>
              <a:rPr lang="de-DE" dirty="0"/>
              <a:t> </a:t>
            </a:r>
            <a:r>
              <a:rPr lang="de-DE" dirty="0" err="1"/>
              <a:t>users</a:t>
            </a:r>
            <a:r>
              <a:rPr lang="de-DE" dirty="0"/>
              <a:t> per </a:t>
            </a:r>
            <a:r>
              <a:rPr lang="de-DE" dirty="0" err="1"/>
              <a:t>server</a:t>
            </a:r>
            <a:r>
              <a:rPr lang="de-DE" dirty="0"/>
              <a:t> (Tests ausstehend)</a:t>
            </a:r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E3FD5-C6CA-FB4B-BC53-FA4D0C8D9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599" y="1484314"/>
            <a:ext cx="5384799" cy="132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6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CBD9-F6DD-9F44-ABCF-6AC0F861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Historie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836C-2952-0F4F-84A9-79730E25C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GÉANT finanziertes Projekt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2016: Start der Entwicklung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2018: 1.0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2019: 3.0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2020: 3.3 (erster VCC Test)</a:t>
            </a:r>
          </a:p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2023/24 kompletter </a:t>
            </a:r>
            <a:r>
              <a:rPr lang="de-DE" dirty="0" err="1"/>
              <a:t>Rewrite</a:t>
            </a:r>
            <a:r>
              <a:rPr lang="de-DE" dirty="0"/>
              <a:t> auf 4.0</a:t>
            </a:r>
          </a:p>
          <a:p>
            <a:pPr marL="285750" indent="-285750">
              <a:buFont typeface="Symbol" pitchFamily="2" charset="2"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4436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CBD9-F6DD-9F44-ABCF-6AC0F861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Aktueller Stand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F836C-2952-0F4F-84A9-79730E25C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Symbol" pitchFamily="2" charset="2"/>
              <a:buChar char="-"/>
            </a:pPr>
            <a:r>
              <a:rPr lang="de-DE" dirty="0"/>
              <a:t>Aufsetzphase eines „produktiv“-Systems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Mit DFN-AAI Anbindung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Incl. Management Server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Incl. Management Client</a:t>
            </a:r>
          </a:p>
          <a:p>
            <a:pPr marL="681692" lvl="1" indent="-285750">
              <a:buFont typeface="Symbol" pitchFamily="2" charset="2"/>
              <a:buChar char="-"/>
            </a:pPr>
            <a:r>
              <a:rPr lang="de-DE" dirty="0"/>
              <a:t>Ohne </a:t>
            </a:r>
            <a:r>
              <a:rPr lang="de-DE" dirty="0" err="1"/>
              <a:t>Certbot</a:t>
            </a:r>
            <a:r>
              <a:rPr lang="de-DE" dirty="0"/>
              <a:t> -&gt; eigene Zertifikate</a:t>
            </a:r>
          </a:p>
          <a:p>
            <a:pPr marL="681692" lvl="1" indent="-285750">
              <a:buFont typeface="Symbol" pitchFamily="2" charset="2"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4751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FBCA91-94BA-2648-B98D-558E22E2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11000-AA6F-984E-9077-30F04C510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39" y="-563492"/>
            <a:ext cx="11022523" cy="624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04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CBD9-F6DD-9F44-ABCF-6AC0F861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600" dirty="0"/>
              <a:t>Live-Demo</a:t>
            </a:r>
          </a:p>
        </p:txBody>
      </p:sp>
    </p:spTree>
    <p:extLst>
      <p:ext uri="{BB962C8B-B14F-4D97-AF65-F5344CB8AC3E}">
        <p14:creationId xmlns:p14="http://schemas.microsoft.com/office/powerpoint/2010/main" val="2414043089"/>
      </p:ext>
    </p:extLst>
  </p:cSld>
  <p:clrMapOvr>
    <a:masterClrMapping/>
  </p:clrMapOvr>
</p:sld>
</file>

<file path=ppt/theme/theme1.xml><?xml version="1.0" encoding="utf-8"?>
<a:theme xmlns:a="http://schemas.openxmlformats.org/drawingml/2006/main" name="TUD_2018_16zu9">
  <a:themeElements>
    <a:clrScheme name="ZIH 1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69B2"/>
      </a:accent1>
      <a:accent2>
        <a:srgbClr val="00305E"/>
      </a:accent2>
      <a:accent3>
        <a:srgbClr val="F07D00"/>
      </a:accent3>
      <a:accent4>
        <a:srgbClr val="007D3F"/>
      </a:accent4>
      <a:accent5>
        <a:srgbClr val="69B023"/>
      </a:accent5>
      <a:accent6>
        <a:srgbClr val="A9A9A9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57C8D47D-C401-4EE1-BDE7-44A31DD9F0E9}" vid="{32192CAF-097F-4FAF-B79D-D16E995EDBE8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5DE90B5-FE72-D744-9B1C-C37C66E8C107}">
  <we:reference id="fa000000002" version="1.0.0.0" store="en-us" storeType="FirstParty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A19A3C9BD3EE41A1DF8B62EC410D91" ma:contentTypeVersion="0" ma:contentTypeDescription="Ein neues Dokument erstellen." ma:contentTypeScope="" ma:versionID="7bfe956b5dff701d06d6214d67983ff4">
  <xsd:schema xmlns:xsd="http://www.w3.org/2001/XMLSchema" xmlns:xs="http://www.w3.org/2001/XMLSchema" xmlns:p="http://schemas.microsoft.com/office/2006/metadata/properties" xmlns:ns2="a086261e-0429-4196-aa9d-895edc846c16" targetNamespace="http://schemas.microsoft.com/office/2006/metadata/properties" ma:root="true" ma:fieldsID="6b85c7245a7751596e871d098e43d610" ns2:_="">
    <xsd:import namespace="a086261e-0429-4196-aa9d-895edc846c1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86261e-0429-4196-aa9d-895edc846c1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086261e-0429-4196-aa9d-895edc846c16">ZIHTEAMSITE-1999199012-2093</_dlc_DocId>
    <_dlc_DocIdUrl xmlns="a086261e-0429-4196-aa9d-895edc846c16">
      <Url>https://sharepoint.tu-dresden.de/sites/zih/ops/_layouts/15/DocIdRedir.aspx?ID=ZIHTEAMSITE-1999199012-2093</Url>
      <Description>ZIHTEAMSITE-1999199012-2093</Description>
    </_dlc_DocIdUrl>
  </documentManagement>
</p:properties>
</file>

<file path=customXml/itemProps1.xml><?xml version="1.0" encoding="utf-8"?>
<ds:datastoreItem xmlns:ds="http://schemas.openxmlformats.org/officeDocument/2006/customXml" ds:itemID="{516D4B23-F90E-43AE-9710-0498F84A04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86261e-0429-4196-aa9d-895edc846c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0A4BC3-EF56-4FC1-BA53-6EB60089893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18A01BE-708B-43B7-81FE-8B78E9E030F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D606202-59E9-477E-887D-2850B2E0325B}">
  <ds:schemaRefs>
    <ds:schemaRef ds:uri="http://schemas.microsoft.com/office/infopath/2007/PartnerControls"/>
    <ds:schemaRef ds:uri="http://purl.org/dc/dcmitype/"/>
    <ds:schemaRef ds:uri="a086261e-0429-4196-aa9d-895edc846c16"/>
    <ds:schemaRef ds:uri="http://purl.org/dc/elements/1.1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{3BDC843F-8CB4-B24F-B496-AC31E68EAAB7}tf10001124</Template>
  <TotalTime>2330</TotalTime>
  <Words>411</Words>
  <Application>Microsoft Macintosh PowerPoint</Application>
  <PresentationFormat>Widescreen</PresentationFormat>
  <Paragraphs>102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Open Sans</vt:lpstr>
      <vt:lpstr>Symbol</vt:lpstr>
      <vt:lpstr>TUD_2018_16zu9</vt:lpstr>
      <vt:lpstr>eduMEET – der DFN und das VCC auf der Reise ins Ungewisse</vt:lpstr>
      <vt:lpstr>Agenda</vt:lpstr>
      <vt:lpstr>Was ist eduMEET? - Ueberblick</vt:lpstr>
      <vt:lpstr>Was ist eduMEET? - Aufbau</vt:lpstr>
      <vt:lpstr>Was ist eduMEET? – Minimum Requirements</vt:lpstr>
      <vt:lpstr>Historie</vt:lpstr>
      <vt:lpstr>Aktueller Stand</vt:lpstr>
      <vt:lpstr>PowerPoint Presentation</vt:lpstr>
      <vt:lpstr>Live-Demo</vt:lpstr>
      <vt:lpstr>Ausblick – Sommer/Herbst</vt:lpstr>
      <vt:lpstr>Ausblick – Sommer/Herbst</vt:lpstr>
      <vt:lpstr>Ausblick - Winter</vt:lpstr>
      <vt:lpstr>Fragen?</vt:lpstr>
      <vt:lpstr>Quellen </vt:lpstr>
      <vt:lpstr>Kontakt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Präsentationsvorlagen im CD der TU Dresden</dc:title>
  <dc:creator>Jacqueline Papperitz</dc:creator>
  <cp:lastModifiedBy>Constantin Amend</cp:lastModifiedBy>
  <cp:revision>295</cp:revision>
  <dcterms:created xsi:type="dcterms:W3CDTF">2018-05-29T14:49:47Z</dcterms:created>
  <dcterms:modified xsi:type="dcterms:W3CDTF">2024-06-10T08:52:38Z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0x01010064A19A3C9BD3EE41A1DF8B62EC410D91</vt:lpwstr>
  </property>
  <property fmtid="{D5CDD505-2E9C-101B-9397-08002B2CF9AE}" pid="3" name="_dlc_DocIdItemGuid">
    <vt:lpwstr>d4c56dbf-dcd8-4bec-9358-c5d967b6d144</vt:lpwstr>
  </property>
</Properties>
</file>