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bookmarkIdSeed="3">
  <p:sldMasterIdLst>
    <p:sldMasterId id="2147484022" r:id="rId1"/>
    <p:sldMasterId id="2147484034" r:id="rId2"/>
    <p:sldMasterId id="2147484046" r:id="rId3"/>
  </p:sldMasterIdLst>
  <p:notesMasterIdLst>
    <p:notesMasterId r:id="rId14"/>
  </p:notesMasterIdLst>
  <p:handoutMasterIdLst>
    <p:handoutMasterId r:id="rId15"/>
  </p:handoutMasterIdLst>
  <p:sldIdLst>
    <p:sldId id="1610" r:id="rId4"/>
    <p:sldId id="3335" r:id="rId5"/>
    <p:sldId id="3337" r:id="rId6"/>
    <p:sldId id="3338" r:id="rId7"/>
    <p:sldId id="3339" r:id="rId8"/>
    <p:sldId id="3340" r:id="rId9"/>
    <p:sldId id="3341" r:id="rId10"/>
    <p:sldId id="3342" r:id="rId11"/>
    <p:sldId id="3343" r:id="rId12"/>
    <p:sldId id="3155" r:id="rId13"/>
  </p:sldIdLst>
  <p:sldSz cx="12169775" cy="6877050"/>
  <p:notesSz cx="6807200" cy="9939338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523233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1046483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569695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209295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616191" algn="l" defTabSz="1046483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3139413" algn="l" defTabSz="1046483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662669" algn="l" defTabSz="1046483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4185911" algn="l" defTabSz="1046483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090">
          <p15:clr>
            <a:srgbClr val="A4A3A4"/>
          </p15:clr>
        </p15:guide>
        <p15:guide id="2" pos="382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C0634"/>
    <a:srgbClr val="CECFD0"/>
    <a:srgbClr val="325886"/>
    <a:srgbClr val="FBB900"/>
    <a:srgbClr val="0046AA"/>
    <a:srgbClr val="CFD0D1"/>
    <a:srgbClr val="F83E73"/>
    <a:srgbClr val="953735"/>
    <a:srgbClr val="305480"/>
    <a:srgbClr val="9597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996" autoAdjust="0"/>
    <p:restoredTop sz="58145" autoAdjust="0"/>
  </p:normalViewPr>
  <p:slideViewPr>
    <p:cSldViewPr>
      <p:cViewPr>
        <p:scale>
          <a:sx n="80" d="100"/>
          <a:sy n="80" d="100"/>
        </p:scale>
        <p:origin x="394" y="82"/>
      </p:cViewPr>
      <p:guideLst>
        <p:guide orient="horz" pos="2090"/>
        <p:guide pos="3829"/>
      </p:guideLst>
    </p:cSldViewPr>
  </p:slideViewPr>
  <p:outlineViewPr>
    <p:cViewPr>
      <p:scale>
        <a:sx n="33" d="100"/>
        <a:sy n="33" d="100"/>
      </p:scale>
      <p:origin x="0" y="21882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9691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7.xml"/><Relationship Id="rId19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2949990" cy="497969"/>
          </a:xfrm>
          <a:prstGeom prst="rect">
            <a:avLst/>
          </a:prstGeom>
        </p:spPr>
        <p:txBody>
          <a:bodyPr vert="horz" lIns="91823" tIns="45911" rIns="91823" bIns="45911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55689" y="3"/>
            <a:ext cx="2949990" cy="497969"/>
          </a:xfrm>
          <a:prstGeom prst="rect">
            <a:avLst/>
          </a:prstGeom>
        </p:spPr>
        <p:txBody>
          <a:bodyPr vert="horz" lIns="91823" tIns="45911" rIns="91823" bIns="45911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39828"/>
            <a:ext cx="2949990" cy="497968"/>
          </a:xfrm>
          <a:prstGeom prst="rect">
            <a:avLst/>
          </a:prstGeom>
        </p:spPr>
        <p:txBody>
          <a:bodyPr vert="horz" lIns="91823" tIns="45911" rIns="91823" bIns="45911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55689" y="9439828"/>
            <a:ext cx="2949990" cy="497968"/>
          </a:xfrm>
          <a:prstGeom prst="rect">
            <a:avLst/>
          </a:prstGeom>
        </p:spPr>
        <p:txBody>
          <a:bodyPr vert="horz" lIns="91823" tIns="45911" rIns="91823" bIns="45911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DCEC299-8FD6-467D-BF82-42180A03529C}" type="slidenum">
              <a:rPr lang="de-DE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3924344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49990" cy="496427"/>
          </a:xfrm>
          <a:prstGeom prst="rect">
            <a:avLst/>
          </a:prstGeom>
        </p:spPr>
        <p:txBody>
          <a:bodyPr vert="horz" lIns="91823" tIns="45911" rIns="91823" bIns="45911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5689" y="2"/>
            <a:ext cx="2949990" cy="496427"/>
          </a:xfrm>
          <a:prstGeom prst="rect">
            <a:avLst/>
          </a:prstGeom>
        </p:spPr>
        <p:txBody>
          <a:bodyPr vert="horz" lIns="91823" tIns="45911" rIns="91823" bIns="45911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07950" y="746125"/>
            <a:ext cx="65913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823" tIns="45911" rIns="91823" bIns="45911" rtlCol="0" anchor="ctr"/>
          <a:lstStyle/>
          <a:p>
            <a:pPr lvl="0"/>
            <a:endParaRPr lang="de-DE" noProof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0416" y="4720686"/>
            <a:ext cx="5446369" cy="4472471"/>
          </a:xfrm>
          <a:prstGeom prst="rect">
            <a:avLst/>
          </a:prstGeom>
        </p:spPr>
        <p:txBody>
          <a:bodyPr vert="horz" lIns="91823" tIns="45911" rIns="91823" bIns="45911" rtlCol="0"/>
          <a:lstStyle/>
          <a:p>
            <a:pPr lvl="0"/>
            <a:r>
              <a:rPr lang="de-DE" noProof="0"/>
              <a:t>Textmasterformat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41370"/>
            <a:ext cx="2949990" cy="496427"/>
          </a:xfrm>
          <a:prstGeom prst="rect">
            <a:avLst/>
          </a:prstGeom>
        </p:spPr>
        <p:txBody>
          <a:bodyPr vert="horz" lIns="91823" tIns="45911" rIns="91823" bIns="45911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5689" y="9441370"/>
            <a:ext cx="2949990" cy="496427"/>
          </a:xfrm>
          <a:prstGeom prst="rect">
            <a:avLst/>
          </a:prstGeom>
        </p:spPr>
        <p:txBody>
          <a:bodyPr vert="horz" lIns="91823" tIns="45911" rIns="91823" bIns="45911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3BBF9DD0-8DAC-4898-9466-379B9A300648}" type="slidenum">
              <a:rPr lang="de-DE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2188506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523233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1046483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569695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2092950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2616191" algn="l" defTabSz="1046483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139413" algn="l" defTabSz="1046483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662669" algn="l" defTabSz="1046483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185911" algn="l" defTabSz="1046483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BBF9DD0-8DAC-4898-9466-379B9A300648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530089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BBF9DD0-8DAC-4898-9466-379B9A300648}" type="slidenum">
              <a:rPr lang="de-DE" smtClean="0">
                <a:solidFill>
                  <a:prstClr val="black"/>
                </a:solidFill>
              </a:rPr>
              <a:pPr>
                <a:defRPr/>
              </a:pPr>
              <a:t>2</a:t>
            </a:fld>
            <a:endParaRPr lang="de-D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41227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BBF9DD0-8DAC-4898-9466-379B9A300648}" type="slidenum">
              <a:rPr lang="de-DE" smtClean="0">
                <a:solidFill>
                  <a:prstClr val="black"/>
                </a:solidFill>
              </a:rPr>
              <a:pPr>
                <a:defRPr/>
              </a:pPr>
              <a:t>3</a:t>
            </a:fld>
            <a:endParaRPr lang="de-D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41227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BBF9DD0-8DAC-4898-9466-379B9A300648}" type="slidenum">
              <a:rPr lang="de-DE" smtClean="0">
                <a:solidFill>
                  <a:prstClr val="black"/>
                </a:solidFill>
              </a:rPr>
              <a:pPr>
                <a:defRPr/>
              </a:pPr>
              <a:t>4</a:t>
            </a:fld>
            <a:endParaRPr lang="de-D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41227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BBF9DD0-8DAC-4898-9466-379B9A300648}" type="slidenum">
              <a:rPr lang="de-DE" smtClean="0">
                <a:solidFill>
                  <a:prstClr val="black"/>
                </a:solidFill>
              </a:rPr>
              <a:pPr>
                <a:defRPr/>
              </a:pPr>
              <a:t>5</a:t>
            </a:fld>
            <a:endParaRPr lang="de-D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41227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BBF9DD0-8DAC-4898-9466-379B9A300648}" type="slidenum">
              <a:rPr lang="de-DE" smtClean="0">
                <a:solidFill>
                  <a:prstClr val="black"/>
                </a:solidFill>
              </a:rPr>
              <a:pPr>
                <a:defRPr/>
              </a:pPr>
              <a:t>6</a:t>
            </a:fld>
            <a:endParaRPr lang="de-D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412271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BBF9DD0-8DAC-4898-9466-379B9A300648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9916615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BBF9DD0-8DAC-4898-9466-379B9A300648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0532157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BBF9DD0-8DAC-4898-9466-379B9A300648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282495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2734" y="2136507"/>
            <a:ext cx="10344309" cy="1474108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825470" y="3896999"/>
            <a:ext cx="8518843" cy="175746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403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805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207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7609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011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6414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0816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5219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DF6EC6-2A20-4AA5-89E3-5A3BA2DC8098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10.06.2024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Scientific Writing, Frank Lauterbach Between Europe and the Orient, Almaty, April 18, 2018</a:t>
            </a: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262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A70ECE-CC30-465B-92A0-43F1742CEA10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10.06.2024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Scientific Writing, Frank Lauterbach Between Europe and the Orient, Almaty, April 18, 2018</a:t>
            </a: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97727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823087" y="275401"/>
            <a:ext cx="2738199" cy="586778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 hasCustomPrompt="1"/>
          </p:nvPr>
        </p:nvSpPr>
        <p:spPr>
          <a:xfrm>
            <a:off x="608490" y="275401"/>
            <a:ext cx="8011769" cy="586778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ACDCE7-4BAB-4C7F-848B-4D6D33237FC6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10.06.2024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Scientific Writing, Frank Lauterbach Between Europe and the Orient, Almaty, April 18, 2018</a:t>
            </a: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82297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2734" y="2136507"/>
            <a:ext cx="10344309" cy="1474108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825470" y="3896999"/>
            <a:ext cx="8518843" cy="175746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403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805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207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7609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011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6414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0816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5219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DF6EC6-2A20-4AA5-89E3-5A3BA2DC8098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10.06.2024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Scientific Writing, Frank Lauterbach Between Europe and the Orient, Almaty, April 18, 2018</a:t>
            </a: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37697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/>
        <p:txBody>
          <a:bodyPr lIns="0" tIns="0" rIns="0" bIns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20B710-62A4-4698-9DA0-A7000D883648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10.06.2024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Scientific Writing, Frank Lauterbach Between Europe and the Orient, Almaty, April 18, 2018</a:t>
            </a: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68206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1328" y="4419546"/>
            <a:ext cx="10344309" cy="1365859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 hasCustomPrompt="1"/>
          </p:nvPr>
        </p:nvSpPr>
        <p:spPr>
          <a:xfrm>
            <a:off x="961328" y="2914862"/>
            <a:ext cx="10344309" cy="1504354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4031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88051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3pPr>
            <a:lvl4pPr marL="132071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76096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0119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64143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0816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52191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C16D8B-93FE-4693-A319-F78896795FF0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10.06.2024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Scientific Writing, Frank Lauterbach Between Europe and the Orient, Almaty, April 18, 2018</a:t>
            </a: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93347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 hasCustomPrompt="1"/>
          </p:nvPr>
        </p:nvSpPr>
        <p:spPr>
          <a:xfrm>
            <a:off x="608491" y="1605050"/>
            <a:ext cx="5374984" cy="4538535"/>
          </a:xfrm>
        </p:spPr>
        <p:txBody>
          <a:bodyPr/>
          <a:lstStyle>
            <a:lvl1pPr>
              <a:defRPr sz="29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 hasCustomPrompt="1"/>
          </p:nvPr>
        </p:nvSpPr>
        <p:spPr>
          <a:xfrm>
            <a:off x="6186304" y="1605050"/>
            <a:ext cx="5374984" cy="4538535"/>
          </a:xfrm>
        </p:spPr>
        <p:txBody>
          <a:bodyPr/>
          <a:lstStyle>
            <a:lvl1pPr>
              <a:defRPr sz="29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71D54D-11B1-4330-8A1A-CCDE23FF0A31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10.06.2024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Scientific Writing, Frank Lauterbach Between Europe and the Orient, Almaty, April 18, 2018</a:t>
            </a: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80760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 hasCustomPrompt="1"/>
          </p:nvPr>
        </p:nvSpPr>
        <p:spPr>
          <a:xfrm>
            <a:off x="608490" y="1539381"/>
            <a:ext cx="5377097" cy="64153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40318" indent="0">
              <a:buNone/>
              <a:defRPr sz="2000" b="1"/>
            </a:lvl2pPr>
            <a:lvl3pPr marL="880510" indent="0">
              <a:buNone/>
              <a:defRPr sz="1800" b="1"/>
            </a:lvl3pPr>
            <a:lvl4pPr marL="1320719" indent="0">
              <a:buNone/>
              <a:defRPr sz="1500" b="1"/>
            </a:lvl4pPr>
            <a:lvl5pPr marL="1760964" indent="0">
              <a:buNone/>
              <a:defRPr sz="1500" b="1"/>
            </a:lvl5pPr>
            <a:lvl6pPr marL="2201198" indent="0">
              <a:buNone/>
              <a:defRPr sz="1500" b="1"/>
            </a:lvl6pPr>
            <a:lvl7pPr marL="2641435" indent="0">
              <a:buNone/>
              <a:defRPr sz="1500" b="1"/>
            </a:lvl7pPr>
            <a:lvl8pPr marL="3081677" indent="0">
              <a:buNone/>
              <a:defRPr sz="1500" b="1"/>
            </a:lvl8pPr>
            <a:lvl9pPr marL="3521917" indent="0">
              <a:buNone/>
              <a:defRPr sz="15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 hasCustomPrompt="1"/>
          </p:nvPr>
        </p:nvSpPr>
        <p:spPr>
          <a:xfrm>
            <a:off x="608490" y="2180917"/>
            <a:ext cx="5377097" cy="396226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 hasCustomPrompt="1"/>
          </p:nvPr>
        </p:nvSpPr>
        <p:spPr>
          <a:xfrm>
            <a:off x="6182101" y="1539381"/>
            <a:ext cx="5379210" cy="64153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40318" indent="0">
              <a:buNone/>
              <a:defRPr sz="2000" b="1"/>
            </a:lvl2pPr>
            <a:lvl3pPr marL="880510" indent="0">
              <a:buNone/>
              <a:defRPr sz="1800" b="1"/>
            </a:lvl3pPr>
            <a:lvl4pPr marL="1320719" indent="0">
              <a:buNone/>
              <a:defRPr sz="1500" b="1"/>
            </a:lvl4pPr>
            <a:lvl5pPr marL="1760964" indent="0">
              <a:buNone/>
              <a:defRPr sz="1500" b="1"/>
            </a:lvl5pPr>
            <a:lvl6pPr marL="2201198" indent="0">
              <a:buNone/>
              <a:defRPr sz="1500" b="1"/>
            </a:lvl6pPr>
            <a:lvl7pPr marL="2641435" indent="0">
              <a:buNone/>
              <a:defRPr sz="1500" b="1"/>
            </a:lvl7pPr>
            <a:lvl8pPr marL="3081677" indent="0">
              <a:buNone/>
              <a:defRPr sz="1500" b="1"/>
            </a:lvl8pPr>
            <a:lvl9pPr marL="3521917" indent="0">
              <a:buNone/>
              <a:defRPr sz="15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 hasCustomPrompt="1"/>
          </p:nvPr>
        </p:nvSpPr>
        <p:spPr>
          <a:xfrm>
            <a:off x="6182101" y="2180917"/>
            <a:ext cx="5379210" cy="396226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358FB8-79A2-4E7B-BA4F-EFAD2F108C4F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10.06.2024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Scientific Writing, Frank Lauterbach Between Europe and the Orient, Almaty, April 18, 2018</a:t>
            </a: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124702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A569F2-E6F5-4A92-8AA3-C8447C87EB80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10.06.2024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Scientific Writing, Frank Lauterbach Between Europe and the Orient, Almaty, April 18, 2018</a:t>
            </a: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945393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B57332-650A-4063-A926-AE312ABFEE4E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10.06.2024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Scientific Writing, Frank Lauterbach Between Europe and the Orient, Almaty, April 18, 2018</a:t>
            </a: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739727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8492" y="273828"/>
            <a:ext cx="4003772" cy="116527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4758048" y="273883"/>
            <a:ext cx="6803242" cy="5869372"/>
          </a:xfrm>
        </p:spPr>
        <p:txBody>
          <a:bodyPr/>
          <a:lstStyle>
            <a:lvl1pPr>
              <a:defRPr sz="3200"/>
            </a:lvl1pPr>
            <a:lvl2pPr>
              <a:defRPr sz="29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 hasCustomPrompt="1"/>
          </p:nvPr>
        </p:nvSpPr>
        <p:spPr>
          <a:xfrm>
            <a:off x="608492" y="1439176"/>
            <a:ext cx="4003772" cy="4704094"/>
          </a:xfrm>
        </p:spPr>
        <p:txBody>
          <a:bodyPr/>
          <a:lstStyle>
            <a:lvl1pPr marL="0" indent="0">
              <a:buNone/>
              <a:defRPr sz="1400"/>
            </a:lvl1pPr>
            <a:lvl2pPr marL="440318" indent="0">
              <a:buNone/>
              <a:defRPr sz="1200"/>
            </a:lvl2pPr>
            <a:lvl3pPr marL="880510" indent="0">
              <a:buNone/>
              <a:defRPr sz="1000"/>
            </a:lvl3pPr>
            <a:lvl4pPr marL="1320719" indent="0">
              <a:buNone/>
              <a:defRPr sz="1000"/>
            </a:lvl4pPr>
            <a:lvl5pPr marL="1760964" indent="0">
              <a:buNone/>
              <a:defRPr sz="1000"/>
            </a:lvl5pPr>
            <a:lvl6pPr marL="2201198" indent="0">
              <a:buNone/>
              <a:defRPr sz="1000"/>
            </a:lvl6pPr>
            <a:lvl7pPr marL="2641435" indent="0">
              <a:buNone/>
              <a:defRPr sz="1000"/>
            </a:lvl7pPr>
            <a:lvl8pPr marL="3081677" indent="0">
              <a:buNone/>
              <a:defRPr sz="1000"/>
            </a:lvl8pPr>
            <a:lvl9pPr marL="3521917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46026D-9E07-483A-B245-E931E4119D92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10.06.2024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Scientific Writing, Frank Lauterbach Between Europe and the Orient, Almaty, April 18, 2018</a:t>
            </a: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67384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/>
        <p:txBody>
          <a:bodyPr lIns="0" tIns="0" rIns="0" bIns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20B710-62A4-4698-9DA0-A7000D883648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10.06.2024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Scientific Writing, Frank Lauterbach Between Europe and the Orient, Almaty, April 18, 2018</a:t>
            </a: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399411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5361" y="4813955"/>
            <a:ext cx="7301865" cy="56831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385361" y="614497"/>
            <a:ext cx="7301865" cy="412623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40318" indent="0">
              <a:buNone/>
              <a:defRPr sz="2900"/>
            </a:lvl2pPr>
            <a:lvl3pPr marL="880510" indent="0">
              <a:buNone/>
              <a:defRPr sz="2400"/>
            </a:lvl3pPr>
            <a:lvl4pPr marL="1320719" indent="0">
              <a:buNone/>
              <a:defRPr sz="2000"/>
            </a:lvl4pPr>
            <a:lvl5pPr marL="1760964" indent="0">
              <a:buNone/>
              <a:defRPr sz="2000"/>
            </a:lvl5pPr>
            <a:lvl6pPr marL="2201198" indent="0">
              <a:buNone/>
              <a:defRPr sz="2000"/>
            </a:lvl6pPr>
            <a:lvl7pPr marL="2641435" indent="0">
              <a:buNone/>
              <a:defRPr sz="2000"/>
            </a:lvl7pPr>
            <a:lvl8pPr marL="3081677" indent="0">
              <a:buNone/>
              <a:defRPr sz="2000"/>
            </a:lvl8pPr>
            <a:lvl9pPr marL="3521917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 hasCustomPrompt="1"/>
          </p:nvPr>
        </p:nvSpPr>
        <p:spPr>
          <a:xfrm>
            <a:off x="2385361" y="5382250"/>
            <a:ext cx="7301865" cy="807098"/>
          </a:xfrm>
        </p:spPr>
        <p:txBody>
          <a:bodyPr/>
          <a:lstStyle>
            <a:lvl1pPr marL="0" indent="0">
              <a:buNone/>
              <a:defRPr sz="1400"/>
            </a:lvl1pPr>
            <a:lvl2pPr marL="440318" indent="0">
              <a:buNone/>
              <a:defRPr sz="1200"/>
            </a:lvl2pPr>
            <a:lvl3pPr marL="880510" indent="0">
              <a:buNone/>
              <a:defRPr sz="1000"/>
            </a:lvl3pPr>
            <a:lvl4pPr marL="1320719" indent="0">
              <a:buNone/>
              <a:defRPr sz="1000"/>
            </a:lvl4pPr>
            <a:lvl5pPr marL="1760964" indent="0">
              <a:buNone/>
              <a:defRPr sz="1000"/>
            </a:lvl5pPr>
            <a:lvl6pPr marL="2201198" indent="0">
              <a:buNone/>
              <a:defRPr sz="1000"/>
            </a:lvl6pPr>
            <a:lvl7pPr marL="2641435" indent="0">
              <a:buNone/>
              <a:defRPr sz="1000"/>
            </a:lvl7pPr>
            <a:lvl8pPr marL="3081677" indent="0">
              <a:buNone/>
              <a:defRPr sz="1000"/>
            </a:lvl8pPr>
            <a:lvl9pPr marL="3521917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60EC54-D287-4E04-BFAD-BC35F4BAE3E2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10.06.2024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Scientific Writing, Frank Lauterbach Between Europe and the Orient, Almaty, April 18, 2018</a:t>
            </a: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286805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A70ECE-CC30-465B-92A0-43F1742CEA10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10.06.2024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Scientific Writing, Frank Lauterbach Between Europe and the Orient, Almaty, April 18, 2018</a:t>
            </a: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858685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823087" y="275401"/>
            <a:ext cx="2738199" cy="586778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 hasCustomPrompt="1"/>
          </p:nvPr>
        </p:nvSpPr>
        <p:spPr>
          <a:xfrm>
            <a:off x="608490" y="275401"/>
            <a:ext cx="8011769" cy="586778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ACDCE7-4BAB-4C7F-848B-4D6D33237FC6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10.06.2024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Scientific Writing, Frank Lauterbach Between Europe and the Orient, Almaty, April 18, 2018</a:t>
            </a: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835082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2734" y="2136507"/>
            <a:ext cx="10344309" cy="1474108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825470" y="3896999"/>
            <a:ext cx="8518843" cy="175746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403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805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207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7609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011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6414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0816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5219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DF6EC6-2A20-4AA5-89E3-5A3BA2DC8098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10.06.2024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Scientific Writing, Frank Lauterbach Between Europe and the Orient, Almaty, April 18, 2018</a:t>
            </a: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703390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/>
        <p:txBody>
          <a:bodyPr lIns="0" tIns="0" rIns="0" bIns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20B710-62A4-4698-9DA0-A7000D883648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10.06.2024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Scientific Writing, Frank Lauterbach Between Europe and the Orient, Almaty, April 18, 2018</a:t>
            </a: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420185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1328" y="4419546"/>
            <a:ext cx="10344309" cy="1365859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 hasCustomPrompt="1"/>
          </p:nvPr>
        </p:nvSpPr>
        <p:spPr>
          <a:xfrm>
            <a:off x="961328" y="2914862"/>
            <a:ext cx="10344309" cy="1504354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4031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88051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3pPr>
            <a:lvl4pPr marL="132071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76096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0119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64143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0816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52191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C16D8B-93FE-4693-A319-F78896795FF0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10.06.2024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Scientific Writing, Frank Lauterbach Between Europe and the Orient, Almaty, April 18, 2018</a:t>
            </a: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997201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 hasCustomPrompt="1"/>
          </p:nvPr>
        </p:nvSpPr>
        <p:spPr>
          <a:xfrm>
            <a:off x="608491" y="1605050"/>
            <a:ext cx="5374984" cy="4538535"/>
          </a:xfrm>
        </p:spPr>
        <p:txBody>
          <a:bodyPr/>
          <a:lstStyle>
            <a:lvl1pPr>
              <a:defRPr sz="29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 hasCustomPrompt="1"/>
          </p:nvPr>
        </p:nvSpPr>
        <p:spPr>
          <a:xfrm>
            <a:off x="6186304" y="1605050"/>
            <a:ext cx="5374984" cy="4538535"/>
          </a:xfrm>
        </p:spPr>
        <p:txBody>
          <a:bodyPr/>
          <a:lstStyle>
            <a:lvl1pPr>
              <a:defRPr sz="29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71D54D-11B1-4330-8A1A-CCDE23FF0A31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10.06.2024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Scientific Writing, Frank Lauterbach Between Europe and the Orient, Almaty, April 18, 2018</a:t>
            </a: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713045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 hasCustomPrompt="1"/>
          </p:nvPr>
        </p:nvSpPr>
        <p:spPr>
          <a:xfrm>
            <a:off x="608490" y="1539381"/>
            <a:ext cx="5377097" cy="64153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40318" indent="0">
              <a:buNone/>
              <a:defRPr sz="2000" b="1"/>
            </a:lvl2pPr>
            <a:lvl3pPr marL="880510" indent="0">
              <a:buNone/>
              <a:defRPr sz="1800" b="1"/>
            </a:lvl3pPr>
            <a:lvl4pPr marL="1320719" indent="0">
              <a:buNone/>
              <a:defRPr sz="1500" b="1"/>
            </a:lvl4pPr>
            <a:lvl5pPr marL="1760964" indent="0">
              <a:buNone/>
              <a:defRPr sz="1500" b="1"/>
            </a:lvl5pPr>
            <a:lvl6pPr marL="2201198" indent="0">
              <a:buNone/>
              <a:defRPr sz="1500" b="1"/>
            </a:lvl6pPr>
            <a:lvl7pPr marL="2641435" indent="0">
              <a:buNone/>
              <a:defRPr sz="1500" b="1"/>
            </a:lvl7pPr>
            <a:lvl8pPr marL="3081677" indent="0">
              <a:buNone/>
              <a:defRPr sz="1500" b="1"/>
            </a:lvl8pPr>
            <a:lvl9pPr marL="3521917" indent="0">
              <a:buNone/>
              <a:defRPr sz="15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 hasCustomPrompt="1"/>
          </p:nvPr>
        </p:nvSpPr>
        <p:spPr>
          <a:xfrm>
            <a:off x="608490" y="2180917"/>
            <a:ext cx="5377097" cy="396226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 hasCustomPrompt="1"/>
          </p:nvPr>
        </p:nvSpPr>
        <p:spPr>
          <a:xfrm>
            <a:off x="6182101" y="1539381"/>
            <a:ext cx="5379210" cy="64153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40318" indent="0">
              <a:buNone/>
              <a:defRPr sz="2000" b="1"/>
            </a:lvl2pPr>
            <a:lvl3pPr marL="880510" indent="0">
              <a:buNone/>
              <a:defRPr sz="1800" b="1"/>
            </a:lvl3pPr>
            <a:lvl4pPr marL="1320719" indent="0">
              <a:buNone/>
              <a:defRPr sz="1500" b="1"/>
            </a:lvl4pPr>
            <a:lvl5pPr marL="1760964" indent="0">
              <a:buNone/>
              <a:defRPr sz="1500" b="1"/>
            </a:lvl5pPr>
            <a:lvl6pPr marL="2201198" indent="0">
              <a:buNone/>
              <a:defRPr sz="1500" b="1"/>
            </a:lvl6pPr>
            <a:lvl7pPr marL="2641435" indent="0">
              <a:buNone/>
              <a:defRPr sz="1500" b="1"/>
            </a:lvl7pPr>
            <a:lvl8pPr marL="3081677" indent="0">
              <a:buNone/>
              <a:defRPr sz="1500" b="1"/>
            </a:lvl8pPr>
            <a:lvl9pPr marL="3521917" indent="0">
              <a:buNone/>
              <a:defRPr sz="15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 hasCustomPrompt="1"/>
          </p:nvPr>
        </p:nvSpPr>
        <p:spPr>
          <a:xfrm>
            <a:off x="6182101" y="2180917"/>
            <a:ext cx="5379210" cy="396226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358FB8-79A2-4E7B-BA4F-EFAD2F108C4F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10.06.2024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Scientific Writing, Frank Lauterbach Between Europe and the Orient, Almaty, April 18, 2018</a:t>
            </a: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119528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A569F2-E6F5-4A92-8AA3-C8447C87EB80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10.06.2024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Scientific Writing, Frank Lauterbach Between Europe and the Orient, Almaty, April 18, 2018</a:t>
            </a: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527873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33EBBC-D849-4127-8850-AB38E139848A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Scientific Writing, Frank Lauterbach Between Europe and the Orient, Almaty, April 18, 2018</a:t>
            </a: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74140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1328" y="4419546"/>
            <a:ext cx="10344309" cy="1365859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 hasCustomPrompt="1"/>
          </p:nvPr>
        </p:nvSpPr>
        <p:spPr>
          <a:xfrm>
            <a:off x="961328" y="2914862"/>
            <a:ext cx="10344309" cy="1504354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4031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88051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3pPr>
            <a:lvl4pPr marL="132071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76096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0119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64143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0816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52191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C16D8B-93FE-4693-A319-F78896795FF0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10.06.2024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Scientific Writing, Frank Lauterbach Between Europe and the Orient, Almaty, April 18, 2018</a:t>
            </a: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194197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8492" y="273828"/>
            <a:ext cx="4003772" cy="116527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4758048" y="273883"/>
            <a:ext cx="6803242" cy="5869372"/>
          </a:xfrm>
        </p:spPr>
        <p:txBody>
          <a:bodyPr/>
          <a:lstStyle>
            <a:lvl1pPr>
              <a:defRPr sz="3200"/>
            </a:lvl1pPr>
            <a:lvl2pPr>
              <a:defRPr sz="29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 hasCustomPrompt="1"/>
          </p:nvPr>
        </p:nvSpPr>
        <p:spPr>
          <a:xfrm>
            <a:off x="608492" y="1439176"/>
            <a:ext cx="4003772" cy="4704094"/>
          </a:xfrm>
        </p:spPr>
        <p:txBody>
          <a:bodyPr/>
          <a:lstStyle>
            <a:lvl1pPr marL="0" indent="0">
              <a:buNone/>
              <a:defRPr sz="1400"/>
            </a:lvl1pPr>
            <a:lvl2pPr marL="440318" indent="0">
              <a:buNone/>
              <a:defRPr sz="1200"/>
            </a:lvl2pPr>
            <a:lvl3pPr marL="880510" indent="0">
              <a:buNone/>
              <a:defRPr sz="1000"/>
            </a:lvl3pPr>
            <a:lvl4pPr marL="1320719" indent="0">
              <a:buNone/>
              <a:defRPr sz="1000"/>
            </a:lvl4pPr>
            <a:lvl5pPr marL="1760964" indent="0">
              <a:buNone/>
              <a:defRPr sz="1000"/>
            </a:lvl5pPr>
            <a:lvl6pPr marL="2201198" indent="0">
              <a:buNone/>
              <a:defRPr sz="1000"/>
            </a:lvl6pPr>
            <a:lvl7pPr marL="2641435" indent="0">
              <a:buNone/>
              <a:defRPr sz="1000"/>
            </a:lvl7pPr>
            <a:lvl8pPr marL="3081677" indent="0">
              <a:buNone/>
              <a:defRPr sz="1000"/>
            </a:lvl8pPr>
            <a:lvl9pPr marL="3521917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46026D-9E07-483A-B245-E931E4119D92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10.06.2024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Scientific Writing, Frank Lauterbach Between Europe and the Orient, Almaty, April 18, 2018</a:t>
            </a: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107398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5361" y="4813955"/>
            <a:ext cx="7301865" cy="56831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385361" y="614497"/>
            <a:ext cx="7301865" cy="412623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40318" indent="0">
              <a:buNone/>
              <a:defRPr sz="2900"/>
            </a:lvl2pPr>
            <a:lvl3pPr marL="880510" indent="0">
              <a:buNone/>
              <a:defRPr sz="2400"/>
            </a:lvl3pPr>
            <a:lvl4pPr marL="1320719" indent="0">
              <a:buNone/>
              <a:defRPr sz="2000"/>
            </a:lvl4pPr>
            <a:lvl5pPr marL="1760964" indent="0">
              <a:buNone/>
              <a:defRPr sz="2000"/>
            </a:lvl5pPr>
            <a:lvl6pPr marL="2201198" indent="0">
              <a:buNone/>
              <a:defRPr sz="2000"/>
            </a:lvl6pPr>
            <a:lvl7pPr marL="2641435" indent="0">
              <a:buNone/>
              <a:defRPr sz="2000"/>
            </a:lvl7pPr>
            <a:lvl8pPr marL="3081677" indent="0">
              <a:buNone/>
              <a:defRPr sz="2000"/>
            </a:lvl8pPr>
            <a:lvl9pPr marL="3521917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 hasCustomPrompt="1"/>
          </p:nvPr>
        </p:nvSpPr>
        <p:spPr>
          <a:xfrm>
            <a:off x="2385361" y="5382250"/>
            <a:ext cx="7301865" cy="807098"/>
          </a:xfrm>
        </p:spPr>
        <p:txBody>
          <a:bodyPr/>
          <a:lstStyle>
            <a:lvl1pPr marL="0" indent="0">
              <a:buNone/>
              <a:defRPr sz="1400"/>
            </a:lvl1pPr>
            <a:lvl2pPr marL="440318" indent="0">
              <a:buNone/>
              <a:defRPr sz="1200"/>
            </a:lvl2pPr>
            <a:lvl3pPr marL="880510" indent="0">
              <a:buNone/>
              <a:defRPr sz="1000"/>
            </a:lvl3pPr>
            <a:lvl4pPr marL="1320719" indent="0">
              <a:buNone/>
              <a:defRPr sz="1000"/>
            </a:lvl4pPr>
            <a:lvl5pPr marL="1760964" indent="0">
              <a:buNone/>
              <a:defRPr sz="1000"/>
            </a:lvl5pPr>
            <a:lvl6pPr marL="2201198" indent="0">
              <a:buNone/>
              <a:defRPr sz="1000"/>
            </a:lvl6pPr>
            <a:lvl7pPr marL="2641435" indent="0">
              <a:buNone/>
              <a:defRPr sz="1000"/>
            </a:lvl7pPr>
            <a:lvl8pPr marL="3081677" indent="0">
              <a:buNone/>
              <a:defRPr sz="1000"/>
            </a:lvl8pPr>
            <a:lvl9pPr marL="3521917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60EC54-D287-4E04-BFAD-BC35F4BAE3E2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10.06.2024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Scientific Writing, Frank Lauterbach Between Europe and the Orient, Almaty, April 18, 2018</a:t>
            </a: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93954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A70ECE-CC30-465B-92A0-43F1742CEA10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10.06.2024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Scientific Writing, Frank Lauterbach Between Europe and the Orient, Almaty, April 18, 2018</a:t>
            </a: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908301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823087" y="275401"/>
            <a:ext cx="2738199" cy="586778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 hasCustomPrompt="1"/>
          </p:nvPr>
        </p:nvSpPr>
        <p:spPr>
          <a:xfrm>
            <a:off x="608490" y="275401"/>
            <a:ext cx="8011769" cy="586778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ACDCE7-4BAB-4C7F-848B-4D6D33237FC6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10.06.2024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Scientific Writing, Frank Lauterbach Between Europe and the Orient, Almaty, April 18, 2018</a:t>
            </a: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81546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 hasCustomPrompt="1"/>
          </p:nvPr>
        </p:nvSpPr>
        <p:spPr>
          <a:xfrm>
            <a:off x="608491" y="1605050"/>
            <a:ext cx="5374984" cy="4538535"/>
          </a:xfrm>
        </p:spPr>
        <p:txBody>
          <a:bodyPr/>
          <a:lstStyle>
            <a:lvl1pPr>
              <a:defRPr sz="29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 hasCustomPrompt="1"/>
          </p:nvPr>
        </p:nvSpPr>
        <p:spPr>
          <a:xfrm>
            <a:off x="6186304" y="1605050"/>
            <a:ext cx="5374984" cy="4538535"/>
          </a:xfrm>
        </p:spPr>
        <p:txBody>
          <a:bodyPr/>
          <a:lstStyle>
            <a:lvl1pPr>
              <a:defRPr sz="29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71D54D-11B1-4330-8A1A-CCDE23FF0A31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10.06.2024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Scientific Writing, Frank Lauterbach Between Europe and the Orient, Almaty, April 18, 2018</a:t>
            </a: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84875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 hasCustomPrompt="1"/>
          </p:nvPr>
        </p:nvSpPr>
        <p:spPr>
          <a:xfrm>
            <a:off x="608490" y="1539381"/>
            <a:ext cx="5377097" cy="64153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40318" indent="0">
              <a:buNone/>
              <a:defRPr sz="2000" b="1"/>
            </a:lvl2pPr>
            <a:lvl3pPr marL="880510" indent="0">
              <a:buNone/>
              <a:defRPr sz="1800" b="1"/>
            </a:lvl3pPr>
            <a:lvl4pPr marL="1320719" indent="0">
              <a:buNone/>
              <a:defRPr sz="1500" b="1"/>
            </a:lvl4pPr>
            <a:lvl5pPr marL="1760964" indent="0">
              <a:buNone/>
              <a:defRPr sz="1500" b="1"/>
            </a:lvl5pPr>
            <a:lvl6pPr marL="2201198" indent="0">
              <a:buNone/>
              <a:defRPr sz="1500" b="1"/>
            </a:lvl6pPr>
            <a:lvl7pPr marL="2641435" indent="0">
              <a:buNone/>
              <a:defRPr sz="1500" b="1"/>
            </a:lvl7pPr>
            <a:lvl8pPr marL="3081677" indent="0">
              <a:buNone/>
              <a:defRPr sz="1500" b="1"/>
            </a:lvl8pPr>
            <a:lvl9pPr marL="3521917" indent="0">
              <a:buNone/>
              <a:defRPr sz="15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 hasCustomPrompt="1"/>
          </p:nvPr>
        </p:nvSpPr>
        <p:spPr>
          <a:xfrm>
            <a:off x="608490" y="2180917"/>
            <a:ext cx="5377097" cy="396226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 hasCustomPrompt="1"/>
          </p:nvPr>
        </p:nvSpPr>
        <p:spPr>
          <a:xfrm>
            <a:off x="6182101" y="1539381"/>
            <a:ext cx="5379210" cy="64153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40318" indent="0">
              <a:buNone/>
              <a:defRPr sz="2000" b="1"/>
            </a:lvl2pPr>
            <a:lvl3pPr marL="880510" indent="0">
              <a:buNone/>
              <a:defRPr sz="1800" b="1"/>
            </a:lvl3pPr>
            <a:lvl4pPr marL="1320719" indent="0">
              <a:buNone/>
              <a:defRPr sz="1500" b="1"/>
            </a:lvl4pPr>
            <a:lvl5pPr marL="1760964" indent="0">
              <a:buNone/>
              <a:defRPr sz="1500" b="1"/>
            </a:lvl5pPr>
            <a:lvl6pPr marL="2201198" indent="0">
              <a:buNone/>
              <a:defRPr sz="1500" b="1"/>
            </a:lvl6pPr>
            <a:lvl7pPr marL="2641435" indent="0">
              <a:buNone/>
              <a:defRPr sz="1500" b="1"/>
            </a:lvl7pPr>
            <a:lvl8pPr marL="3081677" indent="0">
              <a:buNone/>
              <a:defRPr sz="1500" b="1"/>
            </a:lvl8pPr>
            <a:lvl9pPr marL="3521917" indent="0">
              <a:buNone/>
              <a:defRPr sz="15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 hasCustomPrompt="1"/>
          </p:nvPr>
        </p:nvSpPr>
        <p:spPr>
          <a:xfrm>
            <a:off x="6182101" y="2180917"/>
            <a:ext cx="5379210" cy="396226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358FB8-79A2-4E7B-BA4F-EFAD2F108C4F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10.06.2024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Scientific Writing, Frank Lauterbach Between Europe and the Orient, Almaty, April 18, 2018</a:t>
            </a: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88636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A569F2-E6F5-4A92-8AA3-C8447C87EB80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10.06.2024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Scientific Writing, Frank Lauterbach Between Europe and the Orient, Almaty, April 18, 2018</a:t>
            </a: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71245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B57332-650A-4063-A926-AE312ABFEE4E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10.06.2024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Scientific Writing, Frank Lauterbach Between Europe and the Orient, Almaty, April 18, 2018</a:t>
            </a: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49724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8492" y="273828"/>
            <a:ext cx="4003772" cy="116527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4758048" y="273883"/>
            <a:ext cx="6803242" cy="5869372"/>
          </a:xfrm>
        </p:spPr>
        <p:txBody>
          <a:bodyPr/>
          <a:lstStyle>
            <a:lvl1pPr>
              <a:defRPr sz="3200"/>
            </a:lvl1pPr>
            <a:lvl2pPr>
              <a:defRPr sz="29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 hasCustomPrompt="1"/>
          </p:nvPr>
        </p:nvSpPr>
        <p:spPr>
          <a:xfrm>
            <a:off x="608492" y="1439176"/>
            <a:ext cx="4003772" cy="4704094"/>
          </a:xfrm>
        </p:spPr>
        <p:txBody>
          <a:bodyPr/>
          <a:lstStyle>
            <a:lvl1pPr marL="0" indent="0">
              <a:buNone/>
              <a:defRPr sz="1400"/>
            </a:lvl1pPr>
            <a:lvl2pPr marL="440318" indent="0">
              <a:buNone/>
              <a:defRPr sz="1200"/>
            </a:lvl2pPr>
            <a:lvl3pPr marL="880510" indent="0">
              <a:buNone/>
              <a:defRPr sz="1000"/>
            </a:lvl3pPr>
            <a:lvl4pPr marL="1320719" indent="0">
              <a:buNone/>
              <a:defRPr sz="1000"/>
            </a:lvl4pPr>
            <a:lvl5pPr marL="1760964" indent="0">
              <a:buNone/>
              <a:defRPr sz="1000"/>
            </a:lvl5pPr>
            <a:lvl6pPr marL="2201198" indent="0">
              <a:buNone/>
              <a:defRPr sz="1000"/>
            </a:lvl6pPr>
            <a:lvl7pPr marL="2641435" indent="0">
              <a:buNone/>
              <a:defRPr sz="1000"/>
            </a:lvl7pPr>
            <a:lvl8pPr marL="3081677" indent="0">
              <a:buNone/>
              <a:defRPr sz="1000"/>
            </a:lvl8pPr>
            <a:lvl9pPr marL="3521917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46026D-9E07-483A-B245-E931E4119D92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10.06.2024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Scientific Writing, Frank Lauterbach Between Europe and the Orient, Almaty, April 18, 2018</a:t>
            </a: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36534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5361" y="4813955"/>
            <a:ext cx="7301865" cy="56831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385361" y="614497"/>
            <a:ext cx="7301865" cy="412623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40318" indent="0">
              <a:buNone/>
              <a:defRPr sz="2900"/>
            </a:lvl2pPr>
            <a:lvl3pPr marL="880510" indent="0">
              <a:buNone/>
              <a:defRPr sz="2400"/>
            </a:lvl3pPr>
            <a:lvl4pPr marL="1320719" indent="0">
              <a:buNone/>
              <a:defRPr sz="2000"/>
            </a:lvl4pPr>
            <a:lvl5pPr marL="1760964" indent="0">
              <a:buNone/>
              <a:defRPr sz="2000"/>
            </a:lvl5pPr>
            <a:lvl6pPr marL="2201198" indent="0">
              <a:buNone/>
              <a:defRPr sz="2000"/>
            </a:lvl6pPr>
            <a:lvl7pPr marL="2641435" indent="0">
              <a:buNone/>
              <a:defRPr sz="2000"/>
            </a:lvl7pPr>
            <a:lvl8pPr marL="3081677" indent="0">
              <a:buNone/>
              <a:defRPr sz="2000"/>
            </a:lvl8pPr>
            <a:lvl9pPr marL="3521917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 hasCustomPrompt="1"/>
          </p:nvPr>
        </p:nvSpPr>
        <p:spPr>
          <a:xfrm>
            <a:off x="2385361" y="5382250"/>
            <a:ext cx="7301865" cy="807098"/>
          </a:xfrm>
        </p:spPr>
        <p:txBody>
          <a:bodyPr/>
          <a:lstStyle>
            <a:lvl1pPr marL="0" indent="0">
              <a:buNone/>
              <a:defRPr sz="1400"/>
            </a:lvl1pPr>
            <a:lvl2pPr marL="440318" indent="0">
              <a:buNone/>
              <a:defRPr sz="1200"/>
            </a:lvl2pPr>
            <a:lvl3pPr marL="880510" indent="0">
              <a:buNone/>
              <a:defRPr sz="1000"/>
            </a:lvl3pPr>
            <a:lvl4pPr marL="1320719" indent="0">
              <a:buNone/>
              <a:defRPr sz="1000"/>
            </a:lvl4pPr>
            <a:lvl5pPr marL="1760964" indent="0">
              <a:buNone/>
              <a:defRPr sz="1000"/>
            </a:lvl5pPr>
            <a:lvl6pPr marL="2201198" indent="0">
              <a:buNone/>
              <a:defRPr sz="1000"/>
            </a:lvl6pPr>
            <a:lvl7pPr marL="2641435" indent="0">
              <a:buNone/>
              <a:defRPr sz="1000"/>
            </a:lvl7pPr>
            <a:lvl8pPr marL="3081677" indent="0">
              <a:buNone/>
              <a:defRPr sz="1000"/>
            </a:lvl8pPr>
            <a:lvl9pPr marL="3521917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60EC54-D287-4E04-BFAD-BC35F4BAE3E2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10.06.2024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Scientific Writing, Frank Lauterbach Between Europe and the Orient, Almaty, April 18, 2018</a:t>
            </a: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1551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elplatzhalter 1"/>
          <p:cNvSpPr>
            <a:spLocks noGrp="1"/>
          </p:cNvSpPr>
          <p:nvPr>
            <p:ph type="title"/>
          </p:nvPr>
        </p:nvSpPr>
        <p:spPr bwMode="auto">
          <a:xfrm>
            <a:off x="608490" y="275443"/>
            <a:ext cx="10952798" cy="1146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8041" tIns="43986" rIns="88041" bIns="43986" numCol="1" anchor="ctr" anchorCtr="0" compatLnSpc="1"/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1027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08490" y="1605050"/>
            <a:ext cx="10952798" cy="45385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8041" tIns="43986" rIns="88041" bIns="43986" numCol="1" anchor="t" anchorCtr="0" compatLnSpc="1"/>
          <a:lstStyle/>
          <a:p>
            <a:pPr lvl="0"/>
            <a:r>
              <a:rPr lang="de-DE" altLang="de-DE"/>
              <a:t>Textmasterformat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08999" y="6374412"/>
            <a:ext cx="2839615" cy="366139"/>
          </a:xfrm>
          <a:prstGeom prst="rect">
            <a:avLst/>
          </a:prstGeom>
        </p:spPr>
        <p:txBody>
          <a:bodyPr vert="horz" lIns="88041" tIns="43986" rIns="88041" bIns="43986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C1BC115-DAF2-41D8-B955-CC62D7769F59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10.06.2024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158008" y="6374412"/>
            <a:ext cx="3853762" cy="366139"/>
          </a:xfrm>
          <a:prstGeom prst="rect">
            <a:avLst/>
          </a:prstGeom>
        </p:spPr>
        <p:txBody>
          <a:bodyPr vert="horz" lIns="88041" tIns="43986" rIns="88041" bIns="43986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Scientific Writing, Frank Lauterbach Between Europe and the Orient, Almaty, April 18, 2018</a:t>
            </a: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85210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23" r:id="rId1"/>
    <p:sldLayoutId id="2147484024" r:id="rId2"/>
    <p:sldLayoutId id="2147484025" r:id="rId3"/>
    <p:sldLayoutId id="2147484026" r:id="rId4"/>
    <p:sldLayoutId id="2147484027" r:id="rId5"/>
    <p:sldLayoutId id="2147484028" r:id="rId6"/>
    <p:sldLayoutId id="2147484029" r:id="rId7"/>
    <p:sldLayoutId id="2147484030" r:id="rId8"/>
    <p:sldLayoutId id="2147484031" r:id="rId9"/>
    <p:sldLayoutId id="2147484032" r:id="rId10"/>
    <p:sldLayoutId id="2147484033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40318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88051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20719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760964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30216" indent="-330216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15403" indent="-275206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100617" indent="-220267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40842" indent="-220267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81091" indent="-220267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21304" indent="-220267" algn="l" defTabSz="88051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861545" indent="-220267" algn="l" defTabSz="88051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301792" indent="-220267" algn="l" defTabSz="88051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742039" indent="-220267" algn="l" defTabSz="88051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88051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40318" algn="l" defTabSz="88051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80510" algn="l" defTabSz="88051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20719" algn="l" defTabSz="88051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760964" algn="l" defTabSz="88051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01198" algn="l" defTabSz="88051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641435" algn="l" defTabSz="88051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081677" algn="l" defTabSz="88051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521917" algn="l" defTabSz="88051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elplatzhalter 1"/>
          <p:cNvSpPr>
            <a:spLocks noGrp="1"/>
          </p:cNvSpPr>
          <p:nvPr>
            <p:ph type="title"/>
          </p:nvPr>
        </p:nvSpPr>
        <p:spPr bwMode="auto">
          <a:xfrm>
            <a:off x="608490" y="275443"/>
            <a:ext cx="10952798" cy="1146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8041" tIns="43986" rIns="88041" bIns="43986" numCol="1" anchor="ctr" anchorCtr="0" compatLnSpc="1"/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1027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08490" y="1605050"/>
            <a:ext cx="10952798" cy="45385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8041" tIns="43986" rIns="88041" bIns="43986" numCol="1" anchor="t" anchorCtr="0" compatLnSpc="1"/>
          <a:lstStyle/>
          <a:p>
            <a:pPr lvl="0"/>
            <a:r>
              <a:rPr lang="de-DE" altLang="de-DE"/>
              <a:t>Textmasterformat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08999" y="6374412"/>
            <a:ext cx="2839615" cy="366139"/>
          </a:xfrm>
          <a:prstGeom prst="rect">
            <a:avLst/>
          </a:prstGeom>
        </p:spPr>
        <p:txBody>
          <a:bodyPr vert="horz" lIns="88041" tIns="43986" rIns="88041" bIns="43986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C1BC115-DAF2-41D8-B955-CC62D7769F59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10.06.2024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158008" y="6374412"/>
            <a:ext cx="3853762" cy="366139"/>
          </a:xfrm>
          <a:prstGeom prst="rect">
            <a:avLst/>
          </a:prstGeom>
        </p:spPr>
        <p:txBody>
          <a:bodyPr vert="horz" lIns="88041" tIns="43986" rIns="88041" bIns="43986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Scientific Writing, Frank Lauterbach Between Europe and the Orient, Almaty, April 18, 2018</a:t>
            </a: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10055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35" r:id="rId1"/>
    <p:sldLayoutId id="2147484036" r:id="rId2"/>
    <p:sldLayoutId id="2147484037" r:id="rId3"/>
    <p:sldLayoutId id="2147484038" r:id="rId4"/>
    <p:sldLayoutId id="2147484039" r:id="rId5"/>
    <p:sldLayoutId id="2147484040" r:id="rId6"/>
    <p:sldLayoutId id="2147484041" r:id="rId7"/>
    <p:sldLayoutId id="2147484042" r:id="rId8"/>
    <p:sldLayoutId id="2147484043" r:id="rId9"/>
    <p:sldLayoutId id="2147484044" r:id="rId10"/>
    <p:sldLayoutId id="2147484045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40318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88051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20719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760964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30216" indent="-330216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15403" indent="-275206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100617" indent="-220267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40842" indent="-220267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81091" indent="-220267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21304" indent="-220267" algn="l" defTabSz="88051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861545" indent="-220267" algn="l" defTabSz="88051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301792" indent="-220267" algn="l" defTabSz="88051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742039" indent="-220267" algn="l" defTabSz="88051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88051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40318" algn="l" defTabSz="88051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80510" algn="l" defTabSz="88051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20719" algn="l" defTabSz="88051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760964" algn="l" defTabSz="88051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01198" algn="l" defTabSz="88051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641435" algn="l" defTabSz="88051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081677" algn="l" defTabSz="88051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521917" algn="l" defTabSz="88051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elplatzhalter 1"/>
          <p:cNvSpPr>
            <a:spLocks noGrp="1"/>
          </p:cNvSpPr>
          <p:nvPr>
            <p:ph type="title"/>
          </p:nvPr>
        </p:nvSpPr>
        <p:spPr bwMode="auto">
          <a:xfrm>
            <a:off x="608490" y="275443"/>
            <a:ext cx="10952798" cy="1146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8041" tIns="43986" rIns="88041" bIns="43986" numCol="1" anchor="ctr" anchorCtr="0" compatLnSpc="1"/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1027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08490" y="1605050"/>
            <a:ext cx="10952798" cy="45385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8041" tIns="43986" rIns="88041" bIns="43986" numCol="1" anchor="t" anchorCtr="0" compatLnSpc="1"/>
          <a:lstStyle/>
          <a:p>
            <a:pPr lvl="0"/>
            <a:r>
              <a:rPr lang="de-DE" altLang="de-DE"/>
              <a:t>Textmasterformat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08999" y="6374412"/>
            <a:ext cx="2839615" cy="366139"/>
          </a:xfrm>
          <a:prstGeom prst="rect">
            <a:avLst/>
          </a:prstGeom>
        </p:spPr>
        <p:txBody>
          <a:bodyPr vert="horz" lIns="88041" tIns="43986" rIns="88041" bIns="43986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C1BC115-DAF2-41D8-B955-CC62D7769F59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10.06.2024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158008" y="6374412"/>
            <a:ext cx="3853762" cy="366139"/>
          </a:xfrm>
          <a:prstGeom prst="rect">
            <a:avLst/>
          </a:prstGeom>
        </p:spPr>
        <p:txBody>
          <a:bodyPr vert="horz" lIns="88041" tIns="43986" rIns="88041" bIns="43986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Scientific Writing, Frank Lauterbach Between Europe and the Orient, Almaty, April 18, 2018</a:t>
            </a: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68708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47" r:id="rId1"/>
    <p:sldLayoutId id="2147484048" r:id="rId2"/>
    <p:sldLayoutId id="2147484049" r:id="rId3"/>
    <p:sldLayoutId id="2147484050" r:id="rId4"/>
    <p:sldLayoutId id="2147484051" r:id="rId5"/>
    <p:sldLayoutId id="2147484052" r:id="rId6"/>
    <p:sldLayoutId id="2147484053" r:id="rId7"/>
    <p:sldLayoutId id="2147484054" r:id="rId8"/>
    <p:sldLayoutId id="2147484055" r:id="rId9"/>
    <p:sldLayoutId id="2147484056" r:id="rId10"/>
    <p:sldLayoutId id="2147484057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40318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88051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20719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760964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30216" indent="-330216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15403" indent="-275206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100617" indent="-220267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40842" indent="-220267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81091" indent="-220267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21304" indent="-220267" algn="l" defTabSz="88051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861545" indent="-220267" algn="l" defTabSz="88051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301792" indent="-220267" algn="l" defTabSz="88051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742039" indent="-220267" algn="l" defTabSz="88051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88051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40318" algn="l" defTabSz="88051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80510" algn="l" defTabSz="88051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20719" algn="l" defTabSz="88051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760964" algn="l" defTabSz="88051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01198" algn="l" defTabSz="88051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641435" algn="l" defTabSz="88051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081677" algn="l" defTabSz="88051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521917" algn="l" defTabSz="88051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EF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/>
          <p:nvPr/>
        </p:nvSpPr>
        <p:spPr>
          <a:xfrm>
            <a:off x="0" y="24"/>
            <a:ext cx="10087200" cy="648000"/>
          </a:xfrm>
          <a:prstGeom prst="rect">
            <a:avLst/>
          </a:prstGeom>
          <a:solidFill>
            <a:srgbClr val="E3E4E5"/>
          </a:solidFill>
        </p:spPr>
        <p:txBody>
          <a:bodyPr wrap="none" lIns="0" tIns="0" rIns="0" bIns="0" anchor="ctr" anchorCtr="1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de-DE" sz="3200">
              <a:solidFill>
                <a:srgbClr val="AC0634"/>
              </a:solidFill>
              <a:latin typeface="Arial Rounded MT Bold" panose="020F0704030504030204" pitchFamily="34" charset="0"/>
            </a:endParaRPr>
          </a:p>
        </p:txBody>
      </p:sp>
      <p:cxnSp>
        <p:nvCxnSpPr>
          <p:cNvPr id="4" name="Gerade Verbindung 3"/>
          <p:cNvCxnSpPr/>
          <p:nvPr/>
        </p:nvCxnSpPr>
        <p:spPr>
          <a:xfrm>
            <a:off x="0" y="637200"/>
            <a:ext cx="12169775" cy="0"/>
          </a:xfrm>
          <a:prstGeom prst="line">
            <a:avLst/>
          </a:prstGeom>
          <a:ln w="15875">
            <a:solidFill>
              <a:srgbClr val="96969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Gerade Verbindung 11"/>
          <p:cNvCxnSpPr/>
          <p:nvPr/>
        </p:nvCxnSpPr>
        <p:spPr>
          <a:xfrm>
            <a:off x="2" y="6606877"/>
            <a:ext cx="12171598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feld 13"/>
          <p:cNvSpPr txBox="1"/>
          <p:nvPr/>
        </p:nvSpPr>
        <p:spPr>
          <a:xfrm>
            <a:off x="468263" y="1368024"/>
            <a:ext cx="11088000" cy="5022829"/>
          </a:xfrm>
          <a:prstGeom prst="rect">
            <a:avLst/>
          </a:prstGeom>
          <a:noFill/>
        </p:spPr>
        <p:txBody>
          <a:bodyPr wrap="square" lIns="0" tIns="0" rIns="0" bIns="0" rtlCol="0" anchor="t" anchorCtr="1">
            <a:noAutofit/>
          </a:bodyPr>
          <a:lstStyle/>
          <a:p>
            <a:pPr algn="ctr">
              <a:lnSpc>
                <a:spcPct val="125000"/>
              </a:lnSpc>
              <a:spcAft>
                <a:spcPts val="0"/>
              </a:spcAft>
            </a:pPr>
            <a:r>
              <a:rPr lang="en-US" sz="3600" b="1">
                <a:solidFill>
                  <a:srgbClr val="AC0634"/>
                </a:solidFill>
                <a:latin typeface="Calibri"/>
              </a:rPr>
              <a:t>Using BBB for Hybrid Teaching and Student Interaction:</a:t>
            </a:r>
            <a:br>
              <a:rPr lang="en-US" sz="3600" b="1">
                <a:solidFill>
                  <a:srgbClr val="AC0634"/>
                </a:solidFill>
                <a:latin typeface="Calibri"/>
              </a:rPr>
            </a:br>
            <a:r>
              <a:rPr lang="en-US" sz="3600" b="1">
                <a:solidFill>
                  <a:srgbClr val="AC0634"/>
                </a:solidFill>
                <a:latin typeface="Calibri"/>
              </a:rPr>
              <a:t>Opportunities and Challenges</a:t>
            </a:r>
          </a:p>
          <a:p>
            <a:pPr algn="ctr">
              <a:spcBef>
                <a:spcPts val="5000"/>
              </a:spcBef>
              <a:spcAft>
                <a:spcPts val="0"/>
              </a:spcAft>
            </a:pPr>
            <a:r>
              <a:rPr lang="en-US" sz="3600">
                <a:solidFill>
                  <a:srgbClr val="AC0634"/>
                </a:solidFill>
                <a:latin typeface="Calibri"/>
              </a:rPr>
              <a:t>BBB-Konferenz, Mainz 2024</a:t>
            </a:r>
          </a:p>
          <a:p>
            <a:pPr algn="ctr">
              <a:spcBef>
                <a:spcPts val="7800"/>
              </a:spcBef>
              <a:spcAft>
                <a:spcPts val="0"/>
              </a:spcAft>
            </a:pPr>
            <a:r>
              <a:rPr lang="en-US" sz="3200" b="1">
                <a:solidFill>
                  <a:prstClr val="black"/>
                </a:solidFill>
                <a:latin typeface="Calibri"/>
              </a:rPr>
              <a:t>Ella Dovhaniuk &amp; Frank Lauterbach</a:t>
            </a:r>
          </a:p>
          <a:p>
            <a:pPr algn="ctr">
              <a:spcBef>
                <a:spcPts val="600"/>
              </a:spcBef>
              <a:spcAft>
                <a:spcPts val="0"/>
              </a:spcAft>
            </a:pPr>
            <a:r>
              <a:rPr lang="en-US" sz="3200" b="1">
                <a:solidFill>
                  <a:prstClr val="black"/>
                </a:solidFill>
                <a:latin typeface="Calibri"/>
              </a:rPr>
              <a:t>Universität Osnabrück</a:t>
            </a:r>
          </a:p>
        </p:txBody>
      </p:sp>
      <p:pic>
        <p:nvPicPr>
          <p:cNvPr id="8" name="Picture 3"/>
          <p:cNvPicPr>
            <a:picLocks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3" t="4103" r="751" b="2304"/>
          <a:stretch/>
        </p:blipFill>
        <p:spPr bwMode="auto">
          <a:xfrm>
            <a:off x="10083600" y="24"/>
            <a:ext cx="2088000" cy="6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576200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293252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feld 16">
            <a:extLst>
              <a:ext uri="{FF2B5EF4-FFF2-40B4-BE49-F238E27FC236}">
                <a16:creationId xmlns:a16="http://schemas.microsoft.com/office/drawing/2014/main" id="{E87E13C2-48A8-B372-39D9-433AA220A5B9}"/>
              </a:ext>
            </a:extLst>
          </p:cNvPr>
          <p:cNvSpPr txBox="1"/>
          <p:nvPr/>
        </p:nvSpPr>
        <p:spPr>
          <a:xfrm>
            <a:off x="10080000" y="648000"/>
            <a:ext cx="2088000" cy="6228000"/>
          </a:xfrm>
          <a:prstGeom prst="rect">
            <a:avLst/>
          </a:prstGeom>
          <a:solidFill>
            <a:srgbClr val="FFFEF8"/>
          </a:solidFill>
        </p:spPr>
        <p:txBody>
          <a:bodyPr wrap="square" lIns="179514" tIns="360000" rIns="107702" bIns="899594" rtlCol="0">
            <a:noAutofit/>
          </a:bodyPr>
          <a:lstStyle/>
          <a:p>
            <a:pPr>
              <a:spcBef>
                <a:spcPts val="4200"/>
              </a:spcBef>
              <a:spcAft>
                <a:spcPts val="0"/>
              </a:spcAft>
            </a:pPr>
            <a:r>
              <a:rPr lang="en-US" b="1">
                <a:solidFill>
                  <a:prstClr val="black"/>
                </a:solidFill>
                <a:latin typeface="Calibri"/>
              </a:rPr>
              <a:t>Our Context</a:t>
            </a:r>
          </a:p>
          <a:p>
            <a:pPr>
              <a:spcBef>
                <a:spcPts val="4200"/>
              </a:spcBef>
              <a:spcAft>
                <a:spcPts val="0"/>
              </a:spcAft>
            </a:pPr>
            <a:r>
              <a:rPr lang="en-US">
                <a:solidFill>
                  <a:srgbClr val="969696"/>
                </a:solidFill>
                <a:latin typeface="Calibri"/>
              </a:rPr>
              <a:t>Hybrid Format</a:t>
            </a:r>
          </a:p>
          <a:p>
            <a:pPr>
              <a:spcBef>
                <a:spcPts val="4200"/>
              </a:spcBef>
              <a:spcAft>
                <a:spcPts val="0"/>
              </a:spcAft>
            </a:pPr>
            <a:r>
              <a:rPr lang="en-US">
                <a:solidFill>
                  <a:srgbClr val="969696"/>
                </a:solidFill>
                <a:latin typeface="Calibri"/>
              </a:rPr>
              <a:t>Online Format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>
                <a:solidFill>
                  <a:srgbClr val="969696"/>
                </a:solidFill>
                <a:latin typeface="Calibri"/>
              </a:rPr>
              <a:t>Specific</a:t>
            </a:r>
            <a:br>
              <a:rPr lang="en-US">
                <a:solidFill>
                  <a:srgbClr val="969696"/>
                </a:solidFill>
                <a:latin typeface="Calibri"/>
              </a:rPr>
            </a:br>
            <a:r>
              <a:rPr lang="en-US">
                <a:solidFill>
                  <a:srgbClr val="969696"/>
                </a:solidFill>
                <a:latin typeface="Calibri"/>
              </a:rPr>
              <a:t>Challenges</a:t>
            </a: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969696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>
                <a:solidFill>
                  <a:srgbClr val="969696"/>
                </a:solidFill>
                <a:latin typeface="Calibri"/>
              </a:rPr>
              <a:t>Suggestions</a:t>
            </a: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969696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969696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Questions</a:t>
            </a:r>
            <a:endParaRPr lang="en-US">
              <a:solidFill>
                <a:srgbClr val="969696"/>
              </a:solidFill>
              <a:latin typeface="Calibri"/>
            </a:endParaRPr>
          </a:p>
        </p:txBody>
      </p:sp>
      <p:sp>
        <p:nvSpPr>
          <p:cNvPr id="2" name="Titel 1"/>
          <p:cNvSpPr txBox="1"/>
          <p:nvPr/>
        </p:nvSpPr>
        <p:spPr>
          <a:xfrm>
            <a:off x="0" y="24"/>
            <a:ext cx="10087200" cy="648000"/>
          </a:xfrm>
          <a:prstGeom prst="rect">
            <a:avLst/>
          </a:prstGeom>
          <a:solidFill>
            <a:srgbClr val="E3E4E5"/>
          </a:solidFill>
        </p:spPr>
        <p:txBody>
          <a:bodyPr wrap="none" lIns="0" tIns="0" rIns="0" bIns="0" anchor="ctr" anchorCtr="1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de-DE" sz="3200">
                <a:solidFill>
                  <a:prstClr val="black"/>
                </a:solidFill>
                <a:latin typeface="Arial Rounded MT Bold" panose="020F0704030504030204" pitchFamily="34" charset="0"/>
              </a:rPr>
              <a:t>Our Context</a:t>
            </a:r>
          </a:p>
        </p:txBody>
      </p:sp>
      <p:cxnSp>
        <p:nvCxnSpPr>
          <p:cNvPr id="4" name="Gerade Verbindung 3"/>
          <p:cNvCxnSpPr/>
          <p:nvPr/>
        </p:nvCxnSpPr>
        <p:spPr>
          <a:xfrm>
            <a:off x="0" y="637200"/>
            <a:ext cx="10087200" cy="0"/>
          </a:xfrm>
          <a:prstGeom prst="line">
            <a:avLst/>
          </a:prstGeom>
          <a:ln w="15875">
            <a:solidFill>
              <a:srgbClr val="96969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Gerade Verbindung 11"/>
          <p:cNvCxnSpPr/>
          <p:nvPr/>
        </p:nvCxnSpPr>
        <p:spPr>
          <a:xfrm>
            <a:off x="2" y="6606877"/>
            <a:ext cx="12171598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feld 8"/>
          <p:cNvSpPr txBox="1"/>
          <p:nvPr/>
        </p:nvSpPr>
        <p:spPr>
          <a:xfrm>
            <a:off x="0" y="6624000"/>
            <a:ext cx="10079999" cy="252000"/>
          </a:xfrm>
          <a:prstGeom prst="rect">
            <a:avLst/>
          </a:prstGeom>
          <a:solidFill>
            <a:srgbClr val="FFFEF8"/>
          </a:solidFill>
        </p:spPr>
        <p:txBody>
          <a:bodyPr wrap="square" lIns="538539" tIns="0" rIns="0" bIns="0" rtlCol="0" anchor="ctr" anchorCtr="0">
            <a:noAutofit/>
          </a:bodyPr>
          <a:lstStyle/>
          <a:p>
            <a:pPr>
              <a:spcAft>
                <a:spcPts val="0"/>
              </a:spcAft>
            </a:pPr>
            <a:r>
              <a:rPr lang="de-DE" sz="1200" i="1">
                <a:solidFill>
                  <a:srgbClr val="646464"/>
                </a:solidFill>
                <a:latin typeface="Calibri"/>
              </a:rPr>
              <a:t>Ella Dovhaniuk &amp; Frank Lauterbach – BBB-Konferenz – Mainz 2024</a:t>
            </a:r>
          </a:p>
        </p:txBody>
      </p:sp>
      <p:cxnSp>
        <p:nvCxnSpPr>
          <p:cNvPr id="5" name="Gerade Verbindung 4"/>
          <p:cNvCxnSpPr/>
          <p:nvPr/>
        </p:nvCxnSpPr>
        <p:spPr>
          <a:xfrm>
            <a:off x="10090800" y="640800"/>
            <a:ext cx="0" cy="5965200"/>
          </a:xfrm>
          <a:prstGeom prst="line">
            <a:avLst/>
          </a:prstGeom>
          <a:ln w="15875">
            <a:solidFill>
              <a:srgbClr val="96969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3"/>
          <p:cNvPicPr>
            <a:picLocks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3" t="4103" r="751" b="2304"/>
          <a:stretch/>
        </p:blipFill>
        <p:spPr bwMode="auto">
          <a:xfrm>
            <a:off x="10083600" y="24"/>
            <a:ext cx="2088000" cy="6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extfeld 13"/>
          <p:cNvSpPr txBox="1"/>
          <p:nvPr/>
        </p:nvSpPr>
        <p:spPr>
          <a:xfrm>
            <a:off x="539999" y="900000"/>
            <a:ext cx="9360000" cy="55800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600"/>
              </a:spcAft>
              <a:buClr>
                <a:srgbClr val="AC0634"/>
              </a:buClr>
            </a:pPr>
            <a:r>
              <a:rPr lang="en-US" sz="2800">
                <a:solidFill>
                  <a:prstClr val="black"/>
                </a:solidFill>
                <a:latin typeface="Calibri"/>
                <a:ea typeface="SimSun"/>
                <a:cs typeface="Arial"/>
              </a:rPr>
              <a:t>One-semester introductory course</a:t>
            </a:r>
            <a:br>
              <a:rPr lang="en-US" sz="2800">
                <a:solidFill>
                  <a:prstClr val="black"/>
                </a:solidFill>
                <a:latin typeface="Calibri"/>
                <a:ea typeface="SimSun"/>
                <a:cs typeface="Arial"/>
              </a:rPr>
            </a:br>
            <a:r>
              <a:rPr lang="en-US" sz="2800">
                <a:solidFill>
                  <a:prstClr val="black"/>
                </a:solidFill>
                <a:latin typeface="Calibri"/>
                <a:ea typeface="SimSun"/>
                <a:cs typeface="Arial"/>
              </a:rPr>
              <a:t>"English for Studying at University":</a:t>
            </a:r>
          </a:p>
          <a:p>
            <a:pPr marL="359838" indent="-359838" fontAlgn="auto">
              <a:spcBef>
                <a:spcPts val="1800"/>
              </a:spcBef>
              <a:spcAft>
                <a:spcPts val="0"/>
              </a:spcAft>
              <a:buClr>
                <a:srgbClr val="AC0634"/>
              </a:buClr>
              <a:buFont typeface="Wingdings" panose="05000000000000000000" pitchFamily="2" charset="2"/>
              <a:buChar char="§"/>
              <a:tabLst>
                <a:tab pos="359838" algn="l"/>
              </a:tabLst>
            </a:pPr>
            <a:r>
              <a:rPr lang="en-US" sz="2800" b="1">
                <a:solidFill>
                  <a:prstClr val="black"/>
                </a:solidFill>
                <a:latin typeface="Calibri"/>
              </a:rPr>
              <a:t>focus:</a:t>
            </a:r>
            <a:r>
              <a:rPr lang="en-US" sz="2800">
                <a:solidFill>
                  <a:prstClr val="black"/>
                </a:solidFill>
                <a:latin typeface="Calibri"/>
              </a:rPr>
              <a:t> Academic English: adequate language; reading; writing</a:t>
            </a:r>
          </a:p>
          <a:p>
            <a:pPr marL="359838" indent="-359838" fontAlgn="auto">
              <a:spcBef>
                <a:spcPts val="1800"/>
              </a:spcBef>
              <a:spcAft>
                <a:spcPts val="0"/>
              </a:spcAft>
              <a:buClr>
                <a:srgbClr val="AC0634"/>
              </a:buClr>
              <a:buFont typeface="Wingdings" panose="05000000000000000000" pitchFamily="2" charset="2"/>
              <a:buChar char="§"/>
              <a:tabLst>
                <a:tab pos="359838" algn="l"/>
              </a:tabLst>
            </a:pPr>
            <a:r>
              <a:rPr lang="en-US" sz="2800" b="1">
                <a:solidFill>
                  <a:prstClr val="black"/>
                </a:solidFill>
                <a:latin typeface="Calibri"/>
              </a:rPr>
              <a:t>aim:</a:t>
            </a:r>
            <a:r>
              <a:rPr lang="en-US" sz="2800">
                <a:solidFill>
                  <a:prstClr val="black"/>
                </a:solidFill>
                <a:latin typeface="Calibri"/>
              </a:rPr>
              <a:t> fostering reflection and confidence; practical application</a:t>
            </a:r>
          </a:p>
          <a:p>
            <a:pPr marL="359838" indent="-359838" fontAlgn="auto">
              <a:spcBef>
                <a:spcPts val="1800"/>
              </a:spcBef>
              <a:spcAft>
                <a:spcPts val="0"/>
              </a:spcAft>
              <a:buClr>
                <a:srgbClr val="AC0634"/>
              </a:buClr>
              <a:buFont typeface="Wingdings" panose="05000000000000000000" pitchFamily="2" charset="2"/>
              <a:buChar char="§"/>
              <a:tabLst>
                <a:tab pos="359838" algn="l"/>
              </a:tabLst>
            </a:pPr>
            <a:r>
              <a:rPr lang="en-US" sz="2800" b="1">
                <a:solidFill>
                  <a:prstClr val="black"/>
                </a:solidFill>
                <a:latin typeface="Calibri"/>
              </a:rPr>
              <a:t>organization:</a:t>
            </a:r>
            <a:r>
              <a:rPr lang="en-US" sz="2800">
                <a:solidFill>
                  <a:prstClr val="black"/>
                </a:solidFill>
                <a:latin typeface="Calibri"/>
              </a:rPr>
              <a:t> mixture of input and discussion</a:t>
            </a:r>
          </a:p>
          <a:p>
            <a:pPr marL="359838" indent="-359838" fontAlgn="auto">
              <a:spcBef>
                <a:spcPts val="1800"/>
              </a:spcBef>
              <a:spcAft>
                <a:spcPts val="0"/>
              </a:spcAft>
              <a:buClr>
                <a:srgbClr val="AC0634"/>
              </a:buClr>
              <a:buFont typeface="Wingdings" panose="05000000000000000000" pitchFamily="2" charset="2"/>
              <a:buChar char="§"/>
              <a:tabLst>
                <a:tab pos="359838" algn="l"/>
              </a:tabLst>
            </a:pPr>
            <a:r>
              <a:rPr lang="en-US" sz="2800" b="1">
                <a:solidFill>
                  <a:prstClr val="black"/>
                </a:solidFill>
                <a:latin typeface="Calibri"/>
              </a:rPr>
              <a:t>approach:</a:t>
            </a:r>
            <a:r>
              <a:rPr lang="en-US" sz="2800">
                <a:solidFill>
                  <a:prstClr val="black"/>
                </a:solidFill>
                <a:latin typeface="Calibri"/>
              </a:rPr>
              <a:t> flipped classroom with preparation and follow-ups</a:t>
            </a:r>
          </a:p>
          <a:p>
            <a:pPr marL="359838" indent="-359838" fontAlgn="auto">
              <a:spcBef>
                <a:spcPts val="1800"/>
              </a:spcBef>
              <a:spcAft>
                <a:spcPts val="0"/>
              </a:spcAft>
              <a:buClr>
                <a:srgbClr val="AC0634"/>
              </a:buClr>
              <a:buFont typeface="Wingdings" panose="05000000000000000000" pitchFamily="2" charset="2"/>
              <a:buChar char="§"/>
              <a:tabLst>
                <a:tab pos="359838" algn="l"/>
              </a:tabLst>
            </a:pPr>
            <a:r>
              <a:rPr lang="en-US" sz="2800" b="1">
                <a:solidFill>
                  <a:prstClr val="black"/>
                </a:solidFill>
                <a:latin typeface="Calibri"/>
              </a:rPr>
              <a:t>target group:</a:t>
            </a:r>
            <a:r>
              <a:rPr lang="en-US" sz="2800">
                <a:solidFill>
                  <a:prstClr val="black"/>
                </a:solidFill>
                <a:latin typeface="Calibri"/>
              </a:rPr>
              <a:t> students from Osnabrück and Ukraine</a:t>
            </a:r>
          </a:p>
        </p:txBody>
      </p:sp>
      <p:sp>
        <p:nvSpPr>
          <p:cNvPr id="16" name="Datumsplatzhalter 3"/>
          <p:cNvSpPr>
            <a:spLocks noGrp="1"/>
          </p:cNvSpPr>
          <p:nvPr>
            <p:ph type="dt" sz="half" idx="10"/>
          </p:nvPr>
        </p:nvSpPr>
        <p:spPr>
          <a:xfrm>
            <a:off x="10080000" y="6624000"/>
            <a:ext cx="2088000" cy="252000"/>
          </a:xfrm>
        </p:spPr>
        <p:txBody>
          <a:bodyPr lIns="0" tIns="0" rIns="540000" bIns="0" anchor="ctr" anchorCtr="0"/>
          <a:lstStyle>
            <a:lvl1pPr>
              <a:defRPr/>
            </a:lvl1pPr>
          </a:lstStyle>
          <a:p>
            <a:pPr algn="r">
              <a:defRPr/>
            </a:pPr>
            <a:fld id="{0633EBBC-D849-4127-8850-AB38E139848A}" type="slidenum">
              <a:rPr lang="de-DE" b="1" i="1">
                <a:solidFill>
                  <a:srgbClr val="646464"/>
                </a:solidFill>
                <a:latin typeface="Calibri"/>
                <a:cs typeface="Arial" panose="020B0604020202020204" pitchFamily="34" charset="0"/>
              </a:rPr>
              <a:pPr algn="r">
                <a:defRPr/>
              </a:pPr>
              <a:t>2</a:t>
            </a:fld>
            <a:endParaRPr lang="de-DE" b="1" i="1">
              <a:solidFill>
                <a:srgbClr val="646464"/>
              </a:solidFill>
              <a:latin typeface="Calibri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44769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feld 10">
            <a:extLst>
              <a:ext uri="{FF2B5EF4-FFF2-40B4-BE49-F238E27FC236}">
                <a16:creationId xmlns:a16="http://schemas.microsoft.com/office/drawing/2014/main" id="{E87E13C2-48A8-B372-39D9-433AA220A5B9}"/>
              </a:ext>
            </a:extLst>
          </p:cNvPr>
          <p:cNvSpPr txBox="1"/>
          <p:nvPr/>
        </p:nvSpPr>
        <p:spPr>
          <a:xfrm>
            <a:off x="10080000" y="648000"/>
            <a:ext cx="2088000" cy="6228000"/>
          </a:xfrm>
          <a:prstGeom prst="rect">
            <a:avLst/>
          </a:prstGeom>
          <a:solidFill>
            <a:srgbClr val="FFFEF8"/>
          </a:solidFill>
        </p:spPr>
        <p:txBody>
          <a:bodyPr wrap="square" lIns="179514" tIns="360000" rIns="107702" bIns="899594" rtlCol="0">
            <a:noAutofit/>
          </a:bodyPr>
          <a:lstStyle/>
          <a:p>
            <a:pPr>
              <a:spcBef>
                <a:spcPts val="4200"/>
              </a:spcBef>
              <a:spcAft>
                <a:spcPts val="0"/>
              </a:spcAft>
            </a:pPr>
            <a:r>
              <a:rPr lang="en-US">
                <a:solidFill>
                  <a:srgbClr val="969696"/>
                </a:solidFill>
                <a:latin typeface="Calibri"/>
              </a:rPr>
              <a:t>Our Context</a:t>
            </a:r>
          </a:p>
          <a:p>
            <a:pPr>
              <a:spcBef>
                <a:spcPts val="4200"/>
              </a:spcBef>
              <a:spcAft>
                <a:spcPts val="0"/>
              </a:spcAft>
            </a:pPr>
            <a:r>
              <a:rPr lang="en-US" b="1">
                <a:solidFill>
                  <a:prstClr val="black"/>
                </a:solidFill>
                <a:latin typeface="Calibri"/>
              </a:rPr>
              <a:t>Hybrid Format</a:t>
            </a:r>
          </a:p>
          <a:p>
            <a:pPr>
              <a:spcBef>
                <a:spcPts val="4200"/>
              </a:spcBef>
              <a:spcAft>
                <a:spcPts val="0"/>
              </a:spcAft>
            </a:pPr>
            <a:r>
              <a:rPr lang="en-US">
                <a:solidFill>
                  <a:srgbClr val="969696"/>
                </a:solidFill>
                <a:latin typeface="Calibri"/>
              </a:rPr>
              <a:t>Online Format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>
                <a:solidFill>
                  <a:srgbClr val="969696"/>
                </a:solidFill>
                <a:latin typeface="Calibri"/>
              </a:rPr>
              <a:t>Specific</a:t>
            </a:r>
            <a:br>
              <a:rPr lang="en-US">
                <a:solidFill>
                  <a:srgbClr val="969696"/>
                </a:solidFill>
                <a:latin typeface="Calibri"/>
              </a:rPr>
            </a:br>
            <a:r>
              <a:rPr lang="en-US">
                <a:solidFill>
                  <a:srgbClr val="969696"/>
                </a:solidFill>
                <a:latin typeface="Calibri"/>
              </a:rPr>
              <a:t>Challenges</a:t>
            </a: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969696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>
                <a:solidFill>
                  <a:srgbClr val="969696"/>
                </a:solidFill>
                <a:latin typeface="Calibri"/>
              </a:rPr>
              <a:t>Suggestions</a:t>
            </a: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969696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969696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Questions</a:t>
            </a:r>
            <a:endParaRPr lang="en-US">
              <a:solidFill>
                <a:srgbClr val="969696"/>
              </a:solidFill>
              <a:latin typeface="Calibri"/>
            </a:endParaRPr>
          </a:p>
        </p:txBody>
      </p:sp>
      <p:sp>
        <p:nvSpPr>
          <p:cNvPr id="2" name="Titel 1"/>
          <p:cNvSpPr txBox="1"/>
          <p:nvPr/>
        </p:nvSpPr>
        <p:spPr>
          <a:xfrm>
            <a:off x="0" y="24"/>
            <a:ext cx="10087200" cy="648000"/>
          </a:xfrm>
          <a:prstGeom prst="rect">
            <a:avLst/>
          </a:prstGeom>
          <a:solidFill>
            <a:srgbClr val="E3E4E5"/>
          </a:solidFill>
        </p:spPr>
        <p:txBody>
          <a:bodyPr wrap="none" lIns="0" tIns="0" rIns="0" bIns="0" anchor="ctr" anchorCtr="1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de-DE" sz="3200">
                <a:solidFill>
                  <a:prstClr val="black"/>
                </a:solidFill>
                <a:latin typeface="Arial Rounded MT Bold" panose="020F0704030504030204" pitchFamily="34" charset="0"/>
              </a:rPr>
              <a:t>Use of BBB in a Hybrid Format</a:t>
            </a:r>
          </a:p>
        </p:txBody>
      </p:sp>
      <p:cxnSp>
        <p:nvCxnSpPr>
          <p:cNvPr id="4" name="Gerade Verbindung 3"/>
          <p:cNvCxnSpPr/>
          <p:nvPr/>
        </p:nvCxnSpPr>
        <p:spPr>
          <a:xfrm>
            <a:off x="0" y="637200"/>
            <a:ext cx="10087200" cy="0"/>
          </a:xfrm>
          <a:prstGeom prst="line">
            <a:avLst/>
          </a:prstGeom>
          <a:ln w="15875">
            <a:solidFill>
              <a:srgbClr val="96969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Gerade Verbindung 11"/>
          <p:cNvCxnSpPr/>
          <p:nvPr/>
        </p:nvCxnSpPr>
        <p:spPr>
          <a:xfrm>
            <a:off x="2" y="6606877"/>
            <a:ext cx="12171598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feld 8"/>
          <p:cNvSpPr txBox="1"/>
          <p:nvPr/>
        </p:nvSpPr>
        <p:spPr>
          <a:xfrm>
            <a:off x="0" y="6624000"/>
            <a:ext cx="10079999" cy="252000"/>
          </a:xfrm>
          <a:prstGeom prst="rect">
            <a:avLst/>
          </a:prstGeom>
          <a:solidFill>
            <a:srgbClr val="FFFEF8"/>
          </a:solidFill>
        </p:spPr>
        <p:txBody>
          <a:bodyPr wrap="square" lIns="538539" tIns="0" rIns="0" bIns="0" rtlCol="0" anchor="ctr" anchorCtr="0">
            <a:noAutofit/>
          </a:bodyPr>
          <a:lstStyle/>
          <a:p>
            <a:pPr>
              <a:spcAft>
                <a:spcPts val="0"/>
              </a:spcAft>
            </a:pPr>
            <a:r>
              <a:rPr lang="de-DE" sz="1200" i="1">
                <a:solidFill>
                  <a:srgbClr val="646464"/>
                </a:solidFill>
                <a:latin typeface="Calibri"/>
              </a:rPr>
              <a:t>Ella Dovhaniuk &amp; Frank Lauterbach – BBB-Konferenz – Mainz 2024</a:t>
            </a:r>
          </a:p>
        </p:txBody>
      </p:sp>
      <p:cxnSp>
        <p:nvCxnSpPr>
          <p:cNvPr id="5" name="Gerade Verbindung 4"/>
          <p:cNvCxnSpPr/>
          <p:nvPr/>
        </p:nvCxnSpPr>
        <p:spPr>
          <a:xfrm>
            <a:off x="10090800" y="640800"/>
            <a:ext cx="0" cy="5965200"/>
          </a:xfrm>
          <a:prstGeom prst="line">
            <a:avLst/>
          </a:prstGeom>
          <a:ln w="15875">
            <a:solidFill>
              <a:srgbClr val="96969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3"/>
          <p:cNvPicPr>
            <a:picLocks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3" t="4103" r="751" b="2304"/>
          <a:stretch/>
        </p:blipFill>
        <p:spPr bwMode="auto">
          <a:xfrm>
            <a:off x="10083600" y="24"/>
            <a:ext cx="2088000" cy="6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extfeld 13"/>
          <p:cNvSpPr txBox="1"/>
          <p:nvPr/>
        </p:nvSpPr>
        <p:spPr>
          <a:xfrm>
            <a:off x="539999" y="900000"/>
            <a:ext cx="9360000" cy="55800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600"/>
              </a:spcAft>
              <a:buClr>
                <a:srgbClr val="AC0634"/>
              </a:buClr>
            </a:pPr>
            <a:r>
              <a:rPr lang="en-US" sz="2600">
                <a:solidFill>
                  <a:prstClr val="black"/>
                </a:solidFill>
                <a:latin typeface="Calibri"/>
                <a:ea typeface="SimSun"/>
                <a:cs typeface="Arial"/>
              </a:rPr>
              <a:t>Osnabrück students f2f in a classroom</a:t>
            </a:r>
            <a:br>
              <a:rPr lang="en-US" sz="2600">
                <a:solidFill>
                  <a:prstClr val="black"/>
                </a:solidFill>
                <a:latin typeface="Calibri"/>
                <a:ea typeface="SimSun"/>
                <a:cs typeface="Arial"/>
              </a:rPr>
            </a:br>
            <a:r>
              <a:rPr lang="en-US" sz="2600">
                <a:solidFill>
                  <a:prstClr val="black"/>
                </a:solidFill>
                <a:latin typeface="Calibri"/>
                <a:ea typeface="SimSun"/>
                <a:cs typeface="Arial"/>
              </a:rPr>
              <a:t>with Ukrainian students joining online</a:t>
            </a:r>
          </a:p>
          <a:p>
            <a:pPr marL="432000" indent="-432000" fontAlgn="auto">
              <a:spcBef>
                <a:spcPts val="600"/>
              </a:spcBef>
              <a:spcAft>
                <a:spcPts val="600"/>
              </a:spcAft>
              <a:buClr>
                <a:srgbClr val="AC0634"/>
              </a:buClr>
              <a:tabLst>
                <a:tab pos="432000" algn="l"/>
              </a:tabLst>
            </a:pPr>
            <a:r>
              <a:rPr lang="en-US" sz="2600" b="1">
                <a:solidFill>
                  <a:srgbClr val="AC0634"/>
                </a:solidFill>
                <a:latin typeface="Calibri"/>
                <a:ea typeface="SimSun"/>
                <a:cs typeface="Arial"/>
                <a:sym typeface="Wingdings"/>
              </a:rPr>
              <a:t></a:t>
            </a:r>
            <a:r>
              <a:rPr lang="en-US" sz="2600" b="1">
                <a:solidFill>
                  <a:prstClr val="black"/>
                </a:solidFill>
                <a:latin typeface="Calibri"/>
                <a:ea typeface="SimSun"/>
                <a:cs typeface="Arial"/>
                <a:sym typeface="Wingdings"/>
              </a:rPr>
              <a:t>	Challenges:</a:t>
            </a:r>
            <a:endParaRPr lang="en-US" sz="2600" b="1">
              <a:solidFill>
                <a:prstClr val="black"/>
              </a:solidFill>
              <a:latin typeface="Calibri"/>
              <a:ea typeface="SimSun"/>
              <a:cs typeface="Arial"/>
            </a:endParaRPr>
          </a:p>
          <a:p>
            <a:pPr marL="432000" indent="-432000" fontAlgn="auto">
              <a:spcBef>
                <a:spcPts val="600"/>
              </a:spcBef>
              <a:spcAft>
                <a:spcPts val="0"/>
              </a:spcAft>
              <a:buClr>
                <a:srgbClr val="AC0634"/>
              </a:buClr>
              <a:buFont typeface="Wingdings" panose="05000000000000000000" pitchFamily="2" charset="2"/>
              <a:buChar char="§"/>
              <a:tabLst>
                <a:tab pos="432000" algn="l"/>
              </a:tabLst>
            </a:pPr>
            <a:r>
              <a:rPr lang="en-US" sz="2600">
                <a:solidFill>
                  <a:prstClr val="black"/>
                </a:solidFill>
                <a:latin typeface="Calibri"/>
              </a:rPr>
              <a:t>doing group work with some students present and others online</a:t>
            </a:r>
          </a:p>
          <a:p>
            <a:pPr marL="432000" indent="-432000" fontAlgn="auto">
              <a:spcBef>
                <a:spcPts val="600"/>
              </a:spcBef>
              <a:spcAft>
                <a:spcPts val="0"/>
              </a:spcAft>
              <a:buClr>
                <a:srgbClr val="AC0634"/>
              </a:buClr>
              <a:buFont typeface="Wingdings" panose="05000000000000000000" pitchFamily="2" charset="2"/>
              <a:buChar char="§"/>
              <a:tabLst>
                <a:tab pos="432000" algn="l"/>
              </a:tabLst>
            </a:pPr>
            <a:r>
              <a:rPr lang="en-US" sz="2600">
                <a:solidFill>
                  <a:prstClr val="black"/>
                </a:solidFill>
                <a:latin typeface="Calibri"/>
              </a:rPr>
              <a:t>engaging both groups in shared notes, polls, etc.</a:t>
            </a:r>
          </a:p>
          <a:p>
            <a:pPr marL="432000" indent="-432000" fontAlgn="auto">
              <a:spcBef>
                <a:spcPts val="600"/>
              </a:spcBef>
              <a:spcAft>
                <a:spcPts val="0"/>
              </a:spcAft>
              <a:buClr>
                <a:srgbClr val="AC0634"/>
              </a:buClr>
              <a:buFont typeface="Wingdings" panose="05000000000000000000" pitchFamily="2" charset="2"/>
              <a:buChar char="§"/>
              <a:tabLst>
                <a:tab pos="432000" algn="l"/>
              </a:tabLst>
            </a:pPr>
            <a:r>
              <a:rPr lang="en-US" sz="2600">
                <a:solidFill>
                  <a:prstClr val="black"/>
                </a:solidFill>
                <a:latin typeface="Calibri"/>
              </a:rPr>
              <a:t>keeping track and being aware of both groups simultaneously</a:t>
            </a:r>
          </a:p>
          <a:p>
            <a:pPr marL="432000" indent="-432000" fontAlgn="auto">
              <a:spcBef>
                <a:spcPts val="600"/>
              </a:spcBef>
              <a:spcAft>
                <a:spcPts val="0"/>
              </a:spcAft>
              <a:buClr>
                <a:srgbClr val="AC0634"/>
              </a:buClr>
              <a:buFont typeface="Wingdings" panose="05000000000000000000" pitchFamily="2" charset="2"/>
              <a:buChar char="§"/>
              <a:tabLst>
                <a:tab pos="432000" algn="l"/>
              </a:tabLst>
            </a:pPr>
            <a:r>
              <a:rPr lang="en-US" sz="2600">
                <a:solidFill>
                  <a:prstClr val="black"/>
                </a:solidFill>
                <a:latin typeface="Calibri"/>
              </a:rPr>
              <a:t>maintaining eye contact with students from both groups</a:t>
            </a:r>
          </a:p>
          <a:p>
            <a:pPr marL="432000" indent="-432000" fontAlgn="auto">
              <a:spcBef>
                <a:spcPts val="600"/>
              </a:spcBef>
              <a:spcAft>
                <a:spcPts val="0"/>
              </a:spcAft>
              <a:buClr>
                <a:srgbClr val="AC0634"/>
              </a:buClr>
              <a:buFont typeface="Wingdings" panose="05000000000000000000" pitchFamily="2" charset="2"/>
              <a:buChar char="§"/>
              <a:tabLst>
                <a:tab pos="432000" algn="l"/>
              </a:tabLst>
            </a:pPr>
            <a:r>
              <a:rPr lang="en-US" sz="2600">
                <a:solidFill>
                  <a:prstClr val="black"/>
                </a:solidFill>
                <a:latin typeface="Calibri"/>
              </a:rPr>
              <a:t>managing time with classroom groups usually faster than breakout groups</a:t>
            </a:r>
          </a:p>
          <a:p>
            <a:pPr marL="432000" indent="-432000" fontAlgn="auto">
              <a:spcBef>
                <a:spcPts val="600"/>
              </a:spcBef>
              <a:spcAft>
                <a:spcPts val="0"/>
              </a:spcAft>
              <a:buClr>
                <a:srgbClr val="AC0634"/>
              </a:buClr>
              <a:buFont typeface="Wingdings" panose="05000000000000000000" pitchFamily="2" charset="2"/>
              <a:buChar char="§"/>
              <a:tabLst>
                <a:tab pos="432000" algn="l"/>
              </a:tabLst>
            </a:pPr>
            <a:r>
              <a:rPr lang="en-US" sz="2600">
                <a:solidFill>
                  <a:prstClr val="black"/>
                </a:solidFill>
                <a:latin typeface="Calibri"/>
              </a:rPr>
              <a:t>maintaining student interest when dealing with technical issues for one of the groups</a:t>
            </a:r>
          </a:p>
          <a:p>
            <a:pPr marL="432000" indent="-432000" fontAlgn="auto">
              <a:spcBef>
                <a:spcPts val="600"/>
              </a:spcBef>
              <a:spcAft>
                <a:spcPts val="0"/>
              </a:spcAft>
              <a:buClr>
                <a:srgbClr val="AC0634"/>
              </a:buClr>
              <a:buFont typeface="Wingdings" panose="05000000000000000000" pitchFamily="2" charset="2"/>
              <a:buChar char="§"/>
              <a:tabLst>
                <a:tab pos="432000" algn="l"/>
              </a:tabLst>
            </a:pPr>
            <a:r>
              <a:rPr lang="en-US" sz="2600">
                <a:solidFill>
                  <a:prstClr val="black"/>
                </a:solidFill>
                <a:latin typeface="Calibri"/>
              </a:rPr>
              <a:t>playing audio filess audibly for both groups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36B54864-442B-D982-2B3A-EC814AEC5BC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080000" y="6624000"/>
            <a:ext cx="2088000" cy="252000"/>
          </a:xfrm>
        </p:spPr>
        <p:txBody>
          <a:bodyPr lIns="0" tIns="0" rIns="540000" bIns="0" anchor="ctr" anchorCtr="0"/>
          <a:lstStyle>
            <a:lvl1pPr>
              <a:defRPr/>
            </a:lvl1pPr>
          </a:lstStyle>
          <a:p>
            <a:pPr algn="r">
              <a:defRPr/>
            </a:pPr>
            <a:fld id="{0633EBBC-D849-4127-8850-AB38E139848A}" type="slidenum">
              <a:rPr lang="de-DE" b="1" i="1">
                <a:solidFill>
                  <a:srgbClr val="646464"/>
                </a:solidFill>
                <a:latin typeface="Calibri"/>
                <a:cs typeface="Arial" panose="020B0604020202020204" pitchFamily="34" charset="0"/>
              </a:rPr>
              <a:pPr algn="r">
                <a:defRPr/>
              </a:pPr>
              <a:t>3</a:t>
            </a:fld>
            <a:endParaRPr lang="de-DE" b="1" i="1">
              <a:solidFill>
                <a:srgbClr val="646464"/>
              </a:solidFill>
              <a:latin typeface="Calibri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04677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feld 10">
            <a:extLst>
              <a:ext uri="{FF2B5EF4-FFF2-40B4-BE49-F238E27FC236}">
                <a16:creationId xmlns:a16="http://schemas.microsoft.com/office/drawing/2014/main" id="{E87E13C2-48A8-B372-39D9-433AA220A5B9}"/>
              </a:ext>
            </a:extLst>
          </p:cNvPr>
          <p:cNvSpPr txBox="1"/>
          <p:nvPr/>
        </p:nvSpPr>
        <p:spPr>
          <a:xfrm>
            <a:off x="10080000" y="648000"/>
            <a:ext cx="2088000" cy="6228000"/>
          </a:xfrm>
          <a:prstGeom prst="rect">
            <a:avLst/>
          </a:prstGeom>
          <a:solidFill>
            <a:srgbClr val="FFFEF8"/>
          </a:solidFill>
        </p:spPr>
        <p:txBody>
          <a:bodyPr wrap="square" lIns="179514" tIns="360000" rIns="107702" bIns="899594" rtlCol="0">
            <a:noAutofit/>
          </a:bodyPr>
          <a:lstStyle/>
          <a:p>
            <a:pPr>
              <a:spcBef>
                <a:spcPts val="4200"/>
              </a:spcBef>
              <a:spcAft>
                <a:spcPts val="0"/>
              </a:spcAft>
            </a:pPr>
            <a:r>
              <a:rPr lang="en-US">
                <a:solidFill>
                  <a:srgbClr val="969696"/>
                </a:solidFill>
                <a:latin typeface="Calibri"/>
              </a:rPr>
              <a:t>Our Context</a:t>
            </a:r>
          </a:p>
          <a:p>
            <a:pPr>
              <a:spcBef>
                <a:spcPts val="4200"/>
              </a:spcBef>
              <a:spcAft>
                <a:spcPts val="0"/>
              </a:spcAft>
            </a:pPr>
            <a:r>
              <a:rPr lang="en-US">
                <a:solidFill>
                  <a:srgbClr val="969696"/>
                </a:solidFill>
                <a:latin typeface="Calibri"/>
              </a:rPr>
              <a:t>Hybrid Format</a:t>
            </a:r>
          </a:p>
          <a:p>
            <a:pPr>
              <a:spcBef>
                <a:spcPts val="4200"/>
              </a:spcBef>
              <a:spcAft>
                <a:spcPts val="0"/>
              </a:spcAft>
            </a:pPr>
            <a:r>
              <a:rPr lang="en-US" b="1">
                <a:solidFill>
                  <a:prstClr val="black"/>
                </a:solidFill>
                <a:latin typeface="Calibri"/>
              </a:rPr>
              <a:t>Online Format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>
                <a:solidFill>
                  <a:srgbClr val="969696"/>
                </a:solidFill>
                <a:latin typeface="Calibri"/>
              </a:rPr>
              <a:t>Specific</a:t>
            </a:r>
            <a:br>
              <a:rPr lang="en-US">
                <a:solidFill>
                  <a:srgbClr val="969696"/>
                </a:solidFill>
                <a:latin typeface="Calibri"/>
              </a:rPr>
            </a:br>
            <a:r>
              <a:rPr lang="en-US">
                <a:solidFill>
                  <a:srgbClr val="969696"/>
                </a:solidFill>
                <a:latin typeface="Calibri"/>
              </a:rPr>
              <a:t>Challenges</a:t>
            </a: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969696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>
                <a:solidFill>
                  <a:srgbClr val="969696"/>
                </a:solidFill>
                <a:latin typeface="Calibri"/>
              </a:rPr>
              <a:t>Suggestions</a:t>
            </a: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969696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969696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Questions</a:t>
            </a:r>
            <a:endParaRPr lang="en-US">
              <a:solidFill>
                <a:srgbClr val="969696"/>
              </a:solidFill>
              <a:latin typeface="Calibri"/>
            </a:endParaRPr>
          </a:p>
        </p:txBody>
      </p:sp>
      <p:sp>
        <p:nvSpPr>
          <p:cNvPr id="2" name="Titel 1"/>
          <p:cNvSpPr txBox="1"/>
          <p:nvPr/>
        </p:nvSpPr>
        <p:spPr>
          <a:xfrm>
            <a:off x="0" y="24"/>
            <a:ext cx="10087200" cy="648000"/>
          </a:xfrm>
          <a:prstGeom prst="rect">
            <a:avLst/>
          </a:prstGeom>
          <a:solidFill>
            <a:srgbClr val="E3E4E5"/>
          </a:solidFill>
        </p:spPr>
        <p:txBody>
          <a:bodyPr wrap="none" lIns="0" tIns="0" rIns="0" bIns="0" anchor="ctr" anchorCtr="1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de-DE" sz="3200">
                <a:solidFill>
                  <a:prstClr val="black"/>
                </a:solidFill>
                <a:latin typeface="Arial Rounded MT Bold" panose="020F0704030504030204" pitchFamily="34" charset="0"/>
              </a:rPr>
              <a:t>Use of BBB in an Online Format</a:t>
            </a:r>
          </a:p>
        </p:txBody>
      </p:sp>
      <p:cxnSp>
        <p:nvCxnSpPr>
          <p:cNvPr id="4" name="Gerade Verbindung 3"/>
          <p:cNvCxnSpPr/>
          <p:nvPr/>
        </p:nvCxnSpPr>
        <p:spPr>
          <a:xfrm>
            <a:off x="0" y="637200"/>
            <a:ext cx="10087200" cy="0"/>
          </a:xfrm>
          <a:prstGeom prst="line">
            <a:avLst/>
          </a:prstGeom>
          <a:ln w="15875">
            <a:solidFill>
              <a:srgbClr val="96969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Gerade Verbindung 11"/>
          <p:cNvCxnSpPr/>
          <p:nvPr/>
        </p:nvCxnSpPr>
        <p:spPr>
          <a:xfrm>
            <a:off x="2" y="6606877"/>
            <a:ext cx="12171598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feld 8"/>
          <p:cNvSpPr txBox="1"/>
          <p:nvPr/>
        </p:nvSpPr>
        <p:spPr>
          <a:xfrm>
            <a:off x="0" y="6624000"/>
            <a:ext cx="10079999" cy="252000"/>
          </a:xfrm>
          <a:prstGeom prst="rect">
            <a:avLst/>
          </a:prstGeom>
          <a:solidFill>
            <a:srgbClr val="FFFEF8"/>
          </a:solidFill>
        </p:spPr>
        <p:txBody>
          <a:bodyPr wrap="square" lIns="538539" tIns="0" rIns="0" bIns="0" rtlCol="0" anchor="ctr" anchorCtr="0">
            <a:noAutofit/>
          </a:bodyPr>
          <a:lstStyle/>
          <a:p>
            <a:pPr>
              <a:spcAft>
                <a:spcPts val="0"/>
              </a:spcAft>
            </a:pPr>
            <a:r>
              <a:rPr lang="de-DE" sz="1200" i="1">
                <a:solidFill>
                  <a:srgbClr val="646464"/>
                </a:solidFill>
                <a:latin typeface="Calibri"/>
              </a:rPr>
              <a:t>Ella Dovhaniuk &amp; Frank Lauterbach – BBB-Konferenz – Mainz 2024</a:t>
            </a:r>
          </a:p>
        </p:txBody>
      </p:sp>
      <p:cxnSp>
        <p:nvCxnSpPr>
          <p:cNvPr id="5" name="Gerade Verbindung 4"/>
          <p:cNvCxnSpPr/>
          <p:nvPr/>
        </p:nvCxnSpPr>
        <p:spPr>
          <a:xfrm>
            <a:off x="10090800" y="640800"/>
            <a:ext cx="0" cy="5965200"/>
          </a:xfrm>
          <a:prstGeom prst="line">
            <a:avLst/>
          </a:prstGeom>
          <a:ln w="15875">
            <a:solidFill>
              <a:srgbClr val="96969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3"/>
          <p:cNvPicPr>
            <a:picLocks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3" t="4103" r="751" b="2304"/>
          <a:stretch/>
        </p:blipFill>
        <p:spPr bwMode="auto">
          <a:xfrm>
            <a:off x="10083600" y="24"/>
            <a:ext cx="2088000" cy="6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extfeld 13"/>
          <p:cNvSpPr txBox="1"/>
          <p:nvPr/>
        </p:nvSpPr>
        <p:spPr>
          <a:xfrm>
            <a:off x="539999" y="900000"/>
            <a:ext cx="9360000" cy="55800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600"/>
              </a:spcAft>
              <a:buClr>
                <a:srgbClr val="AC0634"/>
              </a:buClr>
            </a:pPr>
            <a:r>
              <a:rPr lang="en-US" sz="2600">
                <a:solidFill>
                  <a:prstClr val="black"/>
                </a:solidFill>
                <a:latin typeface="Calibri"/>
                <a:ea typeface="SimSun"/>
                <a:cs typeface="Arial"/>
              </a:rPr>
              <a:t>Osnabrück students and Ukrainian students both online</a:t>
            </a:r>
          </a:p>
          <a:p>
            <a:pPr marL="432000" lvl="0" indent="-432000" fontAlgn="auto">
              <a:spcBef>
                <a:spcPts val="1800"/>
              </a:spcBef>
              <a:spcAft>
                <a:spcPts val="0"/>
              </a:spcAft>
              <a:buClr>
                <a:srgbClr val="AC0634"/>
              </a:buClr>
              <a:tabLst>
                <a:tab pos="432000" algn="l"/>
              </a:tabLst>
            </a:pPr>
            <a:r>
              <a:rPr lang="en-US" sz="2600" b="1">
                <a:solidFill>
                  <a:srgbClr val="AC0634"/>
                </a:solidFill>
                <a:latin typeface="Calibri"/>
                <a:ea typeface="SimSun"/>
                <a:cs typeface="Arial"/>
                <a:sym typeface="Wingdings"/>
              </a:rPr>
              <a:t></a:t>
            </a:r>
            <a:r>
              <a:rPr lang="en-US" sz="2600" b="1">
                <a:solidFill>
                  <a:prstClr val="black"/>
                </a:solidFill>
                <a:latin typeface="Calibri"/>
                <a:ea typeface="SimSun"/>
                <a:cs typeface="Arial"/>
                <a:sym typeface="Wingdings"/>
              </a:rPr>
              <a:t>	Opportunities:</a:t>
            </a:r>
            <a:endParaRPr lang="en-US" sz="2600" b="1">
              <a:solidFill>
                <a:prstClr val="black"/>
              </a:solidFill>
              <a:latin typeface="Calibri"/>
              <a:ea typeface="SimSun"/>
              <a:cs typeface="Arial"/>
            </a:endParaRPr>
          </a:p>
          <a:p>
            <a:pPr marL="432000" lvl="0" indent="-432000" fontAlgn="auto">
              <a:spcBef>
                <a:spcPts val="600"/>
              </a:spcBef>
              <a:spcAft>
                <a:spcPts val="0"/>
              </a:spcAft>
              <a:buClr>
                <a:srgbClr val="AC0634"/>
              </a:buClr>
              <a:buFont typeface="Wingdings" panose="05000000000000000000" pitchFamily="2" charset="2"/>
              <a:buChar char="§"/>
              <a:tabLst>
                <a:tab pos="432000" algn="l"/>
              </a:tabLst>
            </a:pPr>
            <a:r>
              <a:rPr lang="en-US" sz="2600">
                <a:solidFill>
                  <a:prstClr val="black"/>
                </a:solidFill>
                <a:latin typeface="Calibri"/>
              </a:rPr>
              <a:t>creating equality between the two groups</a:t>
            </a:r>
          </a:p>
          <a:p>
            <a:pPr marL="432000" lvl="0" indent="-432000" fontAlgn="auto">
              <a:spcBef>
                <a:spcPts val="600"/>
              </a:spcBef>
              <a:spcAft>
                <a:spcPts val="0"/>
              </a:spcAft>
              <a:buClr>
                <a:srgbClr val="AC0634"/>
              </a:buClr>
              <a:buFont typeface="Wingdings" panose="05000000000000000000" pitchFamily="2" charset="2"/>
              <a:buChar char="§"/>
              <a:tabLst>
                <a:tab pos="432000" algn="l"/>
              </a:tabLst>
            </a:pPr>
            <a:r>
              <a:rPr lang="en-US" sz="2600">
                <a:solidFill>
                  <a:prstClr val="black"/>
                </a:solidFill>
                <a:latin typeface="Calibri"/>
              </a:rPr>
              <a:t>allowing for intercultural exchange</a:t>
            </a:r>
          </a:p>
          <a:p>
            <a:pPr marL="432000" indent="-432000" fontAlgn="auto">
              <a:spcBef>
                <a:spcPts val="3000"/>
              </a:spcBef>
              <a:spcAft>
                <a:spcPts val="0"/>
              </a:spcAft>
              <a:buClr>
                <a:srgbClr val="AC0634"/>
              </a:buClr>
              <a:tabLst>
                <a:tab pos="432000" algn="l"/>
              </a:tabLst>
            </a:pPr>
            <a:r>
              <a:rPr lang="en-US" sz="2600" b="1">
                <a:solidFill>
                  <a:srgbClr val="AC0634"/>
                </a:solidFill>
                <a:latin typeface="Calibri"/>
                <a:ea typeface="SimSun"/>
                <a:cs typeface="Arial"/>
                <a:sym typeface="Wingdings"/>
              </a:rPr>
              <a:t></a:t>
            </a:r>
            <a:r>
              <a:rPr lang="en-US" sz="2600" b="1">
                <a:solidFill>
                  <a:prstClr val="black"/>
                </a:solidFill>
                <a:latin typeface="Calibri"/>
                <a:ea typeface="SimSun"/>
                <a:cs typeface="Arial"/>
                <a:sym typeface="Wingdings"/>
              </a:rPr>
              <a:t>	Challenges:</a:t>
            </a:r>
            <a:endParaRPr lang="en-US" sz="2600" b="1">
              <a:solidFill>
                <a:prstClr val="black"/>
              </a:solidFill>
              <a:latin typeface="Calibri"/>
              <a:ea typeface="SimSun"/>
              <a:cs typeface="Arial"/>
            </a:endParaRPr>
          </a:p>
          <a:p>
            <a:pPr marL="432000" indent="-432000" fontAlgn="auto">
              <a:spcBef>
                <a:spcPts val="600"/>
              </a:spcBef>
              <a:spcAft>
                <a:spcPts val="0"/>
              </a:spcAft>
              <a:buClr>
                <a:srgbClr val="AC0634"/>
              </a:buClr>
              <a:buFont typeface="Wingdings" panose="05000000000000000000" pitchFamily="2" charset="2"/>
              <a:buChar char="§"/>
              <a:tabLst>
                <a:tab pos="432000" algn="l"/>
              </a:tabLst>
            </a:pPr>
            <a:r>
              <a:rPr lang="en-US" sz="2600">
                <a:solidFill>
                  <a:prstClr val="black"/>
                </a:solidFill>
                <a:latin typeface="Calibri"/>
              </a:rPr>
              <a:t>overcoming different attitudes towards group work</a:t>
            </a:r>
          </a:p>
          <a:p>
            <a:pPr marL="432000" indent="-432000" fontAlgn="auto">
              <a:spcBef>
                <a:spcPts val="600"/>
              </a:spcBef>
              <a:spcAft>
                <a:spcPts val="0"/>
              </a:spcAft>
              <a:buClr>
                <a:srgbClr val="AC0634"/>
              </a:buClr>
              <a:buFont typeface="Wingdings" panose="05000000000000000000" pitchFamily="2" charset="2"/>
              <a:buChar char="§"/>
              <a:tabLst>
                <a:tab pos="432000" algn="l"/>
              </a:tabLst>
            </a:pPr>
            <a:r>
              <a:rPr lang="en-US" sz="2600">
                <a:solidFill>
                  <a:prstClr val="black"/>
                </a:solidFill>
                <a:latin typeface="Calibri"/>
              </a:rPr>
              <a:t>responding to technical issues (electricity, wifi)</a:t>
            </a:r>
          </a:p>
          <a:p>
            <a:pPr marL="432000" indent="-432000" fontAlgn="auto">
              <a:spcBef>
                <a:spcPts val="600"/>
              </a:spcBef>
              <a:spcAft>
                <a:spcPts val="0"/>
              </a:spcAft>
              <a:buClr>
                <a:srgbClr val="AC0634"/>
              </a:buClr>
              <a:buFont typeface="Wingdings" panose="05000000000000000000" pitchFamily="2" charset="2"/>
              <a:buChar char="§"/>
              <a:tabLst>
                <a:tab pos="432000" algn="l"/>
              </a:tabLst>
            </a:pPr>
            <a:r>
              <a:rPr lang="en-US" sz="2600">
                <a:solidFill>
                  <a:prstClr val="black"/>
                </a:solidFill>
                <a:latin typeface="Calibri"/>
              </a:rPr>
              <a:t>engaging students in discussions</a:t>
            </a:r>
          </a:p>
          <a:p>
            <a:pPr marL="432000" indent="-432000" fontAlgn="auto">
              <a:spcBef>
                <a:spcPts val="600"/>
              </a:spcBef>
              <a:spcAft>
                <a:spcPts val="0"/>
              </a:spcAft>
              <a:buClr>
                <a:srgbClr val="AC0634"/>
              </a:buClr>
              <a:buFont typeface="Wingdings" panose="05000000000000000000" pitchFamily="2" charset="2"/>
              <a:buChar char="§"/>
              <a:tabLst>
                <a:tab pos="432000" algn="l"/>
              </a:tabLst>
            </a:pPr>
            <a:r>
              <a:rPr lang="en-US" sz="2600">
                <a:solidFill>
                  <a:prstClr val="black"/>
                </a:solidFill>
                <a:latin typeface="Calibri"/>
              </a:rPr>
              <a:t>creating an interactive environment</a:t>
            </a:r>
          </a:p>
          <a:p>
            <a:pPr marL="432000" indent="-432000" fontAlgn="auto">
              <a:spcBef>
                <a:spcPts val="600"/>
              </a:spcBef>
              <a:spcAft>
                <a:spcPts val="0"/>
              </a:spcAft>
              <a:buClr>
                <a:srgbClr val="AC0634"/>
              </a:buClr>
              <a:buFont typeface="Wingdings" panose="05000000000000000000" pitchFamily="2" charset="2"/>
              <a:buChar char="§"/>
              <a:tabLst>
                <a:tab pos="432000" algn="l"/>
              </a:tabLst>
            </a:pPr>
            <a:r>
              <a:rPr lang="en-US" sz="2600">
                <a:solidFill>
                  <a:prstClr val="black"/>
                </a:solidFill>
                <a:latin typeface="Calibri"/>
              </a:rPr>
              <a:t>giving some breakout groups additional processing time without boring those that are ready faster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475DBC4A-12FA-6B3C-106B-A4EDFE60855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080000" y="6624000"/>
            <a:ext cx="2088000" cy="252000"/>
          </a:xfrm>
        </p:spPr>
        <p:txBody>
          <a:bodyPr lIns="0" tIns="0" rIns="540000" bIns="0" anchor="ctr" anchorCtr="0"/>
          <a:lstStyle>
            <a:lvl1pPr>
              <a:defRPr/>
            </a:lvl1pPr>
          </a:lstStyle>
          <a:p>
            <a:pPr algn="r">
              <a:defRPr/>
            </a:pPr>
            <a:fld id="{0633EBBC-D849-4127-8850-AB38E139848A}" type="slidenum">
              <a:rPr lang="de-DE" b="1" i="1">
                <a:solidFill>
                  <a:srgbClr val="646464"/>
                </a:solidFill>
                <a:latin typeface="Calibri"/>
                <a:cs typeface="Arial" panose="020B0604020202020204" pitchFamily="34" charset="0"/>
              </a:rPr>
              <a:pPr algn="r">
                <a:defRPr/>
              </a:pPr>
              <a:t>4</a:t>
            </a:fld>
            <a:endParaRPr lang="de-DE" b="1" i="1">
              <a:solidFill>
                <a:srgbClr val="646464"/>
              </a:solidFill>
              <a:latin typeface="Calibri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35594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feld 14">
            <a:extLst>
              <a:ext uri="{FF2B5EF4-FFF2-40B4-BE49-F238E27FC236}">
                <a16:creationId xmlns:a16="http://schemas.microsoft.com/office/drawing/2014/main" id="{E87E13C2-48A8-B372-39D9-433AA220A5B9}"/>
              </a:ext>
            </a:extLst>
          </p:cNvPr>
          <p:cNvSpPr txBox="1"/>
          <p:nvPr/>
        </p:nvSpPr>
        <p:spPr>
          <a:xfrm>
            <a:off x="10080000" y="648000"/>
            <a:ext cx="2088000" cy="6228000"/>
          </a:xfrm>
          <a:prstGeom prst="rect">
            <a:avLst/>
          </a:prstGeom>
          <a:solidFill>
            <a:srgbClr val="FFFEF8"/>
          </a:solidFill>
        </p:spPr>
        <p:txBody>
          <a:bodyPr wrap="square" lIns="179514" tIns="360000" rIns="107702" bIns="899594" rtlCol="0">
            <a:noAutofit/>
          </a:bodyPr>
          <a:lstStyle/>
          <a:p>
            <a:pPr>
              <a:spcBef>
                <a:spcPts val="4200"/>
              </a:spcBef>
              <a:spcAft>
                <a:spcPts val="0"/>
              </a:spcAft>
            </a:pPr>
            <a:r>
              <a:rPr lang="en-US">
                <a:solidFill>
                  <a:srgbClr val="969696"/>
                </a:solidFill>
                <a:latin typeface="Calibri"/>
              </a:rPr>
              <a:t>Our Context</a:t>
            </a:r>
          </a:p>
          <a:p>
            <a:pPr>
              <a:spcBef>
                <a:spcPts val="4200"/>
              </a:spcBef>
              <a:spcAft>
                <a:spcPts val="0"/>
              </a:spcAft>
            </a:pPr>
            <a:r>
              <a:rPr lang="en-US">
                <a:solidFill>
                  <a:srgbClr val="969696"/>
                </a:solidFill>
                <a:latin typeface="Calibri"/>
              </a:rPr>
              <a:t>Hybrid Format</a:t>
            </a:r>
          </a:p>
          <a:p>
            <a:pPr>
              <a:spcBef>
                <a:spcPts val="4200"/>
              </a:spcBef>
              <a:spcAft>
                <a:spcPts val="0"/>
              </a:spcAft>
            </a:pPr>
            <a:r>
              <a:rPr lang="en-US">
                <a:solidFill>
                  <a:srgbClr val="969696"/>
                </a:solidFill>
                <a:latin typeface="Calibri"/>
              </a:rPr>
              <a:t>Online Format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>
                <a:solidFill>
                  <a:prstClr val="black"/>
                </a:solidFill>
                <a:latin typeface="Calibri"/>
              </a:rPr>
              <a:t>Specific</a:t>
            </a:r>
            <a:br>
              <a:rPr lang="en-US" b="1">
                <a:solidFill>
                  <a:prstClr val="black"/>
                </a:solidFill>
                <a:latin typeface="Calibri"/>
              </a:rPr>
            </a:br>
            <a:r>
              <a:rPr lang="en-US" b="1">
                <a:solidFill>
                  <a:prstClr val="black"/>
                </a:solidFill>
                <a:latin typeface="Calibri"/>
              </a:rPr>
              <a:t>Challenges</a:t>
            </a: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969696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>
                <a:solidFill>
                  <a:srgbClr val="969696"/>
                </a:solidFill>
                <a:latin typeface="Calibri"/>
              </a:rPr>
              <a:t>Suggestions</a:t>
            </a: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969696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969696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Questions</a:t>
            </a:r>
            <a:endParaRPr lang="en-US" b="1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" name="Titel 1"/>
          <p:cNvSpPr txBox="1"/>
          <p:nvPr/>
        </p:nvSpPr>
        <p:spPr>
          <a:xfrm>
            <a:off x="0" y="24"/>
            <a:ext cx="10087200" cy="648000"/>
          </a:xfrm>
          <a:prstGeom prst="rect">
            <a:avLst/>
          </a:prstGeom>
          <a:solidFill>
            <a:srgbClr val="E3E4E5"/>
          </a:solidFill>
        </p:spPr>
        <p:txBody>
          <a:bodyPr wrap="none" lIns="0" tIns="0" rIns="0" bIns="0" anchor="ctr" anchorCtr="1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de-DE" sz="3200">
                <a:solidFill>
                  <a:prstClr val="black"/>
                </a:solidFill>
                <a:latin typeface="Arial Rounded MT Bold" panose="020F0704030504030204" pitchFamily="34" charset="0"/>
              </a:rPr>
              <a:t>Specific Challenges with Using BBB (I)</a:t>
            </a:r>
          </a:p>
        </p:txBody>
      </p:sp>
      <p:cxnSp>
        <p:nvCxnSpPr>
          <p:cNvPr id="4" name="Gerade Verbindung 3"/>
          <p:cNvCxnSpPr/>
          <p:nvPr/>
        </p:nvCxnSpPr>
        <p:spPr>
          <a:xfrm>
            <a:off x="0" y="637200"/>
            <a:ext cx="10087200" cy="0"/>
          </a:xfrm>
          <a:prstGeom prst="line">
            <a:avLst/>
          </a:prstGeom>
          <a:ln w="15875">
            <a:solidFill>
              <a:srgbClr val="96969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Gerade Verbindung 11"/>
          <p:cNvCxnSpPr/>
          <p:nvPr/>
        </p:nvCxnSpPr>
        <p:spPr>
          <a:xfrm>
            <a:off x="2" y="6606877"/>
            <a:ext cx="12171598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feld 8"/>
          <p:cNvSpPr txBox="1"/>
          <p:nvPr/>
        </p:nvSpPr>
        <p:spPr>
          <a:xfrm>
            <a:off x="0" y="6624000"/>
            <a:ext cx="10079999" cy="252000"/>
          </a:xfrm>
          <a:prstGeom prst="rect">
            <a:avLst/>
          </a:prstGeom>
          <a:solidFill>
            <a:srgbClr val="FFFEF8"/>
          </a:solidFill>
        </p:spPr>
        <p:txBody>
          <a:bodyPr wrap="square" lIns="538539" tIns="0" rIns="0" bIns="0" rtlCol="0" anchor="ctr" anchorCtr="0">
            <a:noAutofit/>
          </a:bodyPr>
          <a:lstStyle/>
          <a:p>
            <a:pPr>
              <a:spcAft>
                <a:spcPts val="0"/>
              </a:spcAft>
            </a:pPr>
            <a:r>
              <a:rPr lang="de-DE" sz="1200" i="1">
                <a:solidFill>
                  <a:srgbClr val="646464"/>
                </a:solidFill>
                <a:latin typeface="Calibri"/>
              </a:rPr>
              <a:t>Ella Dovhaniuk &amp; Frank Lauterbach – BBB-Konferenz – Mainz 2024</a:t>
            </a:r>
          </a:p>
        </p:txBody>
      </p:sp>
      <p:cxnSp>
        <p:nvCxnSpPr>
          <p:cNvPr id="5" name="Gerade Verbindung 4"/>
          <p:cNvCxnSpPr/>
          <p:nvPr/>
        </p:nvCxnSpPr>
        <p:spPr>
          <a:xfrm>
            <a:off x="10090800" y="640800"/>
            <a:ext cx="0" cy="5965200"/>
          </a:xfrm>
          <a:prstGeom prst="line">
            <a:avLst/>
          </a:prstGeom>
          <a:ln w="15875">
            <a:solidFill>
              <a:srgbClr val="96969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3"/>
          <p:cNvPicPr>
            <a:picLocks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3" t="4103" r="751" b="2304"/>
          <a:stretch/>
        </p:blipFill>
        <p:spPr bwMode="auto">
          <a:xfrm>
            <a:off x="10083600" y="24"/>
            <a:ext cx="2088000" cy="6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extfeld 13"/>
          <p:cNvSpPr txBox="1"/>
          <p:nvPr/>
        </p:nvSpPr>
        <p:spPr>
          <a:xfrm>
            <a:off x="539999" y="900000"/>
            <a:ext cx="9360000" cy="55800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359838" indent="-359838" fontAlgn="auto">
              <a:spcBef>
                <a:spcPts val="1500"/>
              </a:spcBef>
              <a:spcAft>
                <a:spcPts val="0"/>
              </a:spcAft>
              <a:buClr>
                <a:srgbClr val="AC0634"/>
              </a:buClr>
              <a:buFont typeface="Wingdings" panose="05000000000000000000" pitchFamily="2" charset="2"/>
              <a:buChar char="§"/>
              <a:tabLst>
                <a:tab pos="359838" algn="l"/>
              </a:tabLst>
            </a:pPr>
            <a:r>
              <a:rPr lang="en-US" sz="2800">
                <a:solidFill>
                  <a:prstClr val="black"/>
                </a:solidFill>
                <a:latin typeface="Calibri"/>
              </a:rPr>
              <a:t>uploading of materials or setting up of polls</a:t>
            </a:r>
            <a:br>
              <a:rPr lang="en-US" sz="2800">
                <a:solidFill>
                  <a:prstClr val="black"/>
                </a:solidFill>
                <a:latin typeface="Calibri"/>
              </a:rPr>
            </a:br>
            <a:r>
              <a:rPr lang="en-US" sz="2800">
                <a:solidFill>
                  <a:prstClr val="black"/>
                </a:solidFill>
                <a:latin typeface="Calibri"/>
              </a:rPr>
              <a:t>in advance of a class</a:t>
            </a:r>
          </a:p>
          <a:p>
            <a:pPr marL="359838" indent="-359838" fontAlgn="auto">
              <a:spcBef>
                <a:spcPts val="1500"/>
              </a:spcBef>
              <a:spcAft>
                <a:spcPts val="0"/>
              </a:spcAft>
              <a:buClr>
                <a:srgbClr val="AC0634"/>
              </a:buClr>
              <a:buFont typeface="Wingdings" panose="05000000000000000000" pitchFamily="2" charset="2"/>
              <a:buChar char="§"/>
              <a:tabLst>
                <a:tab pos="359838" algn="l"/>
              </a:tabLst>
            </a:pPr>
            <a:r>
              <a:rPr lang="en-US" sz="2800">
                <a:solidFill>
                  <a:prstClr val="black"/>
                </a:solidFill>
                <a:latin typeface="Calibri"/>
              </a:rPr>
              <a:t>setting up and preparation of breakout rooms before a class</a:t>
            </a:r>
          </a:p>
          <a:p>
            <a:pPr marL="359838" indent="-359838" fontAlgn="auto">
              <a:spcBef>
                <a:spcPts val="1500"/>
              </a:spcBef>
              <a:spcAft>
                <a:spcPts val="0"/>
              </a:spcAft>
              <a:buClr>
                <a:srgbClr val="AC0634"/>
              </a:buClr>
              <a:buFont typeface="Wingdings" panose="05000000000000000000" pitchFamily="2" charset="2"/>
              <a:buChar char="§"/>
              <a:tabLst>
                <a:tab pos="359838" algn="l"/>
              </a:tabLst>
            </a:pPr>
            <a:r>
              <a:rPr lang="en-US" sz="2800">
                <a:solidFill>
                  <a:prstClr val="black"/>
                </a:solidFill>
                <a:latin typeface="Calibri"/>
              </a:rPr>
              <a:t>keeping Shared Notes, files etc. in a (main or breakout) room once it has been closed</a:t>
            </a:r>
          </a:p>
          <a:p>
            <a:pPr marL="359838" indent="-359838" fontAlgn="auto">
              <a:spcBef>
                <a:spcPts val="1500"/>
              </a:spcBef>
              <a:spcAft>
                <a:spcPts val="0"/>
              </a:spcAft>
              <a:buClr>
                <a:srgbClr val="AC0634"/>
              </a:buClr>
              <a:buFont typeface="Wingdings" panose="05000000000000000000" pitchFamily="2" charset="2"/>
              <a:buChar char="§"/>
              <a:tabLst>
                <a:tab pos="359838" algn="l"/>
              </a:tabLst>
            </a:pPr>
            <a:r>
              <a:rPr lang="en-US" sz="2800">
                <a:solidFill>
                  <a:prstClr val="black"/>
                </a:solidFill>
                <a:latin typeface="Calibri"/>
              </a:rPr>
              <a:t>recording of Chats or Shared Notes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0B0D0099-CA51-31E8-595A-546712A5F52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080000" y="6624000"/>
            <a:ext cx="2088000" cy="252000"/>
          </a:xfrm>
        </p:spPr>
        <p:txBody>
          <a:bodyPr lIns="0" tIns="0" rIns="540000" bIns="0" anchor="ctr" anchorCtr="0"/>
          <a:lstStyle>
            <a:lvl1pPr>
              <a:defRPr/>
            </a:lvl1pPr>
          </a:lstStyle>
          <a:p>
            <a:pPr algn="r">
              <a:defRPr/>
            </a:pPr>
            <a:fld id="{0633EBBC-D849-4127-8850-AB38E139848A}" type="slidenum">
              <a:rPr lang="de-DE" b="1" i="1">
                <a:solidFill>
                  <a:srgbClr val="646464"/>
                </a:solidFill>
                <a:latin typeface="Calibri"/>
                <a:cs typeface="Arial" panose="020B0604020202020204" pitchFamily="34" charset="0"/>
              </a:rPr>
              <a:pPr algn="r">
                <a:defRPr/>
              </a:pPr>
              <a:t>5</a:t>
            </a:fld>
            <a:endParaRPr lang="de-DE" b="1" i="1">
              <a:solidFill>
                <a:srgbClr val="646464"/>
              </a:solidFill>
              <a:latin typeface="Calibri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5177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feld 14">
            <a:extLst>
              <a:ext uri="{FF2B5EF4-FFF2-40B4-BE49-F238E27FC236}">
                <a16:creationId xmlns:a16="http://schemas.microsoft.com/office/drawing/2014/main" id="{E87E13C2-48A8-B372-39D9-433AA220A5B9}"/>
              </a:ext>
            </a:extLst>
          </p:cNvPr>
          <p:cNvSpPr txBox="1"/>
          <p:nvPr/>
        </p:nvSpPr>
        <p:spPr>
          <a:xfrm>
            <a:off x="10080000" y="648000"/>
            <a:ext cx="2088000" cy="6228000"/>
          </a:xfrm>
          <a:prstGeom prst="rect">
            <a:avLst/>
          </a:prstGeom>
          <a:solidFill>
            <a:srgbClr val="FFFEF8"/>
          </a:solidFill>
        </p:spPr>
        <p:txBody>
          <a:bodyPr wrap="square" lIns="179514" tIns="360000" rIns="107702" bIns="899594" rtlCol="0">
            <a:noAutofit/>
          </a:bodyPr>
          <a:lstStyle/>
          <a:p>
            <a:pPr>
              <a:spcBef>
                <a:spcPts val="4200"/>
              </a:spcBef>
              <a:spcAft>
                <a:spcPts val="0"/>
              </a:spcAft>
            </a:pPr>
            <a:r>
              <a:rPr lang="en-US">
                <a:solidFill>
                  <a:srgbClr val="969696"/>
                </a:solidFill>
                <a:latin typeface="Calibri"/>
              </a:rPr>
              <a:t>Our Context</a:t>
            </a:r>
          </a:p>
          <a:p>
            <a:pPr>
              <a:spcBef>
                <a:spcPts val="4200"/>
              </a:spcBef>
              <a:spcAft>
                <a:spcPts val="0"/>
              </a:spcAft>
            </a:pPr>
            <a:r>
              <a:rPr lang="en-US">
                <a:solidFill>
                  <a:srgbClr val="969696"/>
                </a:solidFill>
                <a:latin typeface="Calibri"/>
              </a:rPr>
              <a:t>Hybrid Format</a:t>
            </a:r>
          </a:p>
          <a:p>
            <a:pPr>
              <a:spcBef>
                <a:spcPts val="4200"/>
              </a:spcBef>
              <a:spcAft>
                <a:spcPts val="0"/>
              </a:spcAft>
            </a:pPr>
            <a:r>
              <a:rPr lang="en-US">
                <a:solidFill>
                  <a:srgbClr val="969696"/>
                </a:solidFill>
                <a:latin typeface="Calibri"/>
              </a:rPr>
              <a:t>Online Format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>
                <a:solidFill>
                  <a:prstClr val="black"/>
                </a:solidFill>
                <a:latin typeface="Calibri"/>
              </a:rPr>
              <a:t>Specific</a:t>
            </a:r>
            <a:br>
              <a:rPr lang="en-US" b="1">
                <a:solidFill>
                  <a:prstClr val="black"/>
                </a:solidFill>
                <a:latin typeface="Calibri"/>
              </a:rPr>
            </a:br>
            <a:r>
              <a:rPr lang="en-US" b="1">
                <a:solidFill>
                  <a:prstClr val="black"/>
                </a:solidFill>
                <a:latin typeface="Calibri"/>
              </a:rPr>
              <a:t>Challenges</a:t>
            </a: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969696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>
                <a:solidFill>
                  <a:srgbClr val="969696"/>
                </a:solidFill>
                <a:latin typeface="Calibri"/>
              </a:rPr>
              <a:t>Suggestions</a:t>
            </a: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969696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969696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Questions</a:t>
            </a:r>
            <a:endParaRPr lang="en-US" b="1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" name="Titel 1"/>
          <p:cNvSpPr txBox="1"/>
          <p:nvPr/>
        </p:nvSpPr>
        <p:spPr>
          <a:xfrm>
            <a:off x="0" y="24"/>
            <a:ext cx="10087200" cy="648000"/>
          </a:xfrm>
          <a:prstGeom prst="rect">
            <a:avLst/>
          </a:prstGeom>
          <a:solidFill>
            <a:srgbClr val="E3E4E5"/>
          </a:solidFill>
        </p:spPr>
        <p:txBody>
          <a:bodyPr wrap="none" lIns="0" tIns="0" rIns="0" bIns="0" anchor="ctr" anchorCtr="1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de-DE" sz="3200">
                <a:solidFill>
                  <a:prstClr val="black"/>
                </a:solidFill>
                <a:latin typeface="Arial Rounded MT Bold" panose="020F0704030504030204" pitchFamily="34" charset="0"/>
              </a:rPr>
              <a:t>Specific Challenges with Using BBB (II)</a:t>
            </a:r>
          </a:p>
        </p:txBody>
      </p:sp>
      <p:cxnSp>
        <p:nvCxnSpPr>
          <p:cNvPr id="4" name="Gerade Verbindung 3"/>
          <p:cNvCxnSpPr/>
          <p:nvPr/>
        </p:nvCxnSpPr>
        <p:spPr>
          <a:xfrm>
            <a:off x="0" y="637200"/>
            <a:ext cx="10087200" cy="0"/>
          </a:xfrm>
          <a:prstGeom prst="line">
            <a:avLst/>
          </a:prstGeom>
          <a:ln w="15875">
            <a:solidFill>
              <a:srgbClr val="96969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Gerade Verbindung 11"/>
          <p:cNvCxnSpPr/>
          <p:nvPr/>
        </p:nvCxnSpPr>
        <p:spPr>
          <a:xfrm>
            <a:off x="2" y="6606877"/>
            <a:ext cx="12171598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feld 8"/>
          <p:cNvSpPr txBox="1"/>
          <p:nvPr/>
        </p:nvSpPr>
        <p:spPr>
          <a:xfrm>
            <a:off x="0" y="6624000"/>
            <a:ext cx="10079999" cy="252000"/>
          </a:xfrm>
          <a:prstGeom prst="rect">
            <a:avLst/>
          </a:prstGeom>
          <a:solidFill>
            <a:srgbClr val="FFFEF8"/>
          </a:solidFill>
        </p:spPr>
        <p:txBody>
          <a:bodyPr wrap="square" lIns="538539" tIns="0" rIns="0" bIns="0" rtlCol="0" anchor="ctr" anchorCtr="0">
            <a:noAutofit/>
          </a:bodyPr>
          <a:lstStyle/>
          <a:p>
            <a:pPr>
              <a:spcAft>
                <a:spcPts val="0"/>
              </a:spcAft>
            </a:pPr>
            <a:r>
              <a:rPr lang="de-DE" sz="1200" i="1">
                <a:solidFill>
                  <a:srgbClr val="646464"/>
                </a:solidFill>
                <a:latin typeface="Calibri"/>
              </a:rPr>
              <a:t>Ella Dovhaniuk &amp; Frank Lauterbach – BBB-Konferenz – Mainz 2024</a:t>
            </a:r>
          </a:p>
        </p:txBody>
      </p:sp>
      <p:cxnSp>
        <p:nvCxnSpPr>
          <p:cNvPr id="5" name="Gerade Verbindung 4"/>
          <p:cNvCxnSpPr/>
          <p:nvPr/>
        </p:nvCxnSpPr>
        <p:spPr>
          <a:xfrm>
            <a:off x="10090800" y="640800"/>
            <a:ext cx="0" cy="5965200"/>
          </a:xfrm>
          <a:prstGeom prst="line">
            <a:avLst/>
          </a:prstGeom>
          <a:ln w="15875">
            <a:solidFill>
              <a:srgbClr val="96969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3"/>
          <p:cNvPicPr>
            <a:picLocks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3" t="4103" r="751" b="2304"/>
          <a:stretch/>
        </p:blipFill>
        <p:spPr bwMode="auto">
          <a:xfrm>
            <a:off x="10083600" y="24"/>
            <a:ext cx="2088000" cy="6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extfeld 13"/>
          <p:cNvSpPr txBox="1"/>
          <p:nvPr/>
        </p:nvSpPr>
        <p:spPr>
          <a:xfrm>
            <a:off x="539999" y="900000"/>
            <a:ext cx="9360000" cy="55800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359838" indent="-359838" fontAlgn="auto">
              <a:spcBef>
                <a:spcPts val="1500"/>
              </a:spcBef>
              <a:spcAft>
                <a:spcPts val="0"/>
              </a:spcAft>
              <a:buClr>
                <a:srgbClr val="AC0634"/>
              </a:buClr>
              <a:buFont typeface="Wingdings" panose="05000000000000000000" pitchFamily="2" charset="2"/>
              <a:buChar char="§"/>
              <a:tabLst>
                <a:tab pos="359838" algn="l"/>
              </a:tabLst>
            </a:pPr>
            <a:r>
              <a:rPr lang="en-US" sz="2800">
                <a:solidFill>
                  <a:prstClr val="black"/>
                </a:solidFill>
                <a:latin typeface="Calibri"/>
              </a:rPr>
              <a:t>sharing two (or more) documents at the same time</a:t>
            </a:r>
          </a:p>
          <a:p>
            <a:pPr marL="359838" indent="-359838" fontAlgn="auto">
              <a:spcBef>
                <a:spcPts val="1500"/>
              </a:spcBef>
              <a:spcAft>
                <a:spcPts val="0"/>
              </a:spcAft>
              <a:buClr>
                <a:srgbClr val="AC0634"/>
              </a:buClr>
              <a:buFont typeface="Wingdings" panose="05000000000000000000" pitchFamily="2" charset="2"/>
              <a:buChar char="§"/>
              <a:tabLst>
                <a:tab pos="359838" algn="l"/>
              </a:tabLst>
            </a:pPr>
            <a:r>
              <a:rPr lang="en-US" sz="2800">
                <a:solidFill>
                  <a:prstClr val="black"/>
                </a:solidFill>
                <a:latin typeface="Calibri"/>
              </a:rPr>
              <a:t>using Chat and Shared Notes visually side-by-side</a:t>
            </a:r>
          </a:p>
          <a:p>
            <a:pPr marL="359838" indent="-359838" fontAlgn="auto">
              <a:spcBef>
                <a:spcPts val="1500"/>
              </a:spcBef>
              <a:spcAft>
                <a:spcPts val="0"/>
              </a:spcAft>
              <a:buClr>
                <a:srgbClr val="AC0634"/>
              </a:buClr>
              <a:buFont typeface="Wingdings" panose="05000000000000000000" pitchFamily="2" charset="2"/>
              <a:buChar char="§"/>
              <a:tabLst>
                <a:tab pos="359838" algn="l"/>
              </a:tabLst>
            </a:pPr>
            <a:r>
              <a:rPr lang="en-US" sz="2800">
                <a:solidFill>
                  <a:prstClr val="black"/>
                </a:solidFill>
                <a:latin typeface="Calibri"/>
              </a:rPr>
              <a:t>monitoring the Chat when sharing the computer screen</a:t>
            </a:r>
          </a:p>
          <a:p>
            <a:pPr marL="359838" indent="-359838" fontAlgn="auto">
              <a:spcBef>
                <a:spcPts val="1500"/>
              </a:spcBef>
              <a:spcAft>
                <a:spcPts val="0"/>
              </a:spcAft>
              <a:buClr>
                <a:srgbClr val="AC0634"/>
              </a:buClr>
              <a:buFont typeface="Wingdings" panose="05000000000000000000" pitchFamily="2" charset="2"/>
              <a:buChar char="§"/>
              <a:tabLst>
                <a:tab pos="359838" algn="l"/>
              </a:tabLst>
            </a:pPr>
            <a:r>
              <a:rPr lang="en-US" sz="2800">
                <a:solidFill>
                  <a:prstClr val="black"/>
                </a:solidFill>
                <a:latin typeface="Calibri"/>
              </a:rPr>
              <a:t>making documents available to the students in a simple way (and, thus, spontaneously)</a:t>
            </a:r>
          </a:p>
          <a:p>
            <a:pPr marL="359838" indent="-359838" fontAlgn="auto">
              <a:spcBef>
                <a:spcPts val="1500"/>
              </a:spcBef>
              <a:spcAft>
                <a:spcPts val="0"/>
              </a:spcAft>
              <a:buClr>
                <a:srgbClr val="AC0634"/>
              </a:buClr>
              <a:buFont typeface="Wingdings" panose="05000000000000000000" pitchFamily="2" charset="2"/>
              <a:buChar char="§"/>
              <a:tabLst>
                <a:tab pos="359838" algn="l"/>
              </a:tabLst>
            </a:pPr>
            <a:r>
              <a:rPr lang="en-US" sz="2800">
                <a:solidFill>
                  <a:prstClr val="black"/>
                </a:solidFill>
                <a:latin typeface="Calibri"/>
              </a:rPr>
              <a:t>using slides with animation within BBB</a:t>
            </a:r>
            <a:br>
              <a:rPr lang="en-US" sz="2800">
                <a:solidFill>
                  <a:prstClr val="black"/>
                </a:solidFill>
                <a:latin typeface="Calibri"/>
              </a:rPr>
            </a:br>
            <a:r>
              <a:rPr lang="en-US" sz="2800">
                <a:solidFill>
                  <a:prstClr val="black"/>
                </a:solidFill>
                <a:latin typeface="Calibri"/>
              </a:rPr>
              <a:t>(i.e., without having to share the screen or a window)</a:t>
            </a:r>
          </a:p>
          <a:p>
            <a:pPr marL="359838" indent="-359838" fontAlgn="auto">
              <a:spcBef>
                <a:spcPts val="1500"/>
              </a:spcBef>
              <a:spcAft>
                <a:spcPts val="0"/>
              </a:spcAft>
              <a:buClr>
                <a:srgbClr val="AC0634"/>
              </a:buClr>
              <a:buFont typeface="Wingdings" panose="05000000000000000000" pitchFamily="2" charset="2"/>
              <a:buChar char="§"/>
              <a:tabLst>
                <a:tab pos="359838" algn="l"/>
              </a:tabLst>
            </a:pPr>
            <a:r>
              <a:rPr lang="en-US" sz="2800">
                <a:solidFill>
                  <a:prstClr val="black"/>
                </a:solidFill>
                <a:latin typeface="Calibri"/>
              </a:rPr>
              <a:t>playing audio files in an easy, quick way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56BF4C54-B85C-EEEF-DD45-844F5E174D9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080000" y="6624000"/>
            <a:ext cx="2088000" cy="252000"/>
          </a:xfrm>
        </p:spPr>
        <p:txBody>
          <a:bodyPr lIns="0" tIns="0" rIns="540000" bIns="0" anchor="ctr" anchorCtr="0"/>
          <a:lstStyle>
            <a:lvl1pPr>
              <a:defRPr/>
            </a:lvl1pPr>
          </a:lstStyle>
          <a:p>
            <a:pPr algn="r">
              <a:defRPr/>
            </a:pPr>
            <a:fld id="{0633EBBC-D849-4127-8850-AB38E139848A}" type="slidenum">
              <a:rPr lang="de-DE" b="1" i="1">
                <a:solidFill>
                  <a:srgbClr val="646464"/>
                </a:solidFill>
                <a:latin typeface="Calibri"/>
                <a:cs typeface="Arial" panose="020B0604020202020204" pitchFamily="34" charset="0"/>
              </a:rPr>
              <a:pPr algn="r">
                <a:defRPr/>
              </a:pPr>
              <a:t>6</a:t>
            </a:fld>
            <a:endParaRPr lang="de-DE" b="1" i="1">
              <a:solidFill>
                <a:srgbClr val="646464"/>
              </a:solidFill>
              <a:latin typeface="Calibri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0368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feld 14">
            <a:extLst>
              <a:ext uri="{FF2B5EF4-FFF2-40B4-BE49-F238E27FC236}">
                <a16:creationId xmlns:a16="http://schemas.microsoft.com/office/drawing/2014/main" id="{E87E13C2-48A8-B372-39D9-433AA220A5B9}"/>
              </a:ext>
            </a:extLst>
          </p:cNvPr>
          <p:cNvSpPr txBox="1"/>
          <p:nvPr/>
        </p:nvSpPr>
        <p:spPr>
          <a:xfrm>
            <a:off x="10080000" y="648000"/>
            <a:ext cx="2088000" cy="6228000"/>
          </a:xfrm>
          <a:prstGeom prst="rect">
            <a:avLst/>
          </a:prstGeom>
          <a:solidFill>
            <a:srgbClr val="FFFEF8"/>
          </a:solidFill>
        </p:spPr>
        <p:txBody>
          <a:bodyPr wrap="square" lIns="179514" tIns="360000" rIns="107702" bIns="899594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969696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Our Context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969696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Hybrid Format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969696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Online Format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Specific</a:t>
            </a:r>
            <a:b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</a:b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Challenges</a:t>
            </a: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969696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>
                <a:solidFill>
                  <a:srgbClr val="969696"/>
                </a:solidFill>
                <a:latin typeface="Calibri"/>
              </a:rPr>
              <a:t>Suggestions</a:t>
            </a: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969696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969696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Questions</a:t>
            </a:r>
            <a:endParaRPr lang="en-US">
              <a:solidFill>
                <a:srgbClr val="969696"/>
              </a:solidFill>
              <a:latin typeface="Calibri"/>
            </a:endParaRPr>
          </a:p>
        </p:txBody>
      </p:sp>
      <p:sp>
        <p:nvSpPr>
          <p:cNvPr id="2" name="Titel 1"/>
          <p:cNvSpPr txBox="1"/>
          <p:nvPr/>
        </p:nvSpPr>
        <p:spPr>
          <a:xfrm>
            <a:off x="0" y="24"/>
            <a:ext cx="10087200" cy="648000"/>
          </a:xfrm>
          <a:prstGeom prst="rect">
            <a:avLst/>
          </a:prstGeom>
          <a:solidFill>
            <a:srgbClr val="E3E4E5"/>
          </a:solidFill>
        </p:spPr>
        <p:txBody>
          <a:bodyPr wrap="none" lIns="0" tIns="0" rIns="0" bIns="0" anchor="ctr" anchorCtr="1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j-ea"/>
                <a:cs typeface="+mj-cs"/>
              </a:rPr>
              <a:t>Specific Challenges with Using BBB (III)</a:t>
            </a:r>
          </a:p>
        </p:txBody>
      </p:sp>
      <p:cxnSp>
        <p:nvCxnSpPr>
          <p:cNvPr id="4" name="Gerade Verbindung 3"/>
          <p:cNvCxnSpPr/>
          <p:nvPr/>
        </p:nvCxnSpPr>
        <p:spPr>
          <a:xfrm>
            <a:off x="0" y="637200"/>
            <a:ext cx="10087200" cy="0"/>
          </a:xfrm>
          <a:prstGeom prst="line">
            <a:avLst/>
          </a:prstGeom>
          <a:ln w="15875">
            <a:solidFill>
              <a:srgbClr val="96969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Gerade Verbindung 11"/>
          <p:cNvCxnSpPr/>
          <p:nvPr/>
        </p:nvCxnSpPr>
        <p:spPr>
          <a:xfrm>
            <a:off x="2" y="6606877"/>
            <a:ext cx="12171598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feld 8"/>
          <p:cNvSpPr txBox="1"/>
          <p:nvPr/>
        </p:nvSpPr>
        <p:spPr>
          <a:xfrm>
            <a:off x="0" y="6624000"/>
            <a:ext cx="10079999" cy="252000"/>
          </a:xfrm>
          <a:prstGeom prst="rect">
            <a:avLst/>
          </a:prstGeom>
          <a:solidFill>
            <a:srgbClr val="FFFEF8"/>
          </a:solidFill>
        </p:spPr>
        <p:txBody>
          <a:bodyPr wrap="square" lIns="538539" tIns="0" rIns="0" bIns="0" rtlCol="0" anchor="ctr" anchorCtr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0" i="1" u="none" strike="noStrike" kern="1200" cap="none" spc="0" normalizeH="0" baseline="0" noProof="0">
                <a:ln>
                  <a:noFill/>
                </a:ln>
                <a:solidFill>
                  <a:srgbClr val="646464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Ella Dovhaniuk &amp; Frank Lauterbach – BBB-Konferenz – Mainz 2024</a:t>
            </a:r>
          </a:p>
        </p:txBody>
      </p:sp>
      <p:cxnSp>
        <p:nvCxnSpPr>
          <p:cNvPr id="5" name="Gerade Verbindung 4"/>
          <p:cNvCxnSpPr/>
          <p:nvPr/>
        </p:nvCxnSpPr>
        <p:spPr>
          <a:xfrm>
            <a:off x="10090800" y="640800"/>
            <a:ext cx="0" cy="5965200"/>
          </a:xfrm>
          <a:prstGeom prst="line">
            <a:avLst/>
          </a:prstGeom>
          <a:ln w="15875">
            <a:solidFill>
              <a:srgbClr val="96969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3"/>
          <p:cNvPicPr>
            <a:picLocks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3" t="4103" r="751" b="2304"/>
          <a:stretch/>
        </p:blipFill>
        <p:spPr bwMode="auto">
          <a:xfrm>
            <a:off x="10083600" y="24"/>
            <a:ext cx="2088000" cy="6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extfeld 13"/>
          <p:cNvSpPr txBox="1"/>
          <p:nvPr/>
        </p:nvSpPr>
        <p:spPr>
          <a:xfrm>
            <a:off x="539999" y="900000"/>
            <a:ext cx="9360000" cy="55800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359838" lvl="0" indent="-359838" fontAlgn="auto">
              <a:spcBef>
                <a:spcPts val="1500"/>
              </a:spcBef>
              <a:spcAft>
                <a:spcPts val="0"/>
              </a:spcAft>
              <a:buClr>
                <a:srgbClr val="AC0634"/>
              </a:buClr>
              <a:buFont typeface="Wingdings" panose="05000000000000000000" pitchFamily="2" charset="2"/>
              <a:buChar char="§"/>
              <a:tabLst>
                <a:tab pos="359838" algn="l"/>
              </a:tabLst>
            </a:pPr>
            <a:r>
              <a:rPr lang="en-US" sz="2800">
                <a:solidFill>
                  <a:prstClr val="black"/>
                </a:solidFill>
                <a:latin typeface="Calibri"/>
              </a:rPr>
              <a:t>removing or editing a Chat message</a:t>
            </a:r>
          </a:p>
          <a:p>
            <a:pPr marL="359838" lvl="0" indent="-359838" fontAlgn="auto">
              <a:spcBef>
                <a:spcPts val="1500"/>
              </a:spcBef>
              <a:spcAft>
                <a:spcPts val="0"/>
              </a:spcAft>
              <a:buClr>
                <a:srgbClr val="AC0634"/>
              </a:buClr>
              <a:buFont typeface="Wingdings" panose="05000000000000000000" pitchFamily="2" charset="2"/>
              <a:buChar char="§"/>
              <a:tabLst>
                <a:tab pos="359838" algn="l"/>
              </a:tabLst>
            </a:pPr>
            <a:r>
              <a:rPr lang="en-US" sz="2800">
                <a:solidFill>
                  <a:prstClr val="black"/>
                </a:solidFill>
                <a:latin typeface="Calibri"/>
              </a:rPr>
              <a:t>(visibly) replying to a particular question in the Chat</a:t>
            </a:r>
          </a:p>
          <a:p>
            <a:pPr marL="359838" lvl="0" indent="-359838" fontAlgn="auto">
              <a:spcBef>
                <a:spcPts val="1500"/>
              </a:spcBef>
              <a:spcAft>
                <a:spcPts val="0"/>
              </a:spcAft>
              <a:buClr>
                <a:srgbClr val="AC0634"/>
              </a:buClr>
              <a:buFont typeface="Wingdings" panose="05000000000000000000" pitchFamily="2" charset="2"/>
              <a:buChar char="§"/>
              <a:tabLst>
                <a:tab pos="359838" algn="l"/>
              </a:tabLst>
            </a:pPr>
            <a:r>
              <a:rPr lang="en-US" sz="2800">
                <a:solidFill>
                  <a:prstClr val="black"/>
                </a:solidFill>
                <a:latin typeface="Calibri"/>
              </a:rPr>
              <a:t>moving between breakout rooms a bit too time- and effort- consuming</a:t>
            </a:r>
          </a:p>
          <a:p>
            <a:pPr marL="359838" lvl="0" indent="-359838" fontAlgn="auto">
              <a:spcBef>
                <a:spcPts val="1500"/>
              </a:spcBef>
              <a:spcAft>
                <a:spcPts val="0"/>
              </a:spcAft>
              <a:buClr>
                <a:srgbClr val="AC0634"/>
              </a:buClr>
              <a:buFont typeface="Wingdings" panose="05000000000000000000" pitchFamily="2" charset="2"/>
              <a:buChar char="§"/>
              <a:tabLst>
                <a:tab pos="359838" algn="l"/>
              </a:tabLst>
            </a:pPr>
            <a:r>
              <a:rPr lang="en-US" sz="2800">
                <a:solidFill>
                  <a:prstClr val="black"/>
                </a:solidFill>
                <a:latin typeface="Calibri"/>
              </a:rPr>
              <a:t>"reading" students' body language easily (without a large image of the speaker)</a:t>
            </a:r>
          </a:p>
          <a:p>
            <a:pPr marL="359838" lvl="0" indent="-359838" fontAlgn="auto">
              <a:spcBef>
                <a:spcPts val="1500"/>
              </a:spcBef>
              <a:spcAft>
                <a:spcPts val="0"/>
              </a:spcAft>
              <a:buClr>
                <a:srgbClr val="AC0634"/>
              </a:buClr>
              <a:buFont typeface="Wingdings" panose="05000000000000000000" pitchFamily="2" charset="2"/>
              <a:buChar char="§"/>
              <a:tabLst>
                <a:tab pos="359838" algn="l"/>
              </a:tabLst>
            </a:pPr>
            <a:r>
              <a:rPr lang="en-US" sz="2800">
                <a:solidFill>
                  <a:prstClr val="black"/>
                </a:solidFill>
                <a:latin typeface="Calibri"/>
              </a:rPr>
              <a:t>having two (or more) unmuted students inadvertently starting to talk at the same time</a:t>
            </a:r>
          </a:p>
          <a:p>
            <a:pPr marL="359838" marR="0" lvl="0" indent="-359838" algn="l" defTabSz="914400" rtl="0" eaLnBrk="1" fontAlgn="auto" latinLnBrk="0" hangingPunct="1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rgbClr val="AC0634"/>
              </a:buClr>
              <a:buSzTx/>
              <a:buFont typeface="Wingdings" panose="05000000000000000000" pitchFamily="2" charset="2"/>
              <a:buChar char="§"/>
              <a:tabLst>
                <a:tab pos="359838" algn="l"/>
              </a:tabLst>
              <a:defRPr/>
            </a:pPr>
            <a:endParaRPr kumimoji="0" lang="en-US" sz="2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E13BCB6E-673F-779F-EC23-0F3CC78E1DC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080000" y="6624000"/>
            <a:ext cx="2088000" cy="252000"/>
          </a:xfrm>
        </p:spPr>
        <p:txBody>
          <a:bodyPr lIns="0" tIns="0" rIns="540000" bIns="0" anchor="ctr" anchorCtr="0"/>
          <a:lstStyle>
            <a:lvl1pPr>
              <a:defRPr/>
            </a:lvl1pPr>
          </a:lstStyle>
          <a:p>
            <a:pPr algn="r">
              <a:defRPr/>
            </a:pPr>
            <a:fld id="{0633EBBC-D849-4127-8850-AB38E139848A}" type="slidenum">
              <a:rPr lang="de-DE" b="1" i="1">
                <a:solidFill>
                  <a:srgbClr val="646464"/>
                </a:solidFill>
                <a:latin typeface="Calibri"/>
                <a:cs typeface="Arial" panose="020B0604020202020204" pitchFamily="34" charset="0"/>
              </a:rPr>
              <a:pPr algn="r">
                <a:defRPr/>
              </a:pPr>
              <a:t>7</a:t>
            </a:fld>
            <a:endParaRPr lang="de-DE" b="1" i="1">
              <a:solidFill>
                <a:srgbClr val="646464"/>
              </a:solidFill>
              <a:latin typeface="Calibri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23432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feld 14">
            <a:extLst>
              <a:ext uri="{FF2B5EF4-FFF2-40B4-BE49-F238E27FC236}">
                <a16:creationId xmlns:a16="http://schemas.microsoft.com/office/drawing/2014/main" id="{E87E13C2-48A8-B372-39D9-433AA220A5B9}"/>
              </a:ext>
            </a:extLst>
          </p:cNvPr>
          <p:cNvSpPr txBox="1"/>
          <p:nvPr/>
        </p:nvSpPr>
        <p:spPr>
          <a:xfrm>
            <a:off x="10080000" y="648000"/>
            <a:ext cx="2088000" cy="6228000"/>
          </a:xfrm>
          <a:prstGeom prst="rect">
            <a:avLst/>
          </a:prstGeom>
          <a:solidFill>
            <a:srgbClr val="FFFEF8"/>
          </a:solidFill>
        </p:spPr>
        <p:txBody>
          <a:bodyPr wrap="square" lIns="179514" tIns="360000" rIns="107702" bIns="899594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969696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Our Context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969696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Hybrid Format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969696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Online Format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>
                <a:solidFill>
                  <a:srgbClr val="969696"/>
                </a:solidFill>
                <a:latin typeface="Calibri"/>
              </a:rPr>
              <a:t>Specific</a:t>
            </a:r>
            <a:br>
              <a:rPr lang="en-US">
                <a:solidFill>
                  <a:srgbClr val="969696"/>
                </a:solidFill>
                <a:latin typeface="Calibri"/>
              </a:rPr>
            </a:br>
            <a:r>
              <a:rPr lang="en-US">
                <a:solidFill>
                  <a:srgbClr val="969696"/>
                </a:solidFill>
                <a:latin typeface="Calibri"/>
              </a:rPr>
              <a:t>Challenges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>
                <a:solidFill>
                  <a:prstClr val="black"/>
                </a:solidFill>
                <a:latin typeface="Calibri"/>
              </a:rPr>
              <a:t>Suggestions</a:t>
            </a: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969696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>
                <a:solidFill>
                  <a:srgbClr val="969696"/>
                </a:solidFill>
                <a:latin typeface="Calibri"/>
              </a:rPr>
              <a:t>Questions</a:t>
            </a:r>
          </a:p>
        </p:txBody>
      </p:sp>
      <p:sp>
        <p:nvSpPr>
          <p:cNvPr id="2" name="Titel 1"/>
          <p:cNvSpPr txBox="1"/>
          <p:nvPr/>
        </p:nvSpPr>
        <p:spPr>
          <a:xfrm>
            <a:off x="0" y="24"/>
            <a:ext cx="10087200" cy="648000"/>
          </a:xfrm>
          <a:prstGeom prst="rect">
            <a:avLst/>
          </a:prstGeom>
          <a:solidFill>
            <a:srgbClr val="E3E4E5"/>
          </a:solidFill>
        </p:spPr>
        <p:txBody>
          <a:bodyPr wrap="none" lIns="0" tIns="0" rIns="0" bIns="0" anchor="ctr" anchorCtr="1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j-ea"/>
                <a:cs typeface="+mj-cs"/>
              </a:rPr>
              <a:t>Some General Suggestions for Using BBB</a:t>
            </a:r>
          </a:p>
        </p:txBody>
      </p:sp>
      <p:cxnSp>
        <p:nvCxnSpPr>
          <p:cNvPr id="4" name="Gerade Verbindung 3"/>
          <p:cNvCxnSpPr/>
          <p:nvPr/>
        </p:nvCxnSpPr>
        <p:spPr>
          <a:xfrm>
            <a:off x="0" y="637200"/>
            <a:ext cx="10087200" cy="0"/>
          </a:xfrm>
          <a:prstGeom prst="line">
            <a:avLst/>
          </a:prstGeom>
          <a:ln w="15875">
            <a:solidFill>
              <a:srgbClr val="96969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Gerade Verbindung 11"/>
          <p:cNvCxnSpPr/>
          <p:nvPr/>
        </p:nvCxnSpPr>
        <p:spPr>
          <a:xfrm>
            <a:off x="2" y="6606877"/>
            <a:ext cx="12171598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feld 8"/>
          <p:cNvSpPr txBox="1"/>
          <p:nvPr/>
        </p:nvSpPr>
        <p:spPr>
          <a:xfrm>
            <a:off x="0" y="6624000"/>
            <a:ext cx="10079999" cy="252000"/>
          </a:xfrm>
          <a:prstGeom prst="rect">
            <a:avLst/>
          </a:prstGeom>
          <a:solidFill>
            <a:srgbClr val="FFFEF8"/>
          </a:solidFill>
        </p:spPr>
        <p:txBody>
          <a:bodyPr wrap="square" lIns="538539" tIns="0" rIns="0" bIns="0" rtlCol="0" anchor="ctr" anchorCtr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0" i="1" u="none" strike="noStrike" kern="1200" cap="none" spc="0" normalizeH="0" baseline="0" noProof="0">
                <a:ln>
                  <a:noFill/>
                </a:ln>
                <a:solidFill>
                  <a:srgbClr val="646464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Ella Dovhaniuk &amp; Frank Lauterbach – BBB-Konferenz – Mainz 2024</a:t>
            </a:r>
          </a:p>
        </p:txBody>
      </p:sp>
      <p:cxnSp>
        <p:nvCxnSpPr>
          <p:cNvPr id="5" name="Gerade Verbindung 4"/>
          <p:cNvCxnSpPr/>
          <p:nvPr/>
        </p:nvCxnSpPr>
        <p:spPr>
          <a:xfrm>
            <a:off x="10090800" y="640800"/>
            <a:ext cx="0" cy="5965200"/>
          </a:xfrm>
          <a:prstGeom prst="line">
            <a:avLst/>
          </a:prstGeom>
          <a:ln w="15875">
            <a:solidFill>
              <a:srgbClr val="96969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3"/>
          <p:cNvPicPr>
            <a:picLocks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3" t="4103" r="751" b="2304"/>
          <a:stretch/>
        </p:blipFill>
        <p:spPr bwMode="auto">
          <a:xfrm>
            <a:off x="10083600" y="24"/>
            <a:ext cx="2088000" cy="6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extfeld 13"/>
          <p:cNvSpPr txBox="1"/>
          <p:nvPr/>
        </p:nvSpPr>
        <p:spPr>
          <a:xfrm>
            <a:off x="539999" y="900000"/>
            <a:ext cx="9360000" cy="55800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359838" lvl="0" indent="-359838" fontAlgn="auto">
              <a:spcBef>
                <a:spcPts val="1000"/>
              </a:spcBef>
              <a:spcAft>
                <a:spcPts val="0"/>
              </a:spcAft>
              <a:buClr>
                <a:srgbClr val="AC0634"/>
              </a:buClr>
              <a:buFont typeface="Wingdings" panose="05000000000000000000" pitchFamily="2" charset="2"/>
              <a:buChar char="§"/>
              <a:tabLst>
                <a:tab pos="359838" algn="l"/>
              </a:tabLst>
            </a:pPr>
            <a:r>
              <a:rPr lang="en-US" sz="2800">
                <a:solidFill>
                  <a:prstClr val="black"/>
                </a:solidFill>
                <a:latin typeface="Calibri"/>
              </a:rPr>
              <a:t>know (and practice) what BBB features you are going to use during class and how this supports your teaching</a:t>
            </a:r>
          </a:p>
          <a:p>
            <a:pPr marL="359838" lvl="0" indent="-359838" fontAlgn="auto">
              <a:spcBef>
                <a:spcPts val="1000"/>
              </a:spcBef>
              <a:spcAft>
                <a:spcPts val="0"/>
              </a:spcAft>
              <a:buClr>
                <a:srgbClr val="AC0634"/>
              </a:buClr>
              <a:buFont typeface="Wingdings" panose="05000000000000000000" pitchFamily="2" charset="2"/>
              <a:buChar char="§"/>
              <a:tabLst>
                <a:tab pos="359838" algn="l"/>
              </a:tabLst>
            </a:pPr>
            <a:r>
              <a:rPr lang="en-US" sz="2800">
                <a:solidFill>
                  <a:prstClr val="black"/>
                </a:solidFill>
                <a:latin typeface="Calibri"/>
              </a:rPr>
              <a:t>share tips for using BBB in different browsers before the start of the course</a:t>
            </a:r>
          </a:p>
          <a:p>
            <a:pPr marL="359838" lvl="0" indent="-359838" fontAlgn="auto">
              <a:spcBef>
                <a:spcPts val="1000"/>
              </a:spcBef>
              <a:spcAft>
                <a:spcPts val="0"/>
              </a:spcAft>
              <a:buClr>
                <a:srgbClr val="AC0634"/>
              </a:buClr>
              <a:buFont typeface="Wingdings" panose="05000000000000000000" pitchFamily="2" charset="2"/>
              <a:buChar char="§"/>
              <a:tabLst>
                <a:tab pos="359838" algn="l"/>
              </a:tabLst>
            </a:pPr>
            <a:r>
              <a:rPr lang="en-US" sz="2800">
                <a:solidFill>
                  <a:prstClr val="black"/>
                </a:solidFill>
                <a:latin typeface="Calibri"/>
              </a:rPr>
              <a:t>introduce how to use BBB at the beginning of a course (e.g., raising hands, muting, sharing webcam, circling on the whiteboard, answering a poll)</a:t>
            </a:r>
          </a:p>
          <a:p>
            <a:pPr marL="359838" lvl="0" indent="-359838" fontAlgn="auto">
              <a:spcBef>
                <a:spcPts val="1000"/>
              </a:spcBef>
              <a:spcAft>
                <a:spcPts val="0"/>
              </a:spcAft>
              <a:buClr>
                <a:srgbClr val="AC0634"/>
              </a:buClr>
              <a:buFont typeface="Wingdings" panose="05000000000000000000" pitchFamily="2" charset="2"/>
              <a:buChar char="§"/>
              <a:tabLst>
                <a:tab pos="359838" algn="l"/>
              </a:tabLst>
            </a:pPr>
            <a:r>
              <a:rPr lang="en-US" sz="2800">
                <a:solidFill>
                  <a:prstClr val="black"/>
                </a:solidFill>
                <a:latin typeface="Calibri"/>
              </a:rPr>
              <a:t>let students know how to reach you in case of a connectivity issue</a:t>
            </a:r>
          </a:p>
          <a:p>
            <a:pPr marL="359838" lvl="0" indent="-359838" fontAlgn="auto">
              <a:spcBef>
                <a:spcPts val="1000"/>
              </a:spcBef>
              <a:spcAft>
                <a:spcPts val="0"/>
              </a:spcAft>
              <a:buClr>
                <a:srgbClr val="AC0634"/>
              </a:buClr>
              <a:buFont typeface="Wingdings" panose="05000000000000000000" pitchFamily="2" charset="2"/>
              <a:buChar char="§"/>
              <a:tabLst>
                <a:tab pos="359838" algn="l"/>
              </a:tabLst>
            </a:pPr>
            <a:r>
              <a:rPr lang="en-US" sz="2800">
                <a:solidFill>
                  <a:prstClr val="black"/>
                </a:solidFill>
                <a:latin typeface="Calibri"/>
              </a:rPr>
              <a:t>be more diligent about pausing and asking if anyone else has more thoughts before jumping to the next topic (esp. to integrate students less inclined to speak)</a:t>
            </a:r>
          </a:p>
          <a:p>
            <a:pPr marL="359838" marR="0" lvl="0" indent="-359838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C0634"/>
              </a:buClr>
              <a:buSzTx/>
              <a:buFont typeface="Wingdings" panose="05000000000000000000" pitchFamily="2" charset="2"/>
              <a:buChar char="§"/>
              <a:tabLst>
                <a:tab pos="359838" algn="l"/>
              </a:tabLst>
              <a:defRPr/>
            </a:pPr>
            <a:endParaRPr kumimoji="0" lang="en-US" sz="2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  <a:p>
            <a:pPr marL="359838" marR="0" lvl="0" indent="-359838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C0634"/>
              </a:buClr>
              <a:buSzTx/>
              <a:buFont typeface="Wingdings" panose="05000000000000000000" pitchFamily="2" charset="2"/>
              <a:buChar char="§"/>
              <a:tabLst>
                <a:tab pos="359838" algn="l"/>
              </a:tabLst>
              <a:defRPr/>
            </a:pPr>
            <a:endParaRPr kumimoji="0" lang="en-US" sz="2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DB1C4E8C-20A1-086B-528B-7365CBF478B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080000" y="6624000"/>
            <a:ext cx="2088000" cy="252000"/>
          </a:xfrm>
        </p:spPr>
        <p:txBody>
          <a:bodyPr lIns="0" tIns="0" rIns="540000" bIns="0" anchor="ctr" anchorCtr="0"/>
          <a:lstStyle>
            <a:lvl1pPr>
              <a:defRPr/>
            </a:lvl1pPr>
          </a:lstStyle>
          <a:p>
            <a:pPr algn="r">
              <a:defRPr/>
            </a:pPr>
            <a:fld id="{0633EBBC-D849-4127-8850-AB38E139848A}" type="slidenum">
              <a:rPr lang="de-DE" b="1" i="1">
                <a:solidFill>
                  <a:srgbClr val="646464"/>
                </a:solidFill>
                <a:latin typeface="Calibri"/>
                <a:cs typeface="Arial" panose="020B0604020202020204" pitchFamily="34" charset="0"/>
              </a:rPr>
              <a:pPr algn="r">
                <a:defRPr/>
              </a:pPr>
              <a:t>8</a:t>
            </a:fld>
            <a:endParaRPr lang="de-DE" b="1" i="1">
              <a:solidFill>
                <a:srgbClr val="646464"/>
              </a:solidFill>
              <a:latin typeface="Calibri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3716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feld 14">
            <a:extLst>
              <a:ext uri="{FF2B5EF4-FFF2-40B4-BE49-F238E27FC236}">
                <a16:creationId xmlns:a16="http://schemas.microsoft.com/office/drawing/2014/main" id="{E87E13C2-48A8-B372-39D9-433AA220A5B9}"/>
              </a:ext>
            </a:extLst>
          </p:cNvPr>
          <p:cNvSpPr txBox="1"/>
          <p:nvPr/>
        </p:nvSpPr>
        <p:spPr>
          <a:xfrm>
            <a:off x="10080000" y="648000"/>
            <a:ext cx="2088000" cy="6228000"/>
          </a:xfrm>
          <a:prstGeom prst="rect">
            <a:avLst/>
          </a:prstGeom>
          <a:solidFill>
            <a:srgbClr val="FFFEF8"/>
          </a:solidFill>
        </p:spPr>
        <p:txBody>
          <a:bodyPr wrap="square" lIns="179514" tIns="360000" rIns="107702" bIns="899594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969696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Our Context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969696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Hybrid Format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969696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Online Format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969696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Specific</a:t>
            </a:r>
            <a:b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969696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</a:b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969696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Challenges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>
                <a:solidFill>
                  <a:srgbClr val="969696"/>
                </a:solidFill>
                <a:latin typeface="Calibri"/>
              </a:rPr>
              <a:t>Suggestions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>
                <a:solidFill>
                  <a:prstClr val="black"/>
                </a:solidFill>
                <a:latin typeface="Calibri"/>
              </a:rPr>
              <a:t>Questions</a:t>
            </a:r>
            <a:endParaRPr kumimoji="0" lang="en-US" sz="18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2" name="Titel 1"/>
          <p:cNvSpPr txBox="1"/>
          <p:nvPr/>
        </p:nvSpPr>
        <p:spPr>
          <a:xfrm>
            <a:off x="0" y="24"/>
            <a:ext cx="10087200" cy="648000"/>
          </a:xfrm>
          <a:prstGeom prst="rect">
            <a:avLst/>
          </a:prstGeom>
          <a:solidFill>
            <a:srgbClr val="E3E4E5"/>
          </a:solidFill>
        </p:spPr>
        <p:txBody>
          <a:bodyPr wrap="none" lIns="0" tIns="0" rIns="0" bIns="0" anchor="ctr" anchorCtr="1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j-ea"/>
                <a:cs typeface="+mj-cs"/>
              </a:rPr>
              <a:t>Questions for Discussion</a:t>
            </a:r>
          </a:p>
        </p:txBody>
      </p:sp>
      <p:cxnSp>
        <p:nvCxnSpPr>
          <p:cNvPr id="4" name="Gerade Verbindung 3"/>
          <p:cNvCxnSpPr/>
          <p:nvPr/>
        </p:nvCxnSpPr>
        <p:spPr>
          <a:xfrm>
            <a:off x="0" y="637200"/>
            <a:ext cx="10087200" cy="0"/>
          </a:xfrm>
          <a:prstGeom prst="line">
            <a:avLst/>
          </a:prstGeom>
          <a:ln w="15875">
            <a:solidFill>
              <a:srgbClr val="96969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Gerade Verbindung 11"/>
          <p:cNvCxnSpPr/>
          <p:nvPr/>
        </p:nvCxnSpPr>
        <p:spPr>
          <a:xfrm>
            <a:off x="2" y="6606877"/>
            <a:ext cx="12171598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feld 8"/>
          <p:cNvSpPr txBox="1"/>
          <p:nvPr/>
        </p:nvSpPr>
        <p:spPr>
          <a:xfrm>
            <a:off x="0" y="6624000"/>
            <a:ext cx="10079999" cy="252000"/>
          </a:xfrm>
          <a:prstGeom prst="rect">
            <a:avLst/>
          </a:prstGeom>
          <a:solidFill>
            <a:srgbClr val="FFFEF8"/>
          </a:solidFill>
        </p:spPr>
        <p:txBody>
          <a:bodyPr wrap="square" lIns="538539" tIns="0" rIns="0" bIns="0" rtlCol="0" anchor="ctr" anchorCtr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0" i="1" u="none" strike="noStrike" kern="1200" cap="none" spc="0" normalizeH="0" baseline="0" noProof="0">
                <a:ln>
                  <a:noFill/>
                </a:ln>
                <a:solidFill>
                  <a:srgbClr val="646464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Ella Dovhaniuk &amp; Frank Lauterbach – BBB-Konferenz – Mainz 2024</a:t>
            </a:r>
          </a:p>
        </p:txBody>
      </p:sp>
      <p:cxnSp>
        <p:nvCxnSpPr>
          <p:cNvPr id="5" name="Gerade Verbindung 4"/>
          <p:cNvCxnSpPr/>
          <p:nvPr/>
        </p:nvCxnSpPr>
        <p:spPr>
          <a:xfrm>
            <a:off x="10090800" y="640800"/>
            <a:ext cx="0" cy="5965200"/>
          </a:xfrm>
          <a:prstGeom prst="line">
            <a:avLst/>
          </a:prstGeom>
          <a:ln w="15875">
            <a:solidFill>
              <a:srgbClr val="96969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3"/>
          <p:cNvPicPr>
            <a:picLocks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3" t="4103" r="751" b="2304"/>
          <a:stretch/>
        </p:blipFill>
        <p:spPr bwMode="auto">
          <a:xfrm>
            <a:off x="10083600" y="24"/>
            <a:ext cx="2088000" cy="6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extfeld 13"/>
          <p:cNvSpPr txBox="1"/>
          <p:nvPr/>
        </p:nvSpPr>
        <p:spPr>
          <a:xfrm>
            <a:off x="539999" y="900000"/>
            <a:ext cx="9360000" cy="55800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359838" lvl="0" indent="-359838" fontAlgn="auto">
              <a:spcBef>
                <a:spcPts val="1500"/>
              </a:spcBef>
              <a:spcAft>
                <a:spcPts val="0"/>
              </a:spcAft>
              <a:buClr>
                <a:srgbClr val="AC0634"/>
              </a:buClr>
              <a:buFont typeface="Wingdings" panose="05000000000000000000" pitchFamily="2" charset="2"/>
              <a:buChar char="§"/>
              <a:tabLst>
                <a:tab pos="359838" algn="l"/>
              </a:tabLst>
            </a:pPr>
            <a:r>
              <a:rPr lang="en-US" sz="2800">
                <a:solidFill>
                  <a:prstClr val="black"/>
                </a:solidFill>
                <a:latin typeface="Calibri"/>
              </a:rPr>
              <a:t>How comfortable are you when teaching online?</a:t>
            </a:r>
          </a:p>
          <a:p>
            <a:pPr marL="359838" lvl="0" indent="-359838" fontAlgn="auto">
              <a:spcBef>
                <a:spcPts val="1500"/>
              </a:spcBef>
              <a:spcAft>
                <a:spcPts val="0"/>
              </a:spcAft>
              <a:buClr>
                <a:srgbClr val="AC0634"/>
              </a:buClr>
              <a:buFont typeface="Wingdings" panose="05000000000000000000" pitchFamily="2" charset="2"/>
              <a:buChar char="§"/>
              <a:tabLst>
                <a:tab pos="359838" algn="l"/>
              </a:tabLst>
            </a:pPr>
            <a:r>
              <a:rPr lang="en-US" sz="2800">
                <a:solidFill>
                  <a:prstClr val="black"/>
                </a:solidFill>
                <a:latin typeface="Calibri"/>
              </a:rPr>
              <a:t>What is your greatest challenge with BBB right now?</a:t>
            </a:r>
          </a:p>
          <a:p>
            <a:pPr marL="359838" lvl="0" indent="-359838" fontAlgn="auto">
              <a:spcBef>
                <a:spcPts val="1500"/>
              </a:spcBef>
              <a:spcAft>
                <a:spcPts val="0"/>
              </a:spcAft>
              <a:buClr>
                <a:srgbClr val="AC0634"/>
              </a:buClr>
              <a:buFont typeface="Wingdings" panose="05000000000000000000" pitchFamily="2" charset="2"/>
              <a:buChar char="§"/>
              <a:tabLst>
                <a:tab pos="359838" algn="l"/>
              </a:tabLst>
            </a:pPr>
            <a:r>
              <a:rPr lang="en-US" sz="2800">
                <a:solidFill>
                  <a:prstClr val="black"/>
                </a:solidFill>
                <a:latin typeface="Calibri"/>
              </a:rPr>
              <a:t>What have we not mentioned that needs to be addressed?</a:t>
            </a:r>
          </a:p>
          <a:p>
            <a:pPr marL="359838" lvl="0" indent="-359838" fontAlgn="auto">
              <a:spcBef>
                <a:spcPts val="1500"/>
              </a:spcBef>
              <a:spcAft>
                <a:spcPts val="0"/>
              </a:spcAft>
              <a:buClr>
                <a:srgbClr val="AC0634"/>
              </a:buClr>
              <a:buFont typeface="Wingdings" panose="05000000000000000000" pitchFamily="2" charset="2"/>
              <a:buChar char="§"/>
              <a:tabLst>
                <a:tab pos="359838" algn="l"/>
              </a:tabLst>
            </a:pPr>
            <a:r>
              <a:rPr lang="en-US" sz="2800">
                <a:solidFill>
                  <a:prstClr val="black"/>
                </a:solidFill>
                <a:latin typeface="Calibri"/>
              </a:rPr>
              <a:t>What BBB features do you need in your teaching context?</a:t>
            </a:r>
          </a:p>
          <a:p>
            <a:pPr marL="359838" lvl="0" indent="-359838" fontAlgn="auto">
              <a:spcBef>
                <a:spcPts val="1500"/>
              </a:spcBef>
              <a:spcAft>
                <a:spcPts val="0"/>
              </a:spcAft>
              <a:buClr>
                <a:srgbClr val="AC0634"/>
              </a:buClr>
              <a:buFont typeface="Wingdings" panose="05000000000000000000" pitchFamily="2" charset="2"/>
              <a:buChar char="§"/>
              <a:tabLst>
                <a:tab pos="359838" algn="l"/>
              </a:tabLst>
            </a:pP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What is your general</a:t>
            </a:r>
            <a:r>
              <a:rPr kumimoji="0" lang="en-US" sz="2800" b="0" i="0" u="none" strike="noStrike" kern="1200" cap="none" spc="0" normalizeH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 view of teaching with BBB?</a:t>
            </a:r>
            <a:endParaRPr kumimoji="0" lang="en-US" sz="2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Wolke 2">
            <a:extLst>
              <a:ext uri="{FF2B5EF4-FFF2-40B4-BE49-F238E27FC236}">
                <a16:creationId xmlns:a16="http://schemas.microsoft.com/office/drawing/2014/main" id="{7F1E0ADA-9417-1C9C-DEDB-E7EC69689D95}"/>
              </a:ext>
            </a:extLst>
          </p:cNvPr>
          <p:cNvSpPr/>
          <p:nvPr/>
        </p:nvSpPr>
        <p:spPr>
          <a:xfrm>
            <a:off x="5652839" y="4230614"/>
            <a:ext cx="4320480" cy="2160240"/>
          </a:xfrm>
          <a:prstGeom prst="cloud">
            <a:avLst/>
          </a:prstGeom>
          <a:noFill/>
          <a:ln w="50800">
            <a:gradFill flip="none" rotWithShape="1">
              <a:gsLst>
                <a:gs pos="50000">
                  <a:srgbClr val="FBB900"/>
                </a:gs>
                <a:gs pos="0">
                  <a:srgbClr val="AC0634"/>
                </a:gs>
                <a:gs pos="100000">
                  <a:srgbClr val="CFD0D1">
                    <a:lumMod val="100000"/>
                  </a:srgbClr>
                </a:gs>
              </a:gsLst>
              <a:lin ang="0" scaled="0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marL="0" marR="0" lvl="0" indent="0" algn="ctr" defTabSz="914400" rtl="0" eaLnBrk="1" fontAlgn="base" latinLnBrk="0" hangingPunct="1">
              <a:lnSpc>
                <a:spcPct val="125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1" i="0" u="none" strike="noStrike" kern="1200" cap="none" spc="-30" normalizeH="0" baseline="0" noProof="0">
                <a:ln>
                  <a:noFill/>
                </a:ln>
                <a:solidFill>
                  <a:srgbClr val="C80634"/>
                </a:solidFill>
                <a:effectLst/>
                <a:uLnTx/>
                <a:uFillTx/>
                <a:latin typeface="Lucida Calligraphy" panose="03010101010101010101" pitchFamily="66" charset="0"/>
                <a:ea typeface="+mn-ea"/>
                <a:cs typeface="Arial" charset="0"/>
              </a:rPr>
              <a:t>Thank you for</a:t>
            </a:r>
            <a:br>
              <a:rPr kumimoji="0" lang="de-DE" sz="2400" b="1" i="0" u="none" strike="noStrike" kern="1200" cap="none" spc="-30" normalizeH="0" baseline="0" noProof="0">
                <a:ln>
                  <a:noFill/>
                </a:ln>
                <a:solidFill>
                  <a:srgbClr val="C80634"/>
                </a:solidFill>
                <a:effectLst/>
                <a:uLnTx/>
                <a:uFillTx/>
                <a:latin typeface="Lucida Calligraphy" panose="03010101010101010101" pitchFamily="66" charset="0"/>
                <a:ea typeface="+mn-ea"/>
                <a:cs typeface="Arial" charset="0"/>
              </a:rPr>
            </a:br>
            <a:r>
              <a:rPr kumimoji="0" lang="de-DE" sz="2400" b="1" i="0" u="none" strike="noStrike" kern="1200" cap="none" spc="-30" normalizeH="0" baseline="0" noProof="0">
                <a:ln>
                  <a:noFill/>
                </a:ln>
                <a:solidFill>
                  <a:srgbClr val="C80634"/>
                </a:solidFill>
                <a:effectLst/>
                <a:uLnTx/>
                <a:uFillTx/>
                <a:latin typeface="Lucida Calligraphy" panose="03010101010101010101" pitchFamily="66" charset="0"/>
                <a:ea typeface="+mn-ea"/>
                <a:cs typeface="Arial" charset="0"/>
              </a:rPr>
              <a:t>your attention!</a:t>
            </a:r>
          </a:p>
        </p:txBody>
      </p:sp>
      <p:sp>
        <p:nvSpPr>
          <p:cNvPr id="6" name="Datumsplatzhalter 3">
            <a:extLst>
              <a:ext uri="{FF2B5EF4-FFF2-40B4-BE49-F238E27FC236}">
                <a16:creationId xmlns:a16="http://schemas.microsoft.com/office/drawing/2014/main" id="{385784BC-3E02-1A99-613D-6140C699E8E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080000" y="6624000"/>
            <a:ext cx="2088000" cy="252000"/>
          </a:xfrm>
        </p:spPr>
        <p:txBody>
          <a:bodyPr lIns="0" tIns="0" rIns="540000" bIns="0" anchor="ctr" anchorCtr="0"/>
          <a:lstStyle>
            <a:lvl1pPr>
              <a:defRPr/>
            </a:lvl1pPr>
          </a:lstStyle>
          <a:p>
            <a:pPr algn="r">
              <a:defRPr/>
            </a:pPr>
            <a:fld id="{0633EBBC-D849-4127-8850-AB38E139848A}" type="slidenum">
              <a:rPr lang="de-DE" b="1" i="1">
                <a:solidFill>
                  <a:srgbClr val="646464"/>
                </a:solidFill>
                <a:latin typeface="Calibri"/>
                <a:cs typeface="Arial" panose="020B0604020202020204" pitchFamily="34" charset="0"/>
              </a:rPr>
              <a:pPr algn="r">
                <a:defRPr/>
              </a:pPr>
              <a:t>9</a:t>
            </a:fld>
            <a:endParaRPr lang="de-DE" b="1" i="1">
              <a:solidFill>
                <a:srgbClr val="646464"/>
              </a:solidFill>
              <a:latin typeface="Calibri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7030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build="p"/>
      <p:bldP spid="3" grpId="0" animBg="1"/>
    </p:bldLst>
  </p:timing>
</p:sld>
</file>

<file path=ppt/theme/theme1.xml><?xml version="1.0" encoding="utf-8"?>
<a:theme xmlns:a="http://schemas.openxmlformats.org/drawingml/2006/main" name="22_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3_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4_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811</Words>
  <Application>Microsoft Office PowerPoint</Application>
  <PresentationFormat>Benutzerdefiniert</PresentationFormat>
  <Paragraphs>136</Paragraphs>
  <Slides>10</Slides>
  <Notes>9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3</vt:i4>
      </vt:variant>
      <vt:variant>
        <vt:lpstr>Folientitel</vt:lpstr>
      </vt:variant>
      <vt:variant>
        <vt:i4>10</vt:i4>
      </vt:variant>
    </vt:vector>
  </HeadingPairs>
  <TitlesOfParts>
    <vt:vector size="18" baseType="lpstr">
      <vt:lpstr>Arial</vt:lpstr>
      <vt:lpstr>Arial Rounded MT Bold</vt:lpstr>
      <vt:lpstr>Calibri</vt:lpstr>
      <vt:lpstr>Lucida Calligraphy</vt:lpstr>
      <vt:lpstr>Wingdings</vt:lpstr>
      <vt:lpstr>22_Larissa</vt:lpstr>
      <vt:lpstr>23_Larissa</vt:lpstr>
      <vt:lpstr>24_Larissa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Frank Lauterbach</dc:creator>
  <cp:lastModifiedBy>Lauterbach, Ana-Rebecca</cp:lastModifiedBy>
  <cp:revision>2815</cp:revision>
  <cp:lastPrinted>2022-08-24T09:17:12Z</cp:lastPrinted>
  <dcterms:created xsi:type="dcterms:W3CDTF">2018-04-15T19:57:00Z</dcterms:created>
  <dcterms:modified xsi:type="dcterms:W3CDTF">2024-06-10T18:43:57Z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1031-11.2.0.9052</vt:lpwstr>
  </property>
</Properties>
</file>