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7"/>
  </p:notesMasterIdLst>
  <p:sldIdLst>
    <p:sldId id="256" r:id="rId3"/>
    <p:sldId id="257" r:id="rId4"/>
    <p:sldId id="446" r:id="rId5"/>
    <p:sldId id="284" r:id="rId6"/>
    <p:sldId id="432" r:id="rId7"/>
    <p:sldId id="421" r:id="rId8"/>
    <p:sldId id="427" r:id="rId9"/>
    <p:sldId id="419" r:id="rId10"/>
    <p:sldId id="433" r:id="rId11"/>
    <p:sldId id="434" r:id="rId12"/>
    <p:sldId id="435" r:id="rId13"/>
    <p:sldId id="323" r:id="rId14"/>
    <p:sldId id="393" r:id="rId15"/>
    <p:sldId id="437" r:id="rId16"/>
    <p:sldId id="314" r:id="rId17"/>
    <p:sldId id="422" r:id="rId18"/>
    <p:sldId id="430" r:id="rId19"/>
    <p:sldId id="447" r:id="rId20"/>
    <p:sldId id="448" r:id="rId21"/>
    <p:sldId id="449" r:id="rId22"/>
    <p:sldId id="450" r:id="rId23"/>
    <p:sldId id="451" r:id="rId24"/>
    <p:sldId id="452" r:id="rId25"/>
    <p:sldId id="45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8" autoAdjust="0"/>
    <p:restoredTop sz="94660"/>
  </p:normalViewPr>
  <p:slideViewPr>
    <p:cSldViewPr snapToGrid="0">
      <p:cViewPr varScale="1">
        <p:scale>
          <a:sx n="72" d="100"/>
          <a:sy n="72" d="100"/>
        </p:scale>
        <p:origin x="17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613A1-C517-40E4-ADDF-8FACB5732C2D}" type="datetimeFigureOut">
              <a:rPr kumimoji="1" lang="ja-JP" altLang="en-US" smtClean="0"/>
              <a:t>2024/9/22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18AA4-D3EB-4917-B345-0AF9EEBFB5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1724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18AA4-D3EB-4917-B345-0AF9EEBFB53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3773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B5BD-8823-454F-B202-BD9A2B62A8F9}" type="datetimeFigureOut">
              <a:rPr kumimoji="1" lang="ja-JP" altLang="en-US" smtClean="0"/>
              <a:t>2024/9/22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E7E0-C80B-4A32-B7F9-FBD4709475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390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B5BD-8823-454F-B202-BD9A2B62A8F9}" type="datetimeFigureOut">
              <a:rPr kumimoji="1" lang="ja-JP" altLang="en-US" smtClean="0"/>
              <a:t>2024/9/22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E7E0-C80B-4A32-B7F9-FBD4709475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8651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B5BD-8823-454F-B202-BD9A2B62A8F9}" type="datetimeFigureOut">
              <a:rPr kumimoji="1" lang="ja-JP" altLang="en-US" smtClean="0"/>
              <a:t>2024/9/22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E7E0-C80B-4A32-B7F9-FBD4709475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1846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4203-7207-48A1-BC21-0E26E78FD52B}" type="datetimeFigureOut">
              <a:rPr kumimoji="1" lang="ja-JP" altLang="en-US" smtClean="0"/>
              <a:t>2024/9/22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4C758-6F71-435B-8FD3-7199ADBD48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562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4203-7207-48A1-BC21-0E26E78FD52B}" type="datetimeFigureOut">
              <a:rPr kumimoji="1" lang="ja-JP" altLang="en-US" smtClean="0"/>
              <a:t>2024/9/22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4C758-6F71-435B-8FD3-7199ADBD48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2588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4203-7207-48A1-BC21-0E26E78FD52B}" type="datetimeFigureOut">
              <a:rPr kumimoji="1" lang="ja-JP" altLang="en-US" smtClean="0"/>
              <a:t>2024/9/22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4C758-6F71-435B-8FD3-7199ADBD48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2447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4203-7207-48A1-BC21-0E26E78FD52B}" type="datetimeFigureOut">
              <a:rPr kumimoji="1" lang="ja-JP" altLang="en-US" smtClean="0"/>
              <a:t>2024/9/22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4C758-6F71-435B-8FD3-7199ADBD48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6688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4203-7207-48A1-BC21-0E26E78FD52B}" type="datetimeFigureOut">
              <a:rPr kumimoji="1" lang="ja-JP" altLang="en-US" smtClean="0"/>
              <a:t>2024/9/22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4C758-6F71-435B-8FD3-7199ADBD48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4998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4203-7207-48A1-BC21-0E26E78FD52B}" type="datetimeFigureOut">
              <a:rPr kumimoji="1" lang="ja-JP" altLang="en-US" smtClean="0"/>
              <a:t>2024/9/22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4C758-6F71-435B-8FD3-7199ADBD48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3619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4203-7207-48A1-BC21-0E26E78FD52B}" type="datetimeFigureOut">
              <a:rPr kumimoji="1" lang="ja-JP" altLang="en-US" smtClean="0"/>
              <a:t>2024/9/22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4C758-6F71-435B-8FD3-7199ADBD48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8788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4203-7207-48A1-BC21-0E26E78FD52B}" type="datetimeFigureOut">
              <a:rPr kumimoji="1" lang="ja-JP" altLang="en-US" smtClean="0"/>
              <a:t>2024/9/22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4C758-6F71-435B-8FD3-7199ADBD48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3746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B5BD-8823-454F-B202-BD9A2B62A8F9}" type="datetimeFigureOut">
              <a:rPr kumimoji="1" lang="ja-JP" altLang="en-US" smtClean="0"/>
              <a:t>2024/9/22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E7E0-C80B-4A32-B7F9-FBD4709475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4635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4203-7207-48A1-BC21-0E26E78FD52B}" type="datetimeFigureOut">
              <a:rPr kumimoji="1" lang="ja-JP" altLang="en-US" smtClean="0"/>
              <a:t>2024/9/22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4C758-6F71-435B-8FD3-7199ADBD48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20340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4203-7207-48A1-BC21-0E26E78FD52B}" type="datetimeFigureOut">
              <a:rPr kumimoji="1" lang="ja-JP" altLang="en-US" smtClean="0"/>
              <a:t>2024/9/22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4C758-6F71-435B-8FD3-7199ADBD48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7474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4203-7207-48A1-BC21-0E26E78FD52B}" type="datetimeFigureOut">
              <a:rPr kumimoji="1" lang="ja-JP" altLang="en-US" smtClean="0"/>
              <a:t>2024/9/22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4C758-6F71-435B-8FD3-7199ADBD48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578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B5BD-8823-454F-B202-BD9A2B62A8F9}" type="datetimeFigureOut">
              <a:rPr kumimoji="1" lang="ja-JP" altLang="en-US" smtClean="0"/>
              <a:t>2024/9/22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E7E0-C80B-4A32-B7F9-FBD4709475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6263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B5BD-8823-454F-B202-BD9A2B62A8F9}" type="datetimeFigureOut">
              <a:rPr kumimoji="1" lang="ja-JP" altLang="en-US" smtClean="0"/>
              <a:t>2024/9/22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E7E0-C80B-4A32-B7F9-FBD4709475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9142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B5BD-8823-454F-B202-BD9A2B62A8F9}" type="datetimeFigureOut">
              <a:rPr kumimoji="1" lang="ja-JP" altLang="en-US" smtClean="0"/>
              <a:t>2024/9/22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E7E0-C80B-4A32-B7F9-FBD4709475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3034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B5BD-8823-454F-B202-BD9A2B62A8F9}" type="datetimeFigureOut">
              <a:rPr kumimoji="1" lang="ja-JP" altLang="en-US" smtClean="0"/>
              <a:t>2024/9/22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E7E0-C80B-4A32-B7F9-FBD4709475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5787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B5BD-8823-454F-B202-BD9A2B62A8F9}" type="datetimeFigureOut">
              <a:rPr kumimoji="1" lang="ja-JP" altLang="en-US" smtClean="0"/>
              <a:t>2024/9/22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E7E0-C80B-4A32-B7F9-FBD4709475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1339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B5BD-8823-454F-B202-BD9A2B62A8F9}" type="datetimeFigureOut">
              <a:rPr kumimoji="1" lang="ja-JP" altLang="en-US" smtClean="0"/>
              <a:t>2024/9/22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E7E0-C80B-4A32-B7F9-FBD4709475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5959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B5BD-8823-454F-B202-BD9A2B62A8F9}" type="datetimeFigureOut">
              <a:rPr kumimoji="1" lang="ja-JP" altLang="en-US" smtClean="0"/>
              <a:t>2024/9/22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E7E0-C80B-4A32-B7F9-FBD4709475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8578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5EB5BD-8823-454F-B202-BD9A2B62A8F9}" type="datetimeFigureOut">
              <a:rPr kumimoji="1" lang="ja-JP" altLang="en-US" smtClean="0"/>
              <a:t>2024/9/22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9AE7E0-C80B-4A32-B7F9-FBD4709475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98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44203-7207-48A1-BC21-0E26E78FD52B}" type="datetimeFigureOut">
              <a:rPr kumimoji="1" lang="ja-JP" altLang="en-US" smtClean="0"/>
              <a:t>2024/9/22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4C758-6F71-435B-8FD3-7199ADBD48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37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tags" Target="../tags/tag28.xml"/><Relationship Id="rId21" Type="http://schemas.openxmlformats.org/officeDocument/2006/relationships/image" Target="../media/image31.png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image" Target="../media/image9.png"/><Relationship Id="rId25" Type="http://schemas.openxmlformats.org/officeDocument/2006/relationships/image" Target="../media/image35.png"/><Relationship Id="rId2" Type="http://schemas.openxmlformats.org/officeDocument/2006/relationships/tags" Target="../tags/tag27.xml"/><Relationship Id="rId16" Type="http://schemas.openxmlformats.org/officeDocument/2006/relationships/image" Target="../media/image27.png"/><Relationship Id="rId20" Type="http://schemas.openxmlformats.org/officeDocument/2006/relationships/image" Target="../media/image30.png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24" Type="http://schemas.openxmlformats.org/officeDocument/2006/relationships/image" Target="../media/image34.png"/><Relationship Id="rId5" Type="http://schemas.openxmlformats.org/officeDocument/2006/relationships/tags" Target="../tags/tag30.xml"/><Relationship Id="rId15" Type="http://schemas.openxmlformats.org/officeDocument/2006/relationships/image" Target="../media/image26.emf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10" Type="http://schemas.openxmlformats.org/officeDocument/2006/relationships/tags" Target="../tags/tag35.xml"/><Relationship Id="rId19" Type="http://schemas.openxmlformats.org/officeDocument/2006/relationships/image" Target="../media/image29.png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32.png"/><Relationship Id="rId27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43.svg"/><Relationship Id="rId26" Type="http://schemas.openxmlformats.org/officeDocument/2006/relationships/image" Target="../media/image51.png"/><Relationship Id="rId3" Type="http://schemas.openxmlformats.org/officeDocument/2006/relationships/tags" Target="../tags/tag41.xml"/><Relationship Id="rId21" Type="http://schemas.openxmlformats.org/officeDocument/2006/relationships/image" Target="../media/image46.png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image" Target="../media/image42.png"/><Relationship Id="rId25" Type="http://schemas.openxmlformats.org/officeDocument/2006/relationships/image" Target="../media/image50.png"/><Relationship Id="rId2" Type="http://schemas.openxmlformats.org/officeDocument/2006/relationships/tags" Target="../tags/tag40.xml"/><Relationship Id="rId16" Type="http://schemas.openxmlformats.org/officeDocument/2006/relationships/image" Target="../media/image41.png"/><Relationship Id="rId20" Type="http://schemas.openxmlformats.org/officeDocument/2006/relationships/image" Target="../media/image45.svg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24" Type="http://schemas.openxmlformats.org/officeDocument/2006/relationships/image" Target="../media/image49.png"/><Relationship Id="rId5" Type="http://schemas.openxmlformats.org/officeDocument/2006/relationships/tags" Target="../tags/tag43.xml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10" Type="http://schemas.openxmlformats.org/officeDocument/2006/relationships/tags" Target="../tags/tag48.xml"/><Relationship Id="rId19" Type="http://schemas.openxmlformats.org/officeDocument/2006/relationships/image" Target="../media/image44.png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image" Target="../media/image39.png"/><Relationship Id="rId22" Type="http://schemas.openxmlformats.org/officeDocument/2006/relationships/image" Target="../media/image47.svg"/><Relationship Id="rId27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tags" Target="../tags/tag63.xml"/><Relationship Id="rId18" Type="http://schemas.openxmlformats.org/officeDocument/2006/relationships/image" Target="../media/image54.png"/><Relationship Id="rId26" Type="http://schemas.openxmlformats.org/officeDocument/2006/relationships/image" Target="../media/image48.png"/><Relationship Id="rId3" Type="http://schemas.openxmlformats.org/officeDocument/2006/relationships/tags" Target="../tags/tag53.xml"/><Relationship Id="rId21" Type="http://schemas.openxmlformats.org/officeDocument/2006/relationships/image" Target="../media/image56.svg"/><Relationship Id="rId7" Type="http://schemas.openxmlformats.org/officeDocument/2006/relationships/tags" Target="../tags/tag57.xml"/><Relationship Id="rId12" Type="http://schemas.openxmlformats.org/officeDocument/2006/relationships/tags" Target="../tags/tag62.xml"/><Relationship Id="rId17" Type="http://schemas.openxmlformats.org/officeDocument/2006/relationships/image" Target="../media/image53.png"/><Relationship Id="rId25" Type="http://schemas.openxmlformats.org/officeDocument/2006/relationships/image" Target="../media/image60.svg"/><Relationship Id="rId2" Type="http://schemas.openxmlformats.org/officeDocument/2006/relationships/tags" Target="../tags/tag52.xml"/><Relationship Id="rId16" Type="http://schemas.openxmlformats.org/officeDocument/2006/relationships/image" Target="../media/image39.png"/><Relationship Id="rId20" Type="http://schemas.openxmlformats.org/officeDocument/2006/relationships/image" Target="../media/image55.png"/><Relationship Id="rId29" Type="http://schemas.openxmlformats.org/officeDocument/2006/relationships/image" Target="../media/image51.png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24" Type="http://schemas.openxmlformats.org/officeDocument/2006/relationships/image" Target="../media/image59.png"/><Relationship Id="rId5" Type="http://schemas.openxmlformats.org/officeDocument/2006/relationships/tags" Target="../tags/tag55.xml"/><Relationship Id="rId15" Type="http://schemas.openxmlformats.org/officeDocument/2006/relationships/slideLayout" Target="../slideLayouts/slideLayout6.xml"/><Relationship Id="rId23" Type="http://schemas.openxmlformats.org/officeDocument/2006/relationships/image" Target="../media/image58.svg"/><Relationship Id="rId28" Type="http://schemas.openxmlformats.org/officeDocument/2006/relationships/image" Target="../media/image50.png"/><Relationship Id="rId10" Type="http://schemas.openxmlformats.org/officeDocument/2006/relationships/tags" Target="../tags/tag60.xml"/><Relationship Id="rId19" Type="http://schemas.openxmlformats.org/officeDocument/2006/relationships/image" Target="../media/image41.png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tags" Target="../tags/tag64.xml"/><Relationship Id="rId22" Type="http://schemas.openxmlformats.org/officeDocument/2006/relationships/image" Target="../media/image57.png"/><Relationship Id="rId27" Type="http://schemas.openxmlformats.org/officeDocument/2006/relationships/image" Target="../media/image49.png"/><Relationship Id="rId30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tags" Target="../tags/tag77.xml"/><Relationship Id="rId18" Type="http://schemas.openxmlformats.org/officeDocument/2006/relationships/image" Target="../media/image63.png"/><Relationship Id="rId3" Type="http://schemas.openxmlformats.org/officeDocument/2006/relationships/tags" Target="../tags/tag67.xml"/><Relationship Id="rId21" Type="http://schemas.openxmlformats.org/officeDocument/2006/relationships/image" Target="../media/image66.png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17" Type="http://schemas.openxmlformats.org/officeDocument/2006/relationships/image" Target="../media/image62.png"/><Relationship Id="rId25" Type="http://schemas.openxmlformats.org/officeDocument/2006/relationships/image" Target="../media/image70.png"/><Relationship Id="rId2" Type="http://schemas.openxmlformats.org/officeDocument/2006/relationships/tags" Target="../tags/tag66.xml"/><Relationship Id="rId16" Type="http://schemas.openxmlformats.org/officeDocument/2006/relationships/image" Target="../media/image9.png"/><Relationship Id="rId20" Type="http://schemas.openxmlformats.org/officeDocument/2006/relationships/image" Target="../media/image65.png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24" Type="http://schemas.openxmlformats.org/officeDocument/2006/relationships/image" Target="../media/image69.png"/><Relationship Id="rId5" Type="http://schemas.openxmlformats.org/officeDocument/2006/relationships/tags" Target="../tags/tag69.xml"/><Relationship Id="rId15" Type="http://schemas.openxmlformats.org/officeDocument/2006/relationships/image" Target="../media/image61.png"/><Relationship Id="rId23" Type="http://schemas.openxmlformats.org/officeDocument/2006/relationships/image" Target="../media/image68.png"/><Relationship Id="rId10" Type="http://schemas.openxmlformats.org/officeDocument/2006/relationships/tags" Target="../tags/tag74.xml"/><Relationship Id="rId19" Type="http://schemas.openxmlformats.org/officeDocument/2006/relationships/image" Target="../media/image64.png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emf"/><Relationship Id="rId7" Type="http://schemas.openxmlformats.org/officeDocument/2006/relationships/image" Target="../media/image7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8.xml"/><Relationship Id="rId6" Type="http://schemas.openxmlformats.org/officeDocument/2006/relationships/image" Target="../media/image74.jpeg"/><Relationship Id="rId5" Type="http://schemas.openxmlformats.org/officeDocument/2006/relationships/image" Target="../media/image73.emf"/><Relationship Id="rId4" Type="http://schemas.openxmlformats.org/officeDocument/2006/relationships/image" Target="../media/image72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tags" Target="../tags/tag81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81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image" Target="../media/image80.emf"/><Relationship Id="rId5" Type="http://schemas.openxmlformats.org/officeDocument/2006/relationships/tags" Target="../tags/tag83.xml"/><Relationship Id="rId15" Type="http://schemas.openxmlformats.org/officeDocument/2006/relationships/image" Target="../media/image84.png"/><Relationship Id="rId10" Type="http://schemas.openxmlformats.org/officeDocument/2006/relationships/image" Target="../media/image79.emf"/><Relationship Id="rId4" Type="http://schemas.openxmlformats.org/officeDocument/2006/relationships/tags" Target="../tags/tag82.xml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image" Target="../media/image85.png"/><Relationship Id="rId18" Type="http://schemas.openxmlformats.org/officeDocument/2006/relationships/image" Target="../media/image90.png"/><Relationship Id="rId3" Type="http://schemas.openxmlformats.org/officeDocument/2006/relationships/tags" Target="../tags/tag87.xml"/><Relationship Id="rId21" Type="http://schemas.openxmlformats.org/officeDocument/2006/relationships/image" Target="../media/image93.png"/><Relationship Id="rId7" Type="http://schemas.openxmlformats.org/officeDocument/2006/relationships/tags" Target="../tags/tag91.xml"/><Relationship Id="rId12" Type="http://schemas.openxmlformats.org/officeDocument/2006/relationships/slideLayout" Target="../slideLayouts/slideLayout17.xml"/><Relationship Id="rId17" Type="http://schemas.openxmlformats.org/officeDocument/2006/relationships/image" Target="../media/image89.png"/><Relationship Id="rId2" Type="http://schemas.openxmlformats.org/officeDocument/2006/relationships/tags" Target="../tags/tag86.xml"/><Relationship Id="rId16" Type="http://schemas.openxmlformats.org/officeDocument/2006/relationships/image" Target="../media/image88.png"/><Relationship Id="rId20" Type="http://schemas.openxmlformats.org/officeDocument/2006/relationships/image" Target="../media/image92.png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5" Type="http://schemas.openxmlformats.org/officeDocument/2006/relationships/tags" Target="../tags/tag89.xml"/><Relationship Id="rId15" Type="http://schemas.openxmlformats.org/officeDocument/2006/relationships/image" Target="../media/image87.png"/><Relationship Id="rId23" Type="http://schemas.openxmlformats.org/officeDocument/2006/relationships/image" Target="../media/image95.png"/><Relationship Id="rId10" Type="http://schemas.openxmlformats.org/officeDocument/2006/relationships/tags" Target="../tags/tag94.xml"/><Relationship Id="rId19" Type="http://schemas.openxmlformats.org/officeDocument/2006/relationships/image" Target="../media/image91.png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image" Target="../media/image86.png"/><Relationship Id="rId22" Type="http://schemas.openxmlformats.org/officeDocument/2006/relationships/image" Target="../media/image9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image" Target="../media/image96.png"/><Relationship Id="rId18" Type="http://schemas.openxmlformats.org/officeDocument/2006/relationships/image" Target="../media/image101.png"/><Relationship Id="rId3" Type="http://schemas.openxmlformats.org/officeDocument/2006/relationships/tags" Target="../tags/tag98.xml"/><Relationship Id="rId21" Type="http://schemas.openxmlformats.org/officeDocument/2006/relationships/image" Target="../media/image103.png"/><Relationship Id="rId7" Type="http://schemas.openxmlformats.org/officeDocument/2006/relationships/tags" Target="../tags/tag102.xml"/><Relationship Id="rId12" Type="http://schemas.openxmlformats.org/officeDocument/2006/relationships/slideLayout" Target="../slideLayouts/slideLayout17.xml"/><Relationship Id="rId17" Type="http://schemas.openxmlformats.org/officeDocument/2006/relationships/image" Target="../media/image100.png"/><Relationship Id="rId2" Type="http://schemas.openxmlformats.org/officeDocument/2006/relationships/tags" Target="../tags/tag97.xml"/><Relationship Id="rId16" Type="http://schemas.openxmlformats.org/officeDocument/2006/relationships/image" Target="../media/image99.png"/><Relationship Id="rId20" Type="http://schemas.openxmlformats.org/officeDocument/2006/relationships/image" Target="../media/image84.png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5" Type="http://schemas.openxmlformats.org/officeDocument/2006/relationships/tags" Target="../tags/tag100.xml"/><Relationship Id="rId15" Type="http://schemas.openxmlformats.org/officeDocument/2006/relationships/image" Target="../media/image98.png"/><Relationship Id="rId10" Type="http://schemas.openxmlformats.org/officeDocument/2006/relationships/tags" Target="../tags/tag105.xml"/><Relationship Id="rId19" Type="http://schemas.openxmlformats.org/officeDocument/2006/relationships/image" Target="../media/image102.png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image" Target="../media/image9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image" Target="../media/image3.jp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3" Type="http://schemas.openxmlformats.org/officeDocument/2006/relationships/tags" Target="../tags/tag109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08.pn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image" Target="../media/image107.png"/><Relationship Id="rId5" Type="http://schemas.openxmlformats.org/officeDocument/2006/relationships/tags" Target="../tags/tag111.xml"/><Relationship Id="rId10" Type="http://schemas.openxmlformats.org/officeDocument/2006/relationships/image" Target="../media/image106.png"/><Relationship Id="rId4" Type="http://schemas.openxmlformats.org/officeDocument/2006/relationships/tags" Target="../tags/tag110.xml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3" Type="http://schemas.openxmlformats.org/officeDocument/2006/relationships/tags" Target="../tags/tag115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15.pn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image" Target="../media/image114.png"/><Relationship Id="rId5" Type="http://schemas.openxmlformats.org/officeDocument/2006/relationships/tags" Target="../tags/tag117.xml"/><Relationship Id="rId10" Type="http://schemas.openxmlformats.org/officeDocument/2006/relationships/image" Target="../media/image113.png"/><Relationship Id="rId4" Type="http://schemas.openxmlformats.org/officeDocument/2006/relationships/tags" Target="../tags/tag116.xml"/><Relationship Id="rId9" Type="http://schemas.openxmlformats.org/officeDocument/2006/relationships/image" Target="../media/image1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13" Type="http://schemas.openxmlformats.org/officeDocument/2006/relationships/tags" Target="../tags/tag131.xml"/><Relationship Id="rId18" Type="http://schemas.openxmlformats.org/officeDocument/2006/relationships/image" Target="../media/image48.png"/><Relationship Id="rId26" Type="http://schemas.openxmlformats.org/officeDocument/2006/relationships/image" Target="../media/image127.png"/><Relationship Id="rId3" Type="http://schemas.openxmlformats.org/officeDocument/2006/relationships/tags" Target="../tags/tag121.xml"/><Relationship Id="rId21" Type="http://schemas.openxmlformats.org/officeDocument/2006/relationships/image" Target="../media/image122.png"/><Relationship Id="rId7" Type="http://schemas.openxmlformats.org/officeDocument/2006/relationships/tags" Target="../tags/tag125.xml"/><Relationship Id="rId12" Type="http://schemas.openxmlformats.org/officeDocument/2006/relationships/tags" Target="../tags/tag130.xml"/><Relationship Id="rId17" Type="http://schemas.openxmlformats.org/officeDocument/2006/relationships/image" Target="../media/image119.png"/><Relationship Id="rId25" Type="http://schemas.openxmlformats.org/officeDocument/2006/relationships/image" Target="../media/image126.png"/><Relationship Id="rId2" Type="http://schemas.openxmlformats.org/officeDocument/2006/relationships/tags" Target="../tags/tag120.xml"/><Relationship Id="rId16" Type="http://schemas.openxmlformats.org/officeDocument/2006/relationships/image" Target="../media/image118.emf"/><Relationship Id="rId20" Type="http://schemas.openxmlformats.org/officeDocument/2006/relationships/image" Target="../media/image121.png"/><Relationship Id="rId29" Type="http://schemas.openxmlformats.org/officeDocument/2006/relationships/image" Target="../media/image130.png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tags" Target="../tags/tag129.xml"/><Relationship Id="rId24" Type="http://schemas.openxmlformats.org/officeDocument/2006/relationships/image" Target="../media/image125.png"/><Relationship Id="rId5" Type="http://schemas.openxmlformats.org/officeDocument/2006/relationships/tags" Target="../tags/tag123.xml"/><Relationship Id="rId15" Type="http://schemas.openxmlformats.org/officeDocument/2006/relationships/image" Target="../media/image117.emf"/><Relationship Id="rId23" Type="http://schemas.openxmlformats.org/officeDocument/2006/relationships/image" Target="../media/image124.png"/><Relationship Id="rId28" Type="http://schemas.openxmlformats.org/officeDocument/2006/relationships/image" Target="../media/image129.png"/><Relationship Id="rId10" Type="http://schemas.openxmlformats.org/officeDocument/2006/relationships/tags" Target="../tags/tag128.xml"/><Relationship Id="rId19" Type="http://schemas.openxmlformats.org/officeDocument/2006/relationships/image" Target="../media/image120.png"/><Relationship Id="rId4" Type="http://schemas.openxmlformats.org/officeDocument/2006/relationships/tags" Target="../tags/tag122.xml"/><Relationship Id="rId9" Type="http://schemas.openxmlformats.org/officeDocument/2006/relationships/tags" Target="../tags/tag127.xml"/><Relationship Id="rId14" Type="http://schemas.openxmlformats.org/officeDocument/2006/relationships/slideLayout" Target="../slideLayouts/slideLayout17.xml"/><Relationship Id="rId22" Type="http://schemas.openxmlformats.org/officeDocument/2006/relationships/image" Target="../media/image123.png"/><Relationship Id="rId27" Type="http://schemas.openxmlformats.org/officeDocument/2006/relationships/image" Target="../media/image1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6.xml"/><Relationship Id="rId7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17.xml"/><Relationship Id="rId4" Type="http://schemas.openxmlformats.org/officeDocument/2006/relationships/tags" Target="../tags/tag7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tags" Target="../tags/tag10.xml"/><Relationship Id="rId21" Type="http://schemas.openxmlformats.org/officeDocument/2006/relationships/image" Target="../media/image18.png"/><Relationship Id="rId7" Type="http://schemas.openxmlformats.org/officeDocument/2006/relationships/tags" Target="../tags/tag14.xml"/><Relationship Id="rId12" Type="http://schemas.openxmlformats.org/officeDocument/2006/relationships/notesSlide" Target="../notesSlides/notesSlide1.xml"/><Relationship Id="rId17" Type="http://schemas.openxmlformats.org/officeDocument/2006/relationships/image" Target="../media/image14.png"/><Relationship Id="rId2" Type="http://schemas.openxmlformats.org/officeDocument/2006/relationships/tags" Target="../tags/tag9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12.xml"/><Relationship Id="rId15" Type="http://schemas.openxmlformats.org/officeDocument/2006/relationships/image" Target="../media/image12.png"/><Relationship Id="rId10" Type="http://schemas.openxmlformats.org/officeDocument/2006/relationships/tags" Target="../tags/tag17.xml"/><Relationship Id="rId19" Type="http://schemas.openxmlformats.org/officeDocument/2006/relationships/image" Target="../media/image16.png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22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23.xml"/><Relationship Id="rId7" Type="http://schemas.openxmlformats.org/officeDocument/2006/relationships/image" Target="../media/image13.png"/><Relationship Id="rId12" Type="http://schemas.openxmlformats.org/officeDocument/2006/relationships/image" Target="../media/image25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4.jpeg"/><Relationship Id="rId5" Type="http://schemas.openxmlformats.org/officeDocument/2006/relationships/tags" Target="../tags/tag25.xml"/><Relationship Id="rId10" Type="http://schemas.openxmlformats.org/officeDocument/2006/relationships/image" Target="../media/image22.png"/><Relationship Id="rId4" Type="http://schemas.openxmlformats.org/officeDocument/2006/relationships/tags" Target="../tags/tag24.xml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4A1CEA-D10E-A1E1-750F-AF6A8A831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534" y="441880"/>
            <a:ext cx="8160488" cy="2387600"/>
          </a:xfrm>
        </p:spPr>
        <p:txBody>
          <a:bodyPr>
            <a:normAutofit/>
          </a:bodyPr>
          <a:lstStyle/>
          <a:p>
            <a:r>
              <a:rPr kumimoji="1" lang="en-US" altLang="ja-JP" sz="2800" dirty="0"/>
              <a:t>New developments in numerical studies of quantum time-evolution based on</a:t>
            </a:r>
            <a:r>
              <a:rPr lang="ja-JP" altLang="en-US" sz="2800" dirty="0"/>
              <a:t> </a:t>
            </a:r>
            <a:r>
              <a:rPr kumimoji="1" lang="en-US" altLang="ja-JP" sz="2800" dirty="0"/>
              <a:t>the real-time path integral</a:t>
            </a:r>
            <a:endParaRPr kumimoji="1" lang="ja-JP" altLang="en-US" sz="28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A1B92C6-10BC-5F47-CF6A-709842AEA3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5778" y="3429000"/>
            <a:ext cx="6858000" cy="1655762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Jun Nishimura (KEK, SOKENDAI)</a:t>
            </a:r>
          </a:p>
          <a:p>
            <a:r>
              <a:rPr lang="en-US" altLang="ja-JP" sz="2000" dirty="0"/>
              <a:t>German Japanese workshop 2024</a:t>
            </a:r>
          </a:p>
          <a:p>
            <a:r>
              <a:rPr kumimoji="1" lang="de-DE" altLang="ja-JP" sz="2000" dirty="0"/>
              <a:t>Sep 25 – 27, 2024</a:t>
            </a:r>
          </a:p>
          <a:p>
            <a:r>
              <a:rPr kumimoji="1" lang="de-DE" altLang="ja-JP" sz="2000" dirty="0"/>
              <a:t>Johannes Gutenberg-Universität Mainz, Germany</a:t>
            </a:r>
            <a:endParaRPr kumimoji="1" lang="en-US" altLang="ja-JP" sz="2000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E538AAB-CAF5-51A0-F06E-A36DF84516D2}"/>
              </a:ext>
            </a:extLst>
          </p:cNvPr>
          <p:cNvSpPr txBox="1"/>
          <p:nvPr/>
        </p:nvSpPr>
        <p:spPr>
          <a:xfrm>
            <a:off x="980853" y="5257800"/>
            <a:ext cx="752785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Ref.)</a:t>
            </a:r>
          </a:p>
          <a:p>
            <a:r>
              <a:rPr lang="en-US" altLang="ja-JP" dirty="0"/>
              <a:t>[1] JN, Katsuta Sakai, </a:t>
            </a:r>
            <a:r>
              <a:rPr lang="en-US" altLang="ja-JP" dirty="0" err="1"/>
              <a:t>Atis</a:t>
            </a:r>
            <a:r>
              <a:rPr lang="en-US" altLang="ja-JP" dirty="0"/>
              <a:t> </a:t>
            </a:r>
            <a:r>
              <a:rPr lang="en-US" altLang="ja-JP" dirty="0" err="1"/>
              <a:t>Yosprakob</a:t>
            </a:r>
            <a:r>
              <a:rPr lang="en-US" altLang="ja-JP" dirty="0"/>
              <a:t>,</a:t>
            </a:r>
          </a:p>
          <a:p>
            <a:r>
              <a:rPr lang="en-US" altLang="ja-JP" dirty="0"/>
              <a:t>              JHEP 09 (2023) 110, e-Print: 2307.11199 [hep-</a:t>
            </a:r>
            <a:r>
              <a:rPr lang="en-US" altLang="ja-JP" dirty="0" err="1"/>
              <a:t>th</a:t>
            </a:r>
            <a:r>
              <a:rPr lang="en-US" altLang="ja-JP" dirty="0"/>
              <a:t>]</a:t>
            </a:r>
          </a:p>
          <a:p>
            <a:r>
              <a:rPr lang="en-US" altLang="ja-JP" dirty="0"/>
              <a:t>[2] Chien-Yu Chou, JN, e-Print: 2407.17724 [gr-qc]</a:t>
            </a:r>
          </a:p>
          <a:p>
            <a:r>
              <a:rPr lang="en-US" altLang="ja-JP" dirty="0"/>
              <a:t>[3] JN, Hiromasa Watanabe, e-Print: 2408.16627 [quant-</a:t>
            </a:r>
            <a:r>
              <a:rPr lang="en-US" altLang="ja-JP" dirty="0" err="1"/>
              <a:t>ph</a:t>
            </a:r>
            <a:r>
              <a:rPr lang="en-US" altLang="ja-JP" dirty="0"/>
              <a:t>]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62944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EFC6BA54-CA66-9D7D-EA6F-9130732DE768}"/>
              </a:ext>
            </a:extLst>
          </p:cNvPr>
          <p:cNvSpPr/>
          <p:nvPr/>
        </p:nvSpPr>
        <p:spPr>
          <a:xfrm>
            <a:off x="1937657" y="990600"/>
            <a:ext cx="5497286" cy="8251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AAFB3765-1BD3-CF72-508D-A40D9CCF9DC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22310" y="2416801"/>
            <a:ext cx="4181831" cy="318883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9FD4852-7E8F-80A0-F1CB-A5A87F1442C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955" y="1098208"/>
            <a:ext cx="5255300" cy="542213"/>
          </a:xfrm>
          <a:prstGeom prst="rect">
            <a:avLst/>
          </a:prstGeom>
          <a:noFill/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0AD664FE-8722-B89A-F5D2-7951B5E3CC5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54" y="1564103"/>
            <a:ext cx="917115" cy="18878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0213FDAA-0EB4-965F-C03F-F49EE40101E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95" y="2087770"/>
            <a:ext cx="3886896" cy="606898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D1FD88F9-2E96-E34E-4712-11454358B03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70" y="5720033"/>
            <a:ext cx="3424962" cy="68270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DCBEFED-047B-257E-A7DC-75B4F408C68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3" y="3427054"/>
            <a:ext cx="3711951" cy="383662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951F0BC1-B19D-90D9-38B4-88749B4AE0E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95" y="2840945"/>
            <a:ext cx="2152090" cy="281328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7705DCF0-4990-1086-2728-1D3CFAF2E7E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037" y="6459904"/>
            <a:ext cx="876162" cy="16899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54BAA0A-5F1F-7262-EC61-57FC6507B489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160" y="3953792"/>
            <a:ext cx="2302640" cy="22225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BEF6B326-FA0E-5141-A7A3-E598253ED6C6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078" y="2903312"/>
            <a:ext cx="933880" cy="17773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66F029B-479D-E2F4-00E2-EADC6AE5EE8F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083" y="2828643"/>
            <a:ext cx="533832" cy="230421"/>
          </a:xfrm>
          <a:prstGeom prst="rect">
            <a:avLst/>
          </a:prstGeom>
        </p:spPr>
      </p:pic>
      <p:sp>
        <p:nvSpPr>
          <p:cNvPr id="7" name="矢印: 右 6">
            <a:extLst>
              <a:ext uri="{FF2B5EF4-FFF2-40B4-BE49-F238E27FC236}">
                <a16:creationId xmlns:a16="http://schemas.microsoft.com/office/drawing/2014/main" id="{FC0E5F3C-BCE1-A854-7327-941D315C966E}"/>
              </a:ext>
            </a:extLst>
          </p:cNvPr>
          <p:cNvSpPr/>
          <p:nvPr/>
        </p:nvSpPr>
        <p:spPr>
          <a:xfrm>
            <a:off x="6724527" y="4337749"/>
            <a:ext cx="609600" cy="3693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D4D3DEA-57BC-B5F6-D93B-C3A12C8CD2E8}"/>
              </a:ext>
            </a:extLst>
          </p:cNvPr>
          <p:cNvSpPr txBox="1"/>
          <p:nvPr/>
        </p:nvSpPr>
        <p:spPr>
          <a:xfrm>
            <a:off x="6228396" y="3999459"/>
            <a:ext cx="2071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quantum tunneling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7FFEB33C-6DA9-E5ED-83D0-8B59EF492872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527" y="2090530"/>
            <a:ext cx="1056833" cy="300689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C10582E5-4114-EC6B-A576-C089EF529232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95" y="4276611"/>
            <a:ext cx="829257" cy="247551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9C601502-78C4-36E3-5167-09622540C18C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27" y="4652824"/>
            <a:ext cx="1723549" cy="225101"/>
          </a:xfrm>
          <a:prstGeom prst="rect">
            <a:avLst/>
          </a:prstGeom>
        </p:spPr>
      </p:pic>
      <p:sp>
        <p:nvSpPr>
          <p:cNvPr id="2" name="タイトル 3">
            <a:extLst>
              <a:ext uri="{FF2B5EF4-FFF2-40B4-BE49-F238E27FC236}">
                <a16:creationId xmlns:a16="http://schemas.microsoft.com/office/drawing/2014/main" id="{808AA207-8463-C9D4-1831-853D52DB3754}"/>
              </a:ext>
            </a:extLst>
          </p:cNvPr>
          <p:cNvSpPr txBox="1">
            <a:spLocks/>
          </p:cNvSpPr>
          <p:nvPr/>
        </p:nvSpPr>
        <p:spPr>
          <a:xfrm>
            <a:off x="628650" y="214584"/>
            <a:ext cx="7886700" cy="622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Time-evolution of the wave function</a:t>
            </a:r>
            <a:endParaRPr lang="ja-JP" alt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2311D25-A524-975E-B713-815FC4A53A50}"/>
              </a:ext>
            </a:extLst>
          </p:cNvPr>
          <p:cNvSpPr txBox="1"/>
          <p:nvPr/>
        </p:nvSpPr>
        <p:spPr>
          <a:xfrm>
            <a:off x="360126" y="5201202"/>
            <a:ext cx="312330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Discretize the time as: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24646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図 66">
            <a:extLst>
              <a:ext uri="{FF2B5EF4-FFF2-40B4-BE49-F238E27FC236}">
                <a16:creationId xmlns:a16="http://schemas.microsoft.com/office/drawing/2014/main" id="{2F67B6FE-91BE-D167-D65E-3A89A758A2A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063" y="981258"/>
            <a:ext cx="2818105" cy="191158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69F16EC-D74A-984F-5BCE-27121BC948F2}"/>
              </a:ext>
            </a:extLst>
          </p:cNvPr>
          <p:cNvSpPr txBox="1"/>
          <p:nvPr/>
        </p:nvSpPr>
        <p:spPr>
          <a:xfrm>
            <a:off x="5112451" y="5929517"/>
            <a:ext cx="3925224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Quantum tunneling is represented</a:t>
            </a:r>
          </a:p>
          <a:p>
            <a:r>
              <a:rPr kumimoji="1" lang="en-US" altLang="ja-JP" sz="2000" dirty="0"/>
              <a:t>by complex trajectories.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359BC5D0-9DB9-ADF4-9756-92F2B1C8121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075" y="909446"/>
            <a:ext cx="2950840" cy="53657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BF37DDD-C2E6-15BF-C005-44BD6A43A7F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319" y="2570729"/>
            <a:ext cx="2382579" cy="590533"/>
          </a:xfrm>
          <a:prstGeom prst="rect">
            <a:avLst/>
          </a:prstGeom>
        </p:spPr>
      </p:pic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674899E5-669D-BD71-CBCD-9B11DFEB215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668012" y="1290371"/>
            <a:ext cx="2708032" cy="2655278"/>
          </a:xfrm>
          <a:prstGeom prst="rect">
            <a:avLst/>
          </a:prstGeom>
        </p:spPr>
      </p:pic>
      <p:pic>
        <p:nvPicPr>
          <p:cNvPr id="9" name="グラフィックス 8">
            <a:extLst>
              <a:ext uri="{FF2B5EF4-FFF2-40B4-BE49-F238E27FC236}">
                <a16:creationId xmlns:a16="http://schemas.microsoft.com/office/drawing/2014/main" id="{AED96E06-9B0E-8232-0C47-43349E6C883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668012" y="4075984"/>
            <a:ext cx="2708033" cy="2655279"/>
          </a:xfrm>
          <a:prstGeom prst="rect">
            <a:avLst/>
          </a:prstGeom>
        </p:spPr>
      </p:pic>
      <p:pic>
        <p:nvPicPr>
          <p:cNvPr id="11" name="グラフィックス 10">
            <a:extLst>
              <a:ext uri="{FF2B5EF4-FFF2-40B4-BE49-F238E27FC236}">
                <a16:creationId xmlns:a16="http://schemas.microsoft.com/office/drawing/2014/main" id="{5FAA5ED3-E491-402F-3964-1C13B035F86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500742" y="3327555"/>
            <a:ext cx="2528100" cy="2478851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263A40B-E249-F8E6-40BC-6FC50F7CA22E}"/>
              </a:ext>
            </a:extLst>
          </p:cNvPr>
          <p:cNvSpPr txBox="1"/>
          <p:nvPr/>
        </p:nvSpPr>
        <p:spPr>
          <a:xfrm>
            <a:off x="2232371" y="3357100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tunneling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D3744FD-6E8D-53FC-0686-566726587E9B}"/>
              </a:ext>
            </a:extLst>
          </p:cNvPr>
          <p:cNvSpPr txBox="1"/>
          <p:nvPr/>
        </p:nvSpPr>
        <p:spPr>
          <a:xfrm>
            <a:off x="2067149" y="6102883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tunneling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0A9D3C7-2320-1A16-CA99-0F8A0AEF2AA1}"/>
              </a:ext>
            </a:extLst>
          </p:cNvPr>
          <p:cNvSpPr txBox="1"/>
          <p:nvPr/>
        </p:nvSpPr>
        <p:spPr>
          <a:xfrm>
            <a:off x="3348807" y="3370924"/>
            <a:ext cx="1824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classical motion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50A6AF9-AAA6-1B78-1BA9-3B9C0B3B90EB}"/>
              </a:ext>
            </a:extLst>
          </p:cNvPr>
          <p:cNvSpPr txBox="1"/>
          <p:nvPr/>
        </p:nvSpPr>
        <p:spPr>
          <a:xfrm>
            <a:off x="3197157" y="6090095"/>
            <a:ext cx="1824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classical motion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E3BF377-38B4-400D-0A12-BE55E0B79CF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794" y="2331445"/>
            <a:ext cx="451258" cy="127207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67535AE9-AF3F-E88E-5D51-BAABDF9D9E8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602" y="2320674"/>
            <a:ext cx="450710" cy="12501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B53059E-1868-E731-50C2-D1D63B6CB2A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451" y="5112039"/>
            <a:ext cx="451258" cy="127207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54998211-D4E1-B093-CABA-35F1EB5A4CE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606" y="5092296"/>
            <a:ext cx="450710" cy="125014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170757E4-E5D3-2957-4FC2-C742A1BFC23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804" y="4199454"/>
            <a:ext cx="451258" cy="127207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7BCD0F80-F4D5-DF64-48FD-29E187CC4286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124" y="4303898"/>
            <a:ext cx="450710" cy="125014"/>
          </a:xfrm>
          <a:prstGeom prst="rect">
            <a:avLst/>
          </a:prstGeom>
        </p:spPr>
      </p:pic>
      <p:sp>
        <p:nvSpPr>
          <p:cNvPr id="32" name="矢印: 右 31">
            <a:extLst>
              <a:ext uri="{FF2B5EF4-FFF2-40B4-BE49-F238E27FC236}">
                <a16:creationId xmlns:a16="http://schemas.microsoft.com/office/drawing/2014/main" id="{232B4C40-D17A-64B1-074D-1D5186CA9702}"/>
              </a:ext>
            </a:extLst>
          </p:cNvPr>
          <p:cNvSpPr/>
          <p:nvPr/>
        </p:nvSpPr>
        <p:spPr>
          <a:xfrm>
            <a:off x="2416823" y="3129497"/>
            <a:ext cx="1019908" cy="22760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矢印: 右 32">
            <a:extLst>
              <a:ext uri="{FF2B5EF4-FFF2-40B4-BE49-F238E27FC236}">
                <a16:creationId xmlns:a16="http://schemas.microsoft.com/office/drawing/2014/main" id="{086A911D-0788-9EC7-FAED-DD07DC212659}"/>
              </a:ext>
            </a:extLst>
          </p:cNvPr>
          <p:cNvSpPr/>
          <p:nvPr/>
        </p:nvSpPr>
        <p:spPr>
          <a:xfrm>
            <a:off x="2069927" y="5876133"/>
            <a:ext cx="1278881" cy="2395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矢印: 右 33">
            <a:extLst>
              <a:ext uri="{FF2B5EF4-FFF2-40B4-BE49-F238E27FC236}">
                <a16:creationId xmlns:a16="http://schemas.microsoft.com/office/drawing/2014/main" id="{F975C7BA-EBFB-6E69-A6B0-8AF6B0A1B5C0}"/>
              </a:ext>
            </a:extLst>
          </p:cNvPr>
          <p:cNvSpPr/>
          <p:nvPr/>
        </p:nvSpPr>
        <p:spPr>
          <a:xfrm>
            <a:off x="3450983" y="3139068"/>
            <a:ext cx="610534" cy="2279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矢印: 右 34">
            <a:extLst>
              <a:ext uri="{FF2B5EF4-FFF2-40B4-BE49-F238E27FC236}">
                <a16:creationId xmlns:a16="http://schemas.microsoft.com/office/drawing/2014/main" id="{FEEEB866-DDFE-8866-F2D0-D9B13949EBD0}"/>
              </a:ext>
            </a:extLst>
          </p:cNvPr>
          <p:cNvSpPr/>
          <p:nvPr/>
        </p:nvSpPr>
        <p:spPr>
          <a:xfrm>
            <a:off x="3348807" y="5886570"/>
            <a:ext cx="610695" cy="2279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0665B0CB-5D26-A7D5-3D06-3DA5E03F9D0E}"/>
              </a:ext>
            </a:extLst>
          </p:cNvPr>
          <p:cNvSpPr/>
          <p:nvPr/>
        </p:nvSpPr>
        <p:spPr>
          <a:xfrm>
            <a:off x="2976729" y="1923873"/>
            <a:ext cx="320395" cy="1180062"/>
          </a:xfrm>
          <a:prstGeom prst="ellipse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7F53F374-A104-DEC3-EB6F-A30724ECC6A7}"/>
              </a:ext>
            </a:extLst>
          </p:cNvPr>
          <p:cNvSpPr/>
          <p:nvPr/>
        </p:nvSpPr>
        <p:spPr>
          <a:xfrm>
            <a:off x="2966919" y="4723647"/>
            <a:ext cx="320395" cy="1180062"/>
          </a:xfrm>
          <a:prstGeom prst="ellipse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A58FB6D-C952-DE9C-0A90-4EFA22CB6C31}"/>
              </a:ext>
            </a:extLst>
          </p:cNvPr>
          <p:cNvSpPr txBox="1"/>
          <p:nvPr/>
        </p:nvSpPr>
        <p:spPr>
          <a:xfrm>
            <a:off x="3238643" y="1810215"/>
            <a:ext cx="1783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92D050"/>
                </a:solidFill>
              </a:rPr>
              <a:t>potential barrier</a:t>
            </a:r>
            <a:endParaRPr kumimoji="1" lang="ja-JP" altLang="en-US" dirty="0">
              <a:solidFill>
                <a:srgbClr val="92D050"/>
              </a:solidFill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E2838B0A-76CE-7236-61DD-2FBA09AB8C97}"/>
              </a:ext>
            </a:extLst>
          </p:cNvPr>
          <p:cNvSpPr txBox="1"/>
          <p:nvPr/>
        </p:nvSpPr>
        <p:spPr>
          <a:xfrm>
            <a:off x="3238643" y="4555806"/>
            <a:ext cx="1783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92D050"/>
                </a:solidFill>
              </a:rPr>
              <a:t>potential barrier</a:t>
            </a:r>
            <a:endParaRPr kumimoji="1" lang="ja-JP" altLang="en-US" dirty="0">
              <a:solidFill>
                <a:srgbClr val="92D050"/>
              </a:solidFill>
            </a:endParaRPr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CE1992DF-43E0-4896-2CAB-E3C9558E6AE4}"/>
              </a:ext>
            </a:extLst>
          </p:cNvPr>
          <p:cNvSpPr/>
          <p:nvPr/>
        </p:nvSpPr>
        <p:spPr>
          <a:xfrm>
            <a:off x="2573251" y="2487832"/>
            <a:ext cx="65617" cy="7239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C2530BB0-CD93-4FDA-57F8-6A585F7EC94C}"/>
              </a:ext>
            </a:extLst>
          </p:cNvPr>
          <p:cNvSpPr/>
          <p:nvPr/>
        </p:nvSpPr>
        <p:spPr>
          <a:xfrm>
            <a:off x="3654154" y="2487832"/>
            <a:ext cx="65617" cy="7239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FE0C1789-B1FB-E7D8-A32D-AD9D5EEC9BC4}"/>
              </a:ext>
            </a:extLst>
          </p:cNvPr>
          <p:cNvSpPr/>
          <p:nvPr/>
        </p:nvSpPr>
        <p:spPr>
          <a:xfrm>
            <a:off x="2573250" y="5277483"/>
            <a:ext cx="65617" cy="7239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楕円 47">
            <a:extLst>
              <a:ext uri="{FF2B5EF4-FFF2-40B4-BE49-F238E27FC236}">
                <a16:creationId xmlns:a16="http://schemas.microsoft.com/office/drawing/2014/main" id="{F2FF1818-9657-9A26-7C88-43C8B646717D}"/>
              </a:ext>
            </a:extLst>
          </p:cNvPr>
          <p:cNvSpPr/>
          <p:nvPr/>
        </p:nvSpPr>
        <p:spPr>
          <a:xfrm>
            <a:off x="3654153" y="5276791"/>
            <a:ext cx="65617" cy="7239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楕円 48">
            <a:extLst>
              <a:ext uri="{FF2B5EF4-FFF2-40B4-BE49-F238E27FC236}">
                <a16:creationId xmlns:a16="http://schemas.microsoft.com/office/drawing/2014/main" id="{B1B38813-8306-621E-7D78-253A425DFC11}"/>
              </a:ext>
            </a:extLst>
          </p:cNvPr>
          <p:cNvSpPr/>
          <p:nvPr/>
        </p:nvSpPr>
        <p:spPr>
          <a:xfrm>
            <a:off x="6359249" y="4436804"/>
            <a:ext cx="65617" cy="7239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3C033191-B7E0-3F45-F347-8068B7249F37}"/>
              </a:ext>
            </a:extLst>
          </p:cNvPr>
          <p:cNvSpPr/>
          <p:nvPr/>
        </p:nvSpPr>
        <p:spPr>
          <a:xfrm>
            <a:off x="7348990" y="4436804"/>
            <a:ext cx="65617" cy="7239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楕円 50">
            <a:extLst>
              <a:ext uri="{FF2B5EF4-FFF2-40B4-BE49-F238E27FC236}">
                <a16:creationId xmlns:a16="http://schemas.microsoft.com/office/drawing/2014/main" id="{7AF16C33-42EA-EAF1-91D6-124D637A9CC6}"/>
              </a:ext>
            </a:extLst>
          </p:cNvPr>
          <p:cNvSpPr/>
          <p:nvPr/>
        </p:nvSpPr>
        <p:spPr>
          <a:xfrm>
            <a:off x="6725304" y="3919761"/>
            <a:ext cx="320395" cy="1180062"/>
          </a:xfrm>
          <a:prstGeom prst="ellipse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1D60DBDA-18AA-A7FE-1007-EDD5D1C84F1C}"/>
              </a:ext>
            </a:extLst>
          </p:cNvPr>
          <p:cNvSpPr txBox="1"/>
          <p:nvPr/>
        </p:nvSpPr>
        <p:spPr>
          <a:xfrm>
            <a:off x="6987218" y="3806103"/>
            <a:ext cx="1783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92D050"/>
                </a:solidFill>
              </a:rPr>
              <a:t>potential barrier</a:t>
            </a:r>
            <a:endParaRPr kumimoji="1" lang="ja-JP" altLang="en-US" dirty="0">
              <a:solidFill>
                <a:srgbClr val="92D050"/>
              </a:solidFill>
            </a:endParaRPr>
          </a:p>
        </p:txBody>
      </p: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37D4549B-FED0-0A43-9523-66703E4B9EDB}"/>
              </a:ext>
            </a:extLst>
          </p:cNvPr>
          <p:cNvGrpSpPr/>
          <p:nvPr/>
        </p:nvGrpSpPr>
        <p:grpSpPr>
          <a:xfrm>
            <a:off x="88514" y="1344686"/>
            <a:ext cx="1574611" cy="834351"/>
            <a:chOff x="5422144" y="2179212"/>
            <a:chExt cx="2167893" cy="1283041"/>
          </a:xfrm>
        </p:grpSpPr>
        <p:grpSp>
          <p:nvGrpSpPr>
            <p:cNvPr id="69" name="グループ化 68">
              <a:extLst>
                <a:ext uri="{FF2B5EF4-FFF2-40B4-BE49-F238E27FC236}">
                  <a16:creationId xmlns:a16="http://schemas.microsoft.com/office/drawing/2014/main" id="{E00EAED2-2743-0C77-CC6F-2D3170BD4907}"/>
                </a:ext>
              </a:extLst>
            </p:cNvPr>
            <p:cNvGrpSpPr/>
            <p:nvPr/>
          </p:nvGrpSpPr>
          <p:grpSpPr>
            <a:xfrm>
              <a:off x="5422144" y="2179212"/>
              <a:ext cx="2167893" cy="1061196"/>
              <a:chOff x="5200647" y="2675444"/>
              <a:chExt cx="3314700" cy="2552038"/>
            </a:xfrm>
          </p:grpSpPr>
          <p:sp>
            <p:nvSpPr>
              <p:cNvPr id="72" name="フリーフォーム: 図形 71">
                <a:extLst>
                  <a:ext uri="{FF2B5EF4-FFF2-40B4-BE49-F238E27FC236}">
                    <a16:creationId xmlns:a16="http://schemas.microsoft.com/office/drawing/2014/main" id="{3CD32C61-A81B-C16E-4725-86D591ABFFC4}"/>
                  </a:ext>
                </a:extLst>
              </p:cNvPr>
              <p:cNvSpPr/>
              <p:nvPr/>
            </p:nvSpPr>
            <p:spPr>
              <a:xfrm>
                <a:off x="5642607" y="2675444"/>
                <a:ext cx="2407920" cy="2362200"/>
              </a:xfrm>
              <a:custGeom>
                <a:avLst/>
                <a:gdLst>
                  <a:gd name="connsiteX0" fmla="*/ 0 w 2407920"/>
                  <a:gd name="connsiteY0" fmla="*/ 38100 h 2362200"/>
                  <a:gd name="connsiteX1" fmla="*/ 15240 w 2407920"/>
                  <a:gd name="connsiteY1" fmla="*/ 175260 h 2362200"/>
                  <a:gd name="connsiteX2" fmla="*/ 30480 w 2407920"/>
                  <a:gd name="connsiteY2" fmla="*/ 274320 h 2362200"/>
                  <a:gd name="connsiteX3" fmla="*/ 45720 w 2407920"/>
                  <a:gd name="connsiteY3" fmla="*/ 731520 h 2362200"/>
                  <a:gd name="connsiteX4" fmla="*/ 60960 w 2407920"/>
                  <a:gd name="connsiteY4" fmla="*/ 754380 h 2362200"/>
                  <a:gd name="connsiteX5" fmla="*/ 68580 w 2407920"/>
                  <a:gd name="connsiteY5" fmla="*/ 891540 h 2362200"/>
                  <a:gd name="connsiteX6" fmla="*/ 76200 w 2407920"/>
                  <a:gd name="connsiteY6" fmla="*/ 922020 h 2362200"/>
                  <a:gd name="connsiteX7" fmla="*/ 83820 w 2407920"/>
                  <a:gd name="connsiteY7" fmla="*/ 967740 h 2362200"/>
                  <a:gd name="connsiteX8" fmla="*/ 91440 w 2407920"/>
                  <a:gd name="connsiteY8" fmla="*/ 1135380 h 2362200"/>
                  <a:gd name="connsiteX9" fmla="*/ 99060 w 2407920"/>
                  <a:gd name="connsiteY9" fmla="*/ 1196340 h 2362200"/>
                  <a:gd name="connsiteX10" fmla="*/ 106680 w 2407920"/>
                  <a:gd name="connsiteY10" fmla="*/ 1348740 h 2362200"/>
                  <a:gd name="connsiteX11" fmla="*/ 114300 w 2407920"/>
                  <a:gd name="connsiteY11" fmla="*/ 1379220 h 2362200"/>
                  <a:gd name="connsiteX12" fmla="*/ 121920 w 2407920"/>
                  <a:gd name="connsiteY12" fmla="*/ 1417320 h 2362200"/>
                  <a:gd name="connsiteX13" fmla="*/ 129540 w 2407920"/>
                  <a:gd name="connsiteY13" fmla="*/ 1485900 h 2362200"/>
                  <a:gd name="connsiteX14" fmla="*/ 137160 w 2407920"/>
                  <a:gd name="connsiteY14" fmla="*/ 1508760 h 2362200"/>
                  <a:gd name="connsiteX15" fmla="*/ 144780 w 2407920"/>
                  <a:gd name="connsiteY15" fmla="*/ 1554480 h 2362200"/>
                  <a:gd name="connsiteX16" fmla="*/ 152400 w 2407920"/>
                  <a:gd name="connsiteY16" fmla="*/ 1607820 h 2362200"/>
                  <a:gd name="connsiteX17" fmla="*/ 167640 w 2407920"/>
                  <a:gd name="connsiteY17" fmla="*/ 1737360 h 2362200"/>
                  <a:gd name="connsiteX18" fmla="*/ 175260 w 2407920"/>
                  <a:gd name="connsiteY18" fmla="*/ 1828800 h 2362200"/>
                  <a:gd name="connsiteX19" fmla="*/ 198120 w 2407920"/>
                  <a:gd name="connsiteY19" fmla="*/ 1897380 h 2362200"/>
                  <a:gd name="connsiteX20" fmla="*/ 205740 w 2407920"/>
                  <a:gd name="connsiteY20" fmla="*/ 1927860 h 2362200"/>
                  <a:gd name="connsiteX21" fmla="*/ 213360 w 2407920"/>
                  <a:gd name="connsiteY21" fmla="*/ 1950720 h 2362200"/>
                  <a:gd name="connsiteX22" fmla="*/ 220980 w 2407920"/>
                  <a:gd name="connsiteY22" fmla="*/ 1996440 h 2362200"/>
                  <a:gd name="connsiteX23" fmla="*/ 228600 w 2407920"/>
                  <a:gd name="connsiteY23" fmla="*/ 2065020 h 2362200"/>
                  <a:gd name="connsiteX24" fmla="*/ 243840 w 2407920"/>
                  <a:gd name="connsiteY24" fmla="*/ 2110740 h 2362200"/>
                  <a:gd name="connsiteX25" fmla="*/ 251460 w 2407920"/>
                  <a:gd name="connsiteY25" fmla="*/ 2133600 h 2362200"/>
                  <a:gd name="connsiteX26" fmla="*/ 266700 w 2407920"/>
                  <a:gd name="connsiteY26" fmla="*/ 2255520 h 2362200"/>
                  <a:gd name="connsiteX27" fmla="*/ 274320 w 2407920"/>
                  <a:gd name="connsiteY27" fmla="*/ 2278380 h 2362200"/>
                  <a:gd name="connsiteX28" fmla="*/ 289560 w 2407920"/>
                  <a:gd name="connsiteY28" fmla="*/ 2301240 h 2362200"/>
                  <a:gd name="connsiteX29" fmla="*/ 297180 w 2407920"/>
                  <a:gd name="connsiteY29" fmla="*/ 2324100 h 2362200"/>
                  <a:gd name="connsiteX30" fmla="*/ 327660 w 2407920"/>
                  <a:gd name="connsiteY30" fmla="*/ 2331720 h 2362200"/>
                  <a:gd name="connsiteX31" fmla="*/ 373380 w 2407920"/>
                  <a:gd name="connsiteY31" fmla="*/ 2354580 h 2362200"/>
                  <a:gd name="connsiteX32" fmla="*/ 396240 w 2407920"/>
                  <a:gd name="connsiteY32" fmla="*/ 2346960 h 2362200"/>
                  <a:gd name="connsiteX33" fmla="*/ 441960 w 2407920"/>
                  <a:gd name="connsiteY33" fmla="*/ 2316480 h 2362200"/>
                  <a:gd name="connsiteX34" fmla="*/ 449580 w 2407920"/>
                  <a:gd name="connsiteY34" fmla="*/ 2293620 h 2362200"/>
                  <a:gd name="connsiteX35" fmla="*/ 480060 w 2407920"/>
                  <a:gd name="connsiteY35" fmla="*/ 2240280 h 2362200"/>
                  <a:gd name="connsiteX36" fmla="*/ 487680 w 2407920"/>
                  <a:gd name="connsiteY36" fmla="*/ 2209800 h 2362200"/>
                  <a:gd name="connsiteX37" fmla="*/ 502920 w 2407920"/>
                  <a:gd name="connsiteY37" fmla="*/ 2164080 h 2362200"/>
                  <a:gd name="connsiteX38" fmla="*/ 518160 w 2407920"/>
                  <a:gd name="connsiteY38" fmla="*/ 2110740 h 2362200"/>
                  <a:gd name="connsiteX39" fmla="*/ 541020 w 2407920"/>
                  <a:gd name="connsiteY39" fmla="*/ 2087880 h 2362200"/>
                  <a:gd name="connsiteX40" fmla="*/ 548640 w 2407920"/>
                  <a:gd name="connsiteY40" fmla="*/ 2057400 h 2362200"/>
                  <a:gd name="connsiteX41" fmla="*/ 563880 w 2407920"/>
                  <a:gd name="connsiteY41" fmla="*/ 2004060 h 2362200"/>
                  <a:gd name="connsiteX42" fmla="*/ 579120 w 2407920"/>
                  <a:gd name="connsiteY42" fmla="*/ 1920240 h 2362200"/>
                  <a:gd name="connsiteX43" fmla="*/ 586740 w 2407920"/>
                  <a:gd name="connsiteY43" fmla="*/ 1897380 h 2362200"/>
                  <a:gd name="connsiteX44" fmla="*/ 617220 w 2407920"/>
                  <a:gd name="connsiteY44" fmla="*/ 1790700 h 2362200"/>
                  <a:gd name="connsiteX45" fmla="*/ 624840 w 2407920"/>
                  <a:gd name="connsiteY45" fmla="*/ 1767840 h 2362200"/>
                  <a:gd name="connsiteX46" fmla="*/ 640080 w 2407920"/>
                  <a:gd name="connsiteY46" fmla="*/ 1737360 h 2362200"/>
                  <a:gd name="connsiteX47" fmla="*/ 662940 w 2407920"/>
                  <a:gd name="connsiteY47" fmla="*/ 1691640 h 2362200"/>
                  <a:gd name="connsiteX48" fmla="*/ 670560 w 2407920"/>
                  <a:gd name="connsiteY48" fmla="*/ 1645920 h 2362200"/>
                  <a:gd name="connsiteX49" fmla="*/ 678180 w 2407920"/>
                  <a:gd name="connsiteY49" fmla="*/ 1607820 h 2362200"/>
                  <a:gd name="connsiteX50" fmla="*/ 685800 w 2407920"/>
                  <a:gd name="connsiteY50" fmla="*/ 1554480 h 2362200"/>
                  <a:gd name="connsiteX51" fmla="*/ 701040 w 2407920"/>
                  <a:gd name="connsiteY51" fmla="*/ 1508760 h 2362200"/>
                  <a:gd name="connsiteX52" fmla="*/ 716280 w 2407920"/>
                  <a:gd name="connsiteY52" fmla="*/ 1440180 h 2362200"/>
                  <a:gd name="connsiteX53" fmla="*/ 731520 w 2407920"/>
                  <a:gd name="connsiteY53" fmla="*/ 1394460 h 2362200"/>
                  <a:gd name="connsiteX54" fmla="*/ 739140 w 2407920"/>
                  <a:gd name="connsiteY54" fmla="*/ 1371600 h 2362200"/>
                  <a:gd name="connsiteX55" fmla="*/ 746760 w 2407920"/>
                  <a:gd name="connsiteY55" fmla="*/ 1325880 h 2362200"/>
                  <a:gd name="connsiteX56" fmla="*/ 754380 w 2407920"/>
                  <a:gd name="connsiteY56" fmla="*/ 1303020 h 2362200"/>
                  <a:gd name="connsiteX57" fmla="*/ 769620 w 2407920"/>
                  <a:gd name="connsiteY57" fmla="*/ 1242060 h 2362200"/>
                  <a:gd name="connsiteX58" fmla="*/ 777240 w 2407920"/>
                  <a:gd name="connsiteY58" fmla="*/ 1219200 h 2362200"/>
                  <a:gd name="connsiteX59" fmla="*/ 784860 w 2407920"/>
                  <a:gd name="connsiteY59" fmla="*/ 1173480 h 2362200"/>
                  <a:gd name="connsiteX60" fmla="*/ 792480 w 2407920"/>
                  <a:gd name="connsiteY60" fmla="*/ 1143000 h 2362200"/>
                  <a:gd name="connsiteX61" fmla="*/ 800100 w 2407920"/>
                  <a:gd name="connsiteY61" fmla="*/ 1089660 h 2362200"/>
                  <a:gd name="connsiteX62" fmla="*/ 815340 w 2407920"/>
                  <a:gd name="connsiteY62" fmla="*/ 1066800 h 2362200"/>
                  <a:gd name="connsiteX63" fmla="*/ 845820 w 2407920"/>
                  <a:gd name="connsiteY63" fmla="*/ 998220 h 2362200"/>
                  <a:gd name="connsiteX64" fmla="*/ 853440 w 2407920"/>
                  <a:gd name="connsiteY64" fmla="*/ 967740 h 2362200"/>
                  <a:gd name="connsiteX65" fmla="*/ 868680 w 2407920"/>
                  <a:gd name="connsiteY65" fmla="*/ 944880 h 2362200"/>
                  <a:gd name="connsiteX66" fmla="*/ 876300 w 2407920"/>
                  <a:gd name="connsiteY66" fmla="*/ 922020 h 2362200"/>
                  <a:gd name="connsiteX67" fmla="*/ 883920 w 2407920"/>
                  <a:gd name="connsiteY67" fmla="*/ 868680 h 2362200"/>
                  <a:gd name="connsiteX68" fmla="*/ 906780 w 2407920"/>
                  <a:gd name="connsiteY68" fmla="*/ 815340 h 2362200"/>
                  <a:gd name="connsiteX69" fmla="*/ 914400 w 2407920"/>
                  <a:gd name="connsiteY69" fmla="*/ 792480 h 2362200"/>
                  <a:gd name="connsiteX70" fmla="*/ 937260 w 2407920"/>
                  <a:gd name="connsiteY70" fmla="*/ 716280 h 2362200"/>
                  <a:gd name="connsiteX71" fmla="*/ 952500 w 2407920"/>
                  <a:gd name="connsiteY71" fmla="*/ 693420 h 2362200"/>
                  <a:gd name="connsiteX72" fmla="*/ 975360 w 2407920"/>
                  <a:gd name="connsiteY72" fmla="*/ 632460 h 2362200"/>
                  <a:gd name="connsiteX73" fmla="*/ 990600 w 2407920"/>
                  <a:gd name="connsiteY73" fmla="*/ 586740 h 2362200"/>
                  <a:gd name="connsiteX74" fmla="*/ 998220 w 2407920"/>
                  <a:gd name="connsiteY74" fmla="*/ 563880 h 2362200"/>
                  <a:gd name="connsiteX75" fmla="*/ 1013460 w 2407920"/>
                  <a:gd name="connsiteY75" fmla="*/ 533400 h 2362200"/>
                  <a:gd name="connsiteX76" fmla="*/ 1021080 w 2407920"/>
                  <a:gd name="connsiteY76" fmla="*/ 510540 h 2362200"/>
                  <a:gd name="connsiteX77" fmla="*/ 1051560 w 2407920"/>
                  <a:gd name="connsiteY77" fmla="*/ 464820 h 2362200"/>
                  <a:gd name="connsiteX78" fmla="*/ 1066800 w 2407920"/>
                  <a:gd name="connsiteY78" fmla="*/ 441960 h 2362200"/>
                  <a:gd name="connsiteX79" fmla="*/ 1089660 w 2407920"/>
                  <a:gd name="connsiteY79" fmla="*/ 426720 h 2362200"/>
                  <a:gd name="connsiteX80" fmla="*/ 1112520 w 2407920"/>
                  <a:gd name="connsiteY80" fmla="*/ 419100 h 2362200"/>
                  <a:gd name="connsiteX81" fmla="*/ 1181100 w 2407920"/>
                  <a:gd name="connsiteY81" fmla="*/ 381000 h 2362200"/>
                  <a:gd name="connsiteX82" fmla="*/ 1226820 w 2407920"/>
                  <a:gd name="connsiteY82" fmla="*/ 388620 h 2362200"/>
                  <a:gd name="connsiteX83" fmla="*/ 1249680 w 2407920"/>
                  <a:gd name="connsiteY83" fmla="*/ 396240 h 2362200"/>
                  <a:gd name="connsiteX84" fmla="*/ 1287780 w 2407920"/>
                  <a:gd name="connsiteY84" fmla="*/ 403860 h 2362200"/>
                  <a:gd name="connsiteX85" fmla="*/ 1318260 w 2407920"/>
                  <a:gd name="connsiteY85" fmla="*/ 449580 h 2362200"/>
                  <a:gd name="connsiteX86" fmla="*/ 1333500 w 2407920"/>
                  <a:gd name="connsiteY86" fmla="*/ 472440 h 2362200"/>
                  <a:gd name="connsiteX87" fmla="*/ 1379220 w 2407920"/>
                  <a:gd name="connsiteY87" fmla="*/ 579120 h 2362200"/>
                  <a:gd name="connsiteX88" fmla="*/ 1394460 w 2407920"/>
                  <a:gd name="connsiteY88" fmla="*/ 609600 h 2362200"/>
                  <a:gd name="connsiteX89" fmla="*/ 1440180 w 2407920"/>
                  <a:gd name="connsiteY89" fmla="*/ 685800 h 2362200"/>
                  <a:gd name="connsiteX90" fmla="*/ 1470660 w 2407920"/>
                  <a:gd name="connsiteY90" fmla="*/ 739140 h 2362200"/>
                  <a:gd name="connsiteX91" fmla="*/ 1478280 w 2407920"/>
                  <a:gd name="connsiteY91" fmla="*/ 769620 h 2362200"/>
                  <a:gd name="connsiteX92" fmla="*/ 1493520 w 2407920"/>
                  <a:gd name="connsiteY92" fmla="*/ 800100 h 2362200"/>
                  <a:gd name="connsiteX93" fmla="*/ 1508760 w 2407920"/>
                  <a:gd name="connsiteY93" fmla="*/ 845820 h 2362200"/>
                  <a:gd name="connsiteX94" fmla="*/ 1516380 w 2407920"/>
                  <a:gd name="connsiteY94" fmla="*/ 868680 h 2362200"/>
                  <a:gd name="connsiteX95" fmla="*/ 1531620 w 2407920"/>
                  <a:gd name="connsiteY95" fmla="*/ 899160 h 2362200"/>
                  <a:gd name="connsiteX96" fmla="*/ 1539240 w 2407920"/>
                  <a:gd name="connsiteY96" fmla="*/ 937260 h 2362200"/>
                  <a:gd name="connsiteX97" fmla="*/ 1546860 w 2407920"/>
                  <a:gd name="connsiteY97" fmla="*/ 960120 h 2362200"/>
                  <a:gd name="connsiteX98" fmla="*/ 1554480 w 2407920"/>
                  <a:gd name="connsiteY98" fmla="*/ 998220 h 2362200"/>
                  <a:gd name="connsiteX99" fmla="*/ 1562100 w 2407920"/>
                  <a:gd name="connsiteY99" fmla="*/ 1021080 h 2362200"/>
                  <a:gd name="connsiteX100" fmla="*/ 1569720 w 2407920"/>
                  <a:gd name="connsiteY100" fmla="*/ 1051560 h 2362200"/>
                  <a:gd name="connsiteX101" fmla="*/ 1584960 w 2407920"/>
                  <a:gd name="connsiteY101" fmla="*/ 1074420 h 2362200"/>
                  <a:gd name="connsiteX102" fmla="*/ 1600200 w 2407920"/>
                  <a:gd name="connsiteY102" fmla="*/ 1165860 h 2362200"/>
                  <a:gd name="connsiteX103" fmla="*/ 1615440 w 2407920"/>
                  <a:gd name="connsiteY103" fmla="*/ 1211580 h 2362200"/>
                  <a:gd name="connsiteX104" fmla="*/ 1638300 w 2407920"/>
                  <a:gd name="connsiteY104" fmla="*/ 1325880 h 2362200"/>
                  <a:gd name="connsiteX105" fmla="*/ 1645920 w 2407920"/>
                  <a:gd name="connsiteY105" fmla="*/ 1356360 h 2362200"/>
                  <a:gd name="connsiteX106" fmla="*/ 1661160 w 2407920"/>
                  <a:gd name="connsiteY106" fmla="*/ 1409700 h 2362200"/>
                  <a:gd name="connsiteX107" fmla="*/ 1668780 w 2407920"/>
                  <a:gd name="connsiteY107" fmla="*/ 1455420 h 2362200"/>
                  <a:gd name="connsiteX108" fmla="*/ 1676400 w 2407920"/>
                  <a:gd name="connsiteY108" fmla="*/ 1485900 h 2362200"/>
                  <a:gd name="connsiteX109" fmla="*/ 1684020 w 2407920"/>
                  <a:gd name="connsiteY109" fmla="*/ 1531620 h 2362200"/>
                  <a:gd name="connsiteX110" fmla="*/ 1699260 w 2407920"/>
                  <a:gd name="connsiteY110" fmla="*/ 1577340 h 2362200"/>
                  <a:gd name="connsiteX111" fmla="*/ 1714500 w 2407920"/>
                  <a:gd name="connsiteY111" fmla="*/ 1630680 h 2362200"/>
                  <a:gd name="connsiteX112" fmla="*/ 1729740 w 2407920"/>
                  <a:gd name="connsiteY112" fmla="*/ 1699260 h 2362200"/>
                  <a:gd name="connsiteX113" fmla="*/ 1744980 w 2407920"/>
                  <a:gd name="connsiteY113" fmla="*/ 1722120 h 2362200"/>
                  <a:gd name="connsiteX114" fmla="*/ 1767840 w 2407920"/>
                  <a:gd name="connsiteY114" fmla="*/ 1805940 h 2362200"/>
                  <a:gd name="connsiteX115" fmla="*/ 1783080 w 2407920"/>
                  <a:gd name="connsiteY115" fmla="*/ 1836420 h 2362200"/>
                  <a:gd name="connsiteX116" fmla="*/ 1790700 w 2407920"/>
                  <a:gd name="connsiteY116" fmla="*/ 1859280 h 2362200"/>
                  <a:gd name="connsiteX117" fmla="*/ 1805940 w 2407920"/>
                  <a:gd name="connsiteY117" fmla="*/ 1882140 h 2362200"/>
                  <a:gd name="connsiteX118" fmla="*/ 1821180 w 2407920"/>
                  <a:gd name="connsiteY118" fmla="*/ 1943100 h 2362200"/>
                  <a:gd name="connsiteX119" fmla="*/ 1836420 w 2407920"/>
                  <a:gd name="connsiteY119" fmla="*/ 1988820 h 2362200"/>
                  <a:gd name="connsiteX120" fmla="*/ 1844040 w 2407920"/>
                  <a:gd name="connsiteY120" fmla="*/ 2011680 h 2362200"/>
                  <a:gd name="connsiteX121" fmla="*/ 1859280 w 2407920"/>
                  <a:gd name="connsiteY121" fmla="*/ 2042160 h 2362200"/>
                  <a:gd name="connsiteX122" fmla="*/ 1866900 w 2407920"/>
                  <a:gd name="connsiteY122" fmla="*/ 2087880 h 2362200"/>
                  <a:gd name="connsiteX123" fmla="*/ 1882140 w 2407920"/>
                  <a:gd name="connsiteY123" fmla="*/ 2118360 h 2362200"/>
                  <a:gd name="connsiteX124" fmla="*/ 1897380 w 2407920"/>
                  <a:gd name="connsiteY124" fmla="*/ 2156460 h 2362200"/>
                  <a:gd name="connsiteX125" fmla="*/ 1920240 w 2407920"/>
                  <a:gd name="connsiteY125" fmla="*/ 2225040 h 2362200"/>
                  <a:gd name="connsiteX126" fmla="*/ 1927860 w 2407920"/>
                  <a:gd name="connsiteY126" fmla="*/ 2247900 h 2362200"/>
                  <a:gd name="connsiteX127" fmla="*/ 1958340 w 2407920"/>
                  <a:gd name="connsiteY127" fmla="*/ 2293620 h 2362200"/>
                  <a:gd name="connsiteX128" fmla="*/ 1981200 w 2407920"/>
                  <a:gd name="connsiteY128" fmla="*/ 2339340 h 2362200"/>
                  <a:gd name="connsiteX129" fmla="*/ 2004060 w 2407920"/>
                  <a:gd name="connsiteY129" fmla="*/ 2346960 h 2362200"/>
                  <a:gd name="connsiteX130" fmla="*/ 2034540 w 2407920"/>
                  <a:gd name="connsiteY130" fmla="*/ 2362200 h 2362200"/>
                  <a:gd name="connsiteX131" fmla="*/ 2080260 w 2407920"/>
                  <a:gd name="connsiteY131" fmla="*/ 2339340 h 2362200"/>
                  <a:gd name="connsiteX132" fmla="*/ 2118360 w 2407920"/>
                  <a:gd name="connsiteY132" fmla="*/ 2270760 h 2362200"/>
                  <a:gd name="connsiteX133" fmla="*/ 2133600 w 2407920"/>
                  <a:gd name="connsiteY133" fmla="*/ 2247900 h 2362200"/>
                  <a:gd name="connsiteX134" fmla="*/ 2148840 w 2407920"/>
                  <a:gd name="connsiteY134" fmla="*/ 2179320 h 2362200"/>
                  <a:gd name="connsiteX135" fmla="*/ 2156460 w 2407920"/>
                  <a:gd name="connsiteY135" fmla="*/ 2141220 h 2362200"/>
                  <a:gd name="connsiteX136" fmla="*/ 2171700 w 2407920"/>
                  <a:gd name="connsiteY136" fmla="*/ 2118360 h 2362200"/>
                  <a:gd name="connsiteX137" fmla="*/ 2186940 w 2407920"/>
                  <a:gd name="connsiteY137" fmla="*/ 2019300 h 2362200"/>
                  <a:gd name="connsiteX138" fmla="*/ 2194560 w 2407920"/>
                  <a:gd name="connsiteY138" fmla="*/ 1981200 h 2362200"/>
                  <a:gd name="connsiteX139" fmla="*/ 2209800 w 2407920"/>
                  <a:gd name="connsiteY139" fmla="*/ 1935480 h 2362200"/>
                  <a:gd name="connsiteX140" fmla="*/ 2217420 w 2407920"/>
                  <a:gd name="connsiteY140" fmla="*/ 1874520 h 2362200"/>
                  <a:gd name="connsiteX141" fmla="*/ 2225040 w 2407920"/>
                  <a:gd name="connsiteY141" fmla="*/ 1844040 h 2362200"/>
                  <a:gd name="connsiteX142" fmla="*/ 2232660 w 2407920"/>
                  <a:gd name="connsiteY142" fmla="*/ 1783080 h 2362200"/>
                  <a:gd name="connsiteX143" fmla="*/ 2247900 w 2407920"/>
                  <a:gd name="connsiteY143" fmla="*/ 1714500 h 2362200"/>
                  <a:gd name="connsiteX144" fmla="*/ 2255520 w 2407920"/>
                  <a:gd name="connsiteY144" fmla="*/ 1623060 h 2362200"/>
                  <a:gd name="connsiteX145" fmla="*/ 2263140 w 2407920"/>
                  <a:gd name="connsiteY145" fmla="*/ 1562100 h 2362200"/>
                  <a:gd name="connsiteX146" fmla="*/ 2286000 w 2407920"/>
                  <a:gd name="connsiteY146" fmla="*/ 1356360 h 2362200"/>
                  <a:gd name="connsiteX147" fmla="*/ 2293620 w 2407920"/>
                  <a:gd name="connsiteY147" fmla="*/ 1196340 h 2362200"/>
                  <a:gd name="connsiteX148" fmla="*/ 2308860 w 2407920"/>
                  <a:gd name="connsiteY148" fmla="*/ 1165860 h 2362200"/>
                  <a:gd name="connsiteX149" fmla="*/ 2316480 w 2407920"/>
                  <a:gd name="connsiteY149" fmla="*/ 1013460 h 2362200"/>
                  <a:gd name="connsiteX150" fmla="*/ 2324100 w 2407920"/>
                  <a:gd name="connsiteY150" fmla="*/ 982980 h 2362200"/>
                  <a:gd name="connsiteX151" fmla="*/ 2331720 w 2407920"/>
                  <a:gd name="connsiteY151" fmla="*/ 944880 h 2362200"/>
                  <a:gd name="connsiteX152" fmla="*/ 2339340 w 2407920"/>
                  <a:gd name="connsiteY152" fmla="*/ 762000 h 2362200"/>
                  <a:gd name="connsiteX153" fmla="*/ 2354580 w 2407920"/>
                  <a:gd name="connsiteY153" fmla="*/ 617220 h 2362200"/>
                  <a:gd name="connsiteX154" fmla="*/ 2369820 w 2407920"/>
                  <a:gd name="connsiteY154" fmla="*/ 396240 h 2362200"/>
                  <a:gd name="connsiteX155" fmla="*/ 2385060 w 2407920"/>
                  <a:gd name="connsiteY155" fmla="*/ 297180 h 2362200"/>
                  <a:gd name="connsiteX156" fmla="*/ 2392680 w 2407920"/>
                  <a:gd name="connsiteY156" fmla="*/ 121920 h 2362200"/>
                  <a:gd name="connsiteX157" fmla="*/ 2400300 w 2407920"/>
                  <a:gd name="connsiteY157" fmla="*/ 99060 h 2362200"/>
                  <a:gd name="connsiteX158" fmla="*/ 2407920 w 2407920"/>
                  <a:gd name="connsiteY158" fmla="*/ 0 h 236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</a:cxnLst>
                <a:rect l="l" t="t" r="r" b="b"/>
                <a:pathLst>
                  <a:path w="2407920" h="2362200">
                    <a:moveTo>
                      <a:pt x="0" y="38100"/>
                    </a:moveTo>
                    <a:cubicBezTo>
                      <a:pt x="14892" y="112561"/>
                      <a:pt x="4639" y="53348"/>
                      <a:pt x="15240" y="175260"/>
                    </a:cubicBezTo>
                    <a:cubicBezTo>
                      <a:pt x="22173" y="254995"/>
                      <a:pt x="15255" y="228646"/>
                      <a:pt x="30480" y="274320"/>
                    </a:cubicBezTo>
                    <a:cubicBezTo>
                      <a:pt x="35560" y="426720"/>
                      <a:pt x="36058" y="579342"/>
                      <a:pt x="45720" y="731520"/>
                    </a:cubicBezTo>
                    <a:cubicBezTo>
                      <a:pt x="46300" y="740660"/>
                      <a:pt x="59665" y="745314"/>
                      <a:pt x="60960" y="754380"/>
                    </a:cubicBezTo>
                    <a:cubicBezTo>
                      <a:pt x="67436" y="799710"/>
                      <a:pt x="64434" y="845938"/>
                      <a:pt x="68580" y="891540"/>
                    </a:cubicBezTo>
                    <a:cubicBezTo>
                      <a:pt x="69528" y="901970"/>
                      <a:pt x="74146" y="911751"/>
                      <a:pt x="76200" y="922020"/>
                    </a:cubicBezTo>
                    <a:cubicBezTo>
                      <a:pt x="79230" y="937170"/>
                      <a:pt x="81280" y="952500"/>
                      <a:pt x="83820" y="967740"/>
                    </a:cubicBezTo>
                    <a:cubicBezTo>
                      <a:pt x="86360" y="1023620"/>
                      <a:pt x="87719" y="1079566"/>
                      <a:pt x="91440" y="1135380"/>
                    </a:cubicBezTo>
                    <a:cubicBezTo>
                      <a:pt x="92802" y="1155813"/>
                      <a:pt x="97601" y="1175914"/>
                      <a:pt x="99060" y="1196340"/>
                    </a:cubicBezTo>
                    <a:cubicBezTo>
                      <a:pt x="102684" y="1247074"/>
                      <a:pt x="102456" y="1298052"/>
                      <a:pt x="106680" y="1348740"/>
                    </a:cubicBezTo>
                    <a:cubicBezTo>
                      <a:pt x="107550" y="1359177"/>
                      <a:pt x="112028" y="1368997"/>
                      <a:pt x="114300" y="1379220"/>
                    </a:cubicBezTo>
                    <a:cubicBezTo>
                      <a:pt x="117110" y="1391863"/>
                      <a:pt x="120088" y="1404499"/>
                      <a:pt x="121920" y="1417320"/>
                    </a:cubicBezTo>
                    <a:cubicBezTo>
                      <a:pt x="125173" y="1440090"/>
                      <a:pt x="125759" y="1463212"/>
                      <a:pt x="129540" y="1485900"/>
                    </a:cubicBezTo>
                    <a:cubicBezTo>
                      <a:pt x="130860" y="1493823"/>
                      <a:pt x="135418" y="1500919"/>
                      <a:pt x="137160" y="1508760"/>
                    </a:cubicBezTo>
                    <a:cubicBezTo>
                      <a:pt x="140512" y="1523842"/>
                      <a:pt x="142431" y="1539209"/>
                      <a:pt x="144780" y="1554480"/>
                    </a:cubicBezTo>
                    <a:cubicBezTo>
                      <a:pt x="147511" y="1572232"/>
                      <a:pt x="150613" y="1589949"/>
                      <a:pt x="152400" y="1607820"/>
                    </a:cubicBezTo>
                    <a:cubicBezTo>
                      <a:pt x="165035" y="1734168"/>
                      <a:pt x="150656" y="1669424"/>
                      <a:pt x="167640" y="1737360"/>
                    </a:cubicBezTo>
                    <a:cubicBezTo>
                      <a:pt x="170180" y="1767840"/>
                      <a:pt x="169537" y="1798755"/>
                      <a:pt x="175260" y="1828800"/>
                    </a:cubicBezTo>
                    <a:cubicBezTo>
                      <a:pt x="179769" y="1852471"/>
                      <a:pt x="192276" y="1874003"/>
                      <a:pt x="198120" y="1897380"/>
                    </a:cubicBezTo>
                    <a:cubicBezTo>
                      <a:pt x="200660" y="1907540"/>
                      <a:pt x="202863" y="1917790"/>
                      <a:pt x="205740" y="1927860"/>
                    </a:cubicBezTo>
                    <a:cubicBezTo>
                      <a:pt x="207947" y="1935583"/>
                      <a:pt x="211618" y="1942879"/>
                      <a:pt x="213360" y="1950720"/>
                    </a:cubicBezTo>
                    <a:cubicBezTo>
                      <a:pt x="216712" y="1965802"/>
                      <a:pt x="218938" y="1981125"/>
                      <a:pt x="220980" y="1996440"/>
                    </a:cubicBezTo>
                    <a:cubicBezTo>
                      <a:pt x="224020" y="2019239"/>
                      <a:pt x="224089" y="2042466"/>
                      <a:pt x="228600" y="2065020"/>
                    </a:cubicBezTo>
                    <a:cubicBezTo>
                      <a:pt x="231750" y="2080772"/>
                      <a:pt x="238760" y="2095500"/>
                      <a:pt x="243840" y="2110740"/>
                    </a:cubicBezTo>
                    <a:lnTo>
                      <a:pt x="251460" y="2133600"/>
                    </a:lnTo>
                    <a:cubicBezTo>
                      <a:pt x="257366" y="2204475"/>
                      <a:pt x="252546" y="2205983"/>
                      <a:pt x="266700" y="2255520"/>
                    </a:cubicBezTo>
                    <a:cubicBezTo>
                      <a:pt x="268907" y="2263243"/>
                      <a:pt x="270728" y="2271196"/>
                      <a:pt x="274320" y="2278380"/>
                    </a:cubicBezTo>
                    <a:cubicBezTo>
                      <a:pt x="278416" y="2286571"/>
                      <a:pt x="285464" y="2293049"/>
                      <a:pt x="289560" y="2301240"/>
                    </a:cubicBezTo>
                    <a:cubicBezTo>
                      <a:pt x="293152" y="2308424"/>
                      <a:pt x="290908" y="2319082"/>
                      <a:pt x="297180" y="2324100"/>
                    </a:cubicBezTo>
                    <a:cubicBezTo>
                      <a:pt x="305358" y="2330642"/>
                      <a:pt x="317500" y="2329180"/>
                      <a:pt x="327660" y="2331720"/>
                    </a:cubicBezTo>
                    <a:cubicBezTo>
                      <a:pt x="339218" y="2339425"/>
                      <a:pt x="357606" y="2354580"/>
                      <a:pt x="373380" y="2354580"/>
                    </a:cubicBezTo>
                    <a:cubicBezTo>
                      <a:pt x="381412" y="2354580"/>
                      <a:pt x="389219" y="2350861"/>
                      <a:pt x="396240" y="2346960"/>
                    </a:cubicBezTo>
                    <a:cubicBezTo>
                      <a:pt x="412251" y="2338065"/>
                      <a:pt x="441960" y="2316480"/>
                      <a:pt x="441960" y="2316480"/>
                    </a:cubicBezTo>
                    <a:cubicBezTo>
                      <a:pt x="444500" y="2308860"/>
                      <a:pt x="445988" y="2300804"/>
                      <a:pt x="449580" y="2293620"/>
                    </a:cubicBezTo>
                    <a:cubicBezTo>
                      <a:pt x="471688" y="2249404"/>
                      <a:pt x="460021" y="2293717"/>
                      <a:pt x="480060" y="2240280"/>
                    </a:cubicBezTo>
                    <a:cubicBezTo>
                      <a:pt x="483737" y="2230474"/>
                      <a:pt x="484671" y="2219831"/>
                      <a:pt x="487680" y="2209800"/>
                    </a:cubicBezTo>
                    <a:cubicBezTo>
                      <a:pt x="492296" y="2194413"/>
                      <a:pt x="499024" y="2179665"/>
                      <a:pt x="502920" y="2164080"/>
                    </a:cubicBezTo>
                    <a:cubicBezTo>
                      <a:pt x="503936" y="2160015"/>
                      <a:pt x="513787" y="2117299"/>
                      <a:pt x="518160" y="2110740"/>
                    </a:cubicBezTo>
                    <a:cubicBezTo>
                      <a:pt x="524138" y="2101774"/>
                      <a:pt x="533400" y="2095500"/>
                      <a:pt x="541020" y="2087880"/>
                    </a:cubicBezTo>
                    <a:cubicBezTo>
                      <a:pt x="543560" y="2077720"/>
                      <a:pt x="545763" y="2067470"/>
                      <a:pt x="548640" y="2057400"/>
                    </a:cubicBezTo>
                    <a:cubicBezTo>
                      <a:pt x="558323" y="2023508"/>
                      <a:pt x="555940" y="2043762"/>
                      <a:pt x="563880" y="2004060"/>
                    </a:cubicBezTo>
                    <a:cubicBezTo>
                      <a:pt x="570674" y="1970091"/>
                      <a:pt x="570947" y="1952930"/>
                      <a:pt x="579120" y="1920240"/>
                    </a:cubicBezTo>
                    <a:cubicBezTo>
                      <a:pt x="581068" y="1912448"/>
                      <a:pt x="584627" y="1905129"/>
                      <a:pt x="586740" y="1897380"/>
                    </a:cubicBezTo>
                    <a:cubicBezTo>
                      <a:pt x="615444" y="1792131"/>
                      <a:pt x="588018" y="1878306"/>
                      <a:pt x="617220" y="1790700"/>
                    </a:cubicBezTo>
                    <a:cubicBezTo>
                      <a:pt x="619760" y="1783080"/>
                      <a:pt x="621248" y="1775024"/>
                      <a:pt x="624840" y="1767840"/>
                    </a:cubicBezTo>
                    <a:cubicBezTo>
                      <a:pt x="629920" y="1757680"/>
                      <a:pt x="635605" y="1747801"/>
                      <a:pt x="640080" y="1737360"/>
                    </a:cubicBezTo>
                    <a:cubicBezTo>
                      <a:pt x="659009" y="1693193"/>
                      <a:pt x="633652" y="1735571"/>
                      <a:pt x="662940" y="1691640"/>
                    </a:cubicBezTo>
                    <a:cubicBezTo>
                      <a:pt x="665480" y="1676400"/>
                      <a:pt x="667796" y="1661121"/>
                      <a:pt x="670560" y="1645920"/>
                    </a:cubicBezTo>
                    <a:cubicBezTo>
                      <a:pt x="672877" y="1633177"/>
                      <a:pt x="676051" y="1620595"/>
                      <a:pt x="678180" y="1607820"/>
                    </a:cubicBezTo>
                    <a:cubicBezTo>
                      <a:pt x="681133" y="1590104"/>
                      <a:pt x="681761" y="1571981"/>
                      <a:pt x="685800" y="1554480"/>
                    </a:cubicBezTo>
                    <a:cubicBezTo>
                      <a:pt x="689412" y="1538827"/>
                      <a:pt x="697890" y="1524512"/>
                      <a:pt x="701040" y="1508760"/>
                    </a:cubicBezTo>
                    <a:cubicBezTo>
                      <a:pt x="705391" y="1487007"/>
                      <a:pt x="709823" y="1461702"/>
                      <a:pt x="716280" y="1440180"/>
                    </a:cubicBezTo>
                    <a:cubicBezTo>
                      <a:pt x="720896" y="1424793"/>
                      <a:pt x="726440" y="1409700"/>
                      <a:pt x="731520" y="1394460"/>
                    </a:cubicBezTo>
                    <a:cubicBezTo>
                      <a:pt x="734060" y="1386840"/>
                      <a:pt x="737820" y="1379523"/>
                      <a:pt x="739140" y="1371600"/>
                    </a:cubicBezTo>
                    <a:cubicBezTo>
                      <a:pt x="741680" y="1356360"/>
                      <a:pt x="743408" y="1340962"/>
                      <a:pt x="746760" y="1325880"/>
                    </a:cubicBezTo>
                    <a:cubicBezTo>
                      <a:pt x="748502" y="1318039"/>
                      <a:pt x="752267" y="1310769"/>
                      <a:pt x="754380" y="1303020"/>
                    </a:cubicBezTo>
                    <a:cubicBezTo>
                      <a:pt x="759891" y="1282813"/>
                      <a:pt x="762996" y="1261931"/>
                      <a:pt x="769620" y="1242060"/>
                    </a:cubicBezTo>
                    <a:cubicBezTo>
                      <a:pt x="772160" y="1234440"/>
                      <a:pt x="775498" y="1227041"/>
                      <a:pt x="777240" y="1219200"/>
                    </a:cubicBezTo>
                    <a:cubicBezTo>
                      <a:pt x="780592" y="1204118"/>
                      <a:pt x="781830" y="1188630"/>
                      <a:pt x="784860" y="1173480"/>
                    </a:cubicBezTo>
                    <a:cubicBezTo>
                      <a:pt x="786914" y="1163211"/>
                      <a:pt x="790607" y="1153304"/>
                      <a:pt x="792480" y="1143000"/>
                    </a:cubicBezTo>
                    <a:cubicBezTo>
                      <a:pt x="795693" y="1125329"/>
                      <a:pt x="794939" y="1106863"/>
                      <a:pt x="800100" y="1089660"/>
                    </a:cubicBezTo>
                    <a:cubicBezTo>
                      <a:pt x="802732" y="1080888"/>
                      <a:pt x="811621" y="1075169"/>
                      <a:pt x="815340" y="1066800"/>
                    </a:cubicBezTo>
                    <a:cubicBezTo>
                      <a:pt x="851612" y="985188"/>
                      <a:pt x="811330" y="1049955"/>
                      <a:pt x="845820" y="998220"/>
                    </a:cubicBezTo>
                    <a:cubicBezTo>
                      <a:pt x="848360" y="988060"/>
                      <a:pt x="849315" y="977366"/>
                      <a:pt x="853440" y="967740"/>
                    </a:cubicBezTo>
                    <a:cubicBezTo>
                      <a:pt x="857048" y="959322"/>
                      <a:pt x="864584" y="953071"/>
                      <a:pt x="868680" y="944880"/>
                    </a:cubicBezTo>
                    <a:cubicBezTo>
                      <a:pt x="872272" y="937696"/>
                      <a:pt x="873760" y="929640"/>
                      <a:pt x="876300" y="922020"/>
                    </a:cubicBezTo>
                    <a:cubicBezTo>
                      <a:pt x="878840" y="904240"/>
                      <a:pt x="880398" y="886292"/>
                      <a:pt x="883920" y="868680"/>
                    </a:cubicBezTo>
                    <a:cubicBezTo>
                      <a:pt x="888388" y="846342"/>
                      <a:pt x="897486" y="837026"/>
                      <a:pt x="906780" y="815340"/>
                    </a:cubicBezTo>
                    <a:cubicBezTo>
                      <a:pt x="909944" y="807957"/>
                      <a:pt x="912193" y="800203"/>
                      <a:pt x="914400" y="792480"/>
                    </a:cubicBezTo>
                    <a:cubicBezTo>
                      <a:pt x="919725" y="773844"/>
                      <a:pt x="928206" y="729861"/>
                      <a:pt x="937260" y="716280"/>
                    </a:cubicBezTo>
                    <a:lnTo>
                      <a:pt x="952500" y="693420"/>
                    </a:lnTo>
                    <a:cubicBezTo>
                      <a:pt x="968998" y="627428"/>
                      <a:pt x="948795" y="698872"/>
                      <a:pt x="975360" y="632460"/>
                    </a:cubicBezTo>
                    <a:cubicBezTo>
                      <a:pt x="981326" y="617545"/>
                      <a:pt x="985520" y="601980"/>
                      <a:pt x="990600" y="586740"/>
                    </a:cubicBezTo>
                    <a:cubicBezTo>
                      <a:pt x="993140" y="579120"/>
                      <a:pt x="994628" y="571064"/>
                      <a:pt x="998220" y="563880"/>
                    </a:cubicBezTo>
                    <a:cubicBezTo>
                      <a:pt x="1003300" y="553720"/>
                      <a:pt x="1008985" y="543841"/>
                      <a:pt x="1013460" y="533400"/>
                    </a:cubicBezTo>
                    <a:cubicBezTo>
                      <a:pt x="1016624" y="526017"/>
                      <a:pt x="1017179" y="517561"/>
                      <a:pt x="1021080" y="510540"/>
                    </a:cubicBezTo>
                    <a:cubicBezTo>
                      <a:pt x="1029975" y="494529"/>
                      <a:pt x="1041400" y="480060"/>
                      <a:pt x="1051560" y="464820"/>
                    </a:cubicBezTo>
                    <a:cubicBezTo>
                      <a:pt x="1056640" y="457200"/>
                      <a:pt x="1059180" y="447040"/>
                      <a:pt x="1066800" y="441960"/>
                    </a:cubicBezTo>
                    <a:cubicBezTo>
                      <a:pt x="1074420" y="436880"/>
                      <a:pt x="1081469" y="430816"/>
                      <a:pt x="1089660" y="426720"/>
                    </a:cubicBezTo>
                    <a:cubicBezTo>
                      <a:pt x="1096844" y="423128"/>
                      <a:pt x="1105499" y="423001"/>
                      <a:pt x="1112520" y="419100"/>
                    </a:cubicBezTo>
                    <a:cubicBezTo>
                      <a:pt x="1191125" y="375431"/>
                      <a:pt x="1129374" y="398242"/>
                      <a:pt x="1181100" y="381000"/>
                    </a:cubicBezTo>
                    <a:cubicBezTo>
                      <a:pt x="1196340" y="383540"/>
                      <a:pt x="1211738" y="385268"/>
                      <a:pt x="1226820" y="388620"/>
                    </a:cubicBezTo>
                    <a:cubicBezTo>
                      <a:pt x="1234661" y="390362"/>
                      <a:pt x="1241888" y="394292"/>
                      <a:pt x="1249680" y="396240"/>
                    </a:cubicBezTo>
                    <a:cubicBezTo>
                      <a:pt x="1262245" y="399381"/>
                      <a:pt x="1275080" y="401320"/>
                      <a:pt x="1287780" y="403860"/>
                    </a:cubicBezTo>
                    <a:lnTo>
                      <a:pt x="1318260" y="449580"/>
                    </a:lnTo>
                    <a:cubicBezTo>
                      <a:pt x="1323340" y="457200"/>
                      <a:pt x="1330604" y="463752"/>
                      <a:pt x="1333500" y="472440"/>
                    </a:cubicBezTo>
                    <a:cubicBezTo>
                      <a:pt x="1355924" y="539713"/>
                      <a:pt x="1341556" y="503792"/>
                      <a:pt x="1379220" y="579120"/>
                    </a:cubicBezTo>
                    <a:cubicBezTo>
                      <a:pt x="1384300" y="589280"/>
                      <a:pt x="1388159" y="600149"/>
                      <a:pt x="1394460" y="609600"/>
                    </a:cubicBezTo>
                    <a:cubicBezTo>
                      <a:pt x="1469023" y="721444"/>
                      <a:pt x="1393317" y="603791"/>
                      <a:pt x="1440180" y="685800"/>
                    </a:cubicBezTo>
                    <a:cubicBezTo>
                      <a:pt x="1456258" y="713937"/>
                      <a:pt x="1458100" y="705646"/>
                      <a:pt x="1470660" y="739140"/>
                    </a:cubicBezTo>
                    <a:cubicBezTo>
                      <a:pt x="1474337" y="748946"/>
                      <a:pt x="1474603" y="759814"/>
                      <a:pt x="1478280" y="769620"/>
                    </a:cubicBezTo>
                    <a:cubicBezTo>
                      <a:pt x="1482268" y="780256"/>
                      <a:pt x="1489301" y="789553"/>
                      <a:pt x="1493520" y="800100"/>
                    </a:cubicBezTo>
                    <a:cubicBezTo>
                      <a:pt x="1499486" y="815015"/>
                      <a:pt x="1503680" y="830580"/>
                      <a:pt x="1508760" y="845820"/>
                    </a:cubicBezTo>
                    <a:cubicBezTo>
                      <a:pt x="1511300" y="853440"/>
                      <a:pt x="1512788" y="861496"/>
                      <a:pt x="1516380" y="868680"/>
                    </a:cubicBezTo>
                    <a:lnTo>
                      <a:pt x="1531620" y="899160"/>
                    </a:lnTo>
                    <a:cubicBezTo>
                      <a:pt x="1534160" y="911860"/>
                      <a:pt x="1536099" y="924695"/>
                      <a:pt x="1539240" y="937260"/>
                    </a:cubicBezTo>
                    <a:cubicBezTo>
                      <a:pt x="1541188" y="945052"/>
                      <a:pt x="1544912" y="952328"/>
                      <a:pt x="1546860" y="960120"/>
                    </a:cubicBezTo>
                    <a:cubicBezTo>
                      <a:pt x="1550001" y="972685"/>
                      <a:pt x="1551339" y="985655"/>
                      <a:pt x="1554480" y="998220"/>
                    </a:cubicBezTo>
                    <a:cubicBezTo>
                      <a:pt x="1556428" y="1006012"/>
                      <a:pt x="1559893" y="1013357"/>
                      <a:pt x="1562100" y="1021080"/>
                    </a:cubicBezTo>
                    <a:cubicBezTo>
                      <a:pt x="1564977" y="1031150"/>
                      <a:pt x="1565595" y="1041934"/>
                      <a:pt x="1569720" y="1051560"/>
                    </a:cubicBezTo>
                    <a:cubicBezTo>
                      <a:pt x="1573328" y="1059978"/>
                      <a:pt x="1579880" y="1066800"/>
                      <a:pt x="1584960" y="1074420"/>
                    </a:cubicBezTo>
                    <a:cubicBezTo>
                      <a:pt x="1588231" y="1097317"/>
                      <a:pt x="1593515" y="1141347"/>
                      <a:pt x="1600200" y="1165860"/>
                    </a:cubicBezTo>
                    <a:cubicBezTo>
                      <a:pt x="1604427" y="1181358"/>
                      <a:pt x="1615440" y="1211580"/>
                      <a:pt x="1615440" y="1211580"/>
                    </a:cubicBezTo>
                    <a:cubicBezTo>
                      <a:pt x="1626022" y="1285655"/>
                      <a:pt x="1618704" y="1247496"/>
                      <a:pt x="1638300" y="1325880"/>
                    </a:cubicBezTo>
                    <a:cubicBezTo>
                      <a:pt x="1640840" y="1336040"/>
                      <a:pt x="1642608" y="1346425"/>
                      <a:pt x="1645920" y="1356360"/>
                    </a:cubicBezTo>
                    <a:cubicBezTo>
                      <a:pt x="1653183" y="1378148"/>
                      <a:pt x="1656376" y="1385780"/>
                      <a:pt x="1661160" y="1409700"/>
                    </a:cubicBezTo>
                    <a:cubicBezTo>
                      <a:pt x="1664190" y="1424850"/>
                      <a:pt x="1665750" y="1440270"/>
                      <a:pt x="1668780" y="1455420"/>
                    </a:cubicBezTo>
                    <a:cubicBezTo>
                      <a:pt x="1670834" y="1465689"/>
                      <a:pt x="1674346" y="1475631"/>
                      <a:pt x="1676400" y="1485900"/>
                    </a:cubicBezTo>
                    <a:cubicBezTo>
                      <a:pt x="1679430" y="1501050"/>
                      <a:pt x="1680273" y="1516631"/>
                      <a:pt x="1684020" y="1531620"/>
                    </a:cubicBezTo>
                    <a:cubicBezTo>
                      <a:pt x="1687916" y="1547205"/>
                      <a:pt x="1694847" y="1561894"/>
                      <a:pt x="1699260" y="1577340"/>
                    </a:cubicBezTo>
                    <a:cubicBezTo>
                      <a:pt x="1704340" y="1595120"/>
                      <a:pt x="1710342" y="1612662"/>
                      <a:pt x="1714500" y="1630680"/>
                    </a:cubicBezTo>
                    <a:cubicBezTo>
                      <a:pt x="1719517" y="1652421"/>
                      <a:pt x="1719274" y="1678328"/>
                      <a:pt x="1729740" y="1699260"/>
                    </a:cubicBezTo>
                    <a:cubicBezTo>
                      <a:pt x="1733836" y="1707451"/>
                      <a:pt x="1741261" y="1713751"/>
                      <a:pt x="1744980" y="1722120"/>
                    </a:cubicBezTo>
                    <a:cubicBezTo>
                      <a:pt x="1780604" y="1802275"/>
                      <a:pt x="1743937" y="1734231"/>
                      <a:pt x="1767840" y="1805940"/>
                    </a:cubicBezTo>
                    <a:cubicBezTo>
                      <a:pt x="1771432" y="1816716"/>
                      <a:pt x="1778605" y="1825979"/>
                      <a:pt x="1783080" y="1836420"/>
                    </a:cubicBezTo>
                    <a:cubicBezTo>
                      <a:pt x="1786244" y="1843803"/>
                      <a:pt x="1787108" y="1852096"/>
                      <a:pt x="1790700" y="1859280"/>
                    </a:cubicBezTo>
                    <a:cubicBezTo>
                      <a:pt x="1794796" y="1867471"/>
                      <a:pt x="1801844" y="1873949"/>
                      <a:pt x="1805940" y="1882140"/>
                    </a:cubicBezTo>
                    <a:cubicBezTo>
                      <a:pt x="1815188" y="1900637"/>
                      <a:pt x="1815963" y="1923971"/>
                      <a:pt x="1821180" y="1943100"/>
                    </a:cubicBezTo>
                    <a:cubicBezTo>
                      <a:pt x="1825407" y="1958598"/>
                      <a:pt x="1831340" y="1973580"/>
                      <a:pt x="1836420" y="1988820"/>
                    </a:cubicBezTo>
                    <a:cubicBezTo>
                      <a:pt x="1838960" y="1996440"/>
                      <a:pt x="1840448" y="2004496"/>
                      <a:pt x="1844040" y="2011680"/>
                    </a:cubicBezTo>
                    <a:lnTo>
                      <a:pt x="1859280" y="2042160"/>
                    </a:lnTo>
                    <a:cubicBezTo>
                      <a:pt x="1861820" y="2057400"/>
                      <a:pt x="1862460" y="2073081"/>
                      <a:pt x="1866900" y="2087880"/>
                    </a:cubicBezTo>
                    <a:cubicBezTo>
                      <a:pt x="1870164" y="2098760"/>
                      <a:pt x="1877527" y="2107980"/>
                      <a:pt x="1882140" y="2118360"/>
                    </a:cubicBezTo>
                    <a:cubicBezTo>
                      <a:pt x="1887695" y="2130859"/>
                      <a:pt x="1892706" y="2143605"/>
                      <a:pt x="1897380" y="2156460"/>
                    </a:cubicBezTo>
                    <a:lnTo>
                      <a:pt x="1920240" y="2225040"/>
                    </a:lnTo>
                    <a:cubicBezTo>
                      <a:pt x="1922780" y="2232660"/>
                      <a:pt x="1923405" y="2241217"/>
                      <a:pt x="1927860" y="2247900"/>
                    </a:cubicBezTo>
                    <a:cubicBezTo>
                      <a:pt x="1938020" y="2263140"/>
                      <a:pt x="1952548" y="2276244"/>
                      <a:pt x="1958340" y="2293620"/>
                    </a:cubicBezTo>
                    <a:cubicBezTo>
                      <a:pt x="1963360" y="2308679"/>
                      <a:pt x="1967771" y="2328597"/>
                      <a:pt x="1981200" y="2339340"/>
                    </a:cubicBezTo>
                    <a:cubicBezTo>
                      <a:pt x="1987472" y="2344358"/>
                      <a:pt x="1996677" y="2343796"/>
                      <a:pt x="2004060" y="2346960"/>
                    </a:cubicBezTo>
                    <a:cubicBezTo>
                      <a:pt x="2014501" y="2351435"/>
                      <a:pt x="2024380" y="2357120"/>
                      <a:pt x="2034540" y="2362200"/>
                    </a:cubicBezTo>
                    <a:cubicBezTo>
                      <a:pt x="2050846" y="2356765"/>
                      <a:pt x="2068095" y="2353243"/>
                      <a:pt x="2080260" y="2339340"/>
                    </a:cubicBezTo>
                    <a:cubicBezTo>
                      <a:pt x="2136321" y="2275271"/>
                      <a:pt x="2095684" y="2316112"/>
                      <a:pt x="2118360" y="2270760"/>
                    </a:cubicBezTo>
                    <a:cubicBezTo>
                      <a:pt x="2122456" y="2262569"/>
                      <a:pt x="2128520" y="2255520"/>
                      <a:pt x="2133600" y="2247900"/>
                    </a:cubicBezTo>
                    <a:cubicBezTo>
                      <a:pt x="2156582" y="2132989"/>
                      <a:pt x="2127318" y="2276171"/>
                      <a:pt x="2148840" y="2179320"/>
                    </a:cubicBezTo>
                    <a:cubicBezTo>
                      <a:pt x="2151650" y="2166677"/>
                      <a:pt x="2151912" y="2153347"/>
                      <a:pt x="2156460" y="2141220"/>
                    </a:cubicBezTo>
                    <a:cubicBezTo>
                      <a:pt x="2159676" y="2132645"/>
                      <a:pt x="2166620" y="2125980"/>
                      <a:pt x="2171700" y="2118360"/>
                    </a:cubicBezTo>
                    <a:cubicBezTo>
                      <a:pt x="2183697" y="2010384"/>
                      <a:pt x="2172275" y="2085292"/>
                      <a:pt x="2186940" y="2019300"/>
                    </a:cubicBezTo>
                    <a:cubicBezTo>
                      <a:pt x="2189750" y="2006657"/>
                      <a:pt x="2191152" y="1993695"/>
                      <a:pt x="2194560" y="1981200"/>
                    </a:cubicBezTo>
                    <a:cubicBezTo>
                      <a:pt x="2198787" y="1965702"/>
                      <a:pt x="2209800" y="1935480"/>
                      <a:pt x="2209800" y="1935480"/>
                    </a:cubicBezTo>
                    <a:cubicBezTo>
                      <a:pt x="2212340" y="1915160"/>
                      <a:pt x="2214053" y="1894720"/>
                      <a:pt x="2217420" y="1874520"/>
                    </a:cubicBezTo>
                    <a:cubicBezTo>
                      <a:pt x="2219142" y="1864190"/>
                      <a:pt x="2223318" y="1854370"/>
                      <a:pt x="2225040" y="1844040"/>
                    </a:cubicBezTo>
                    <a:cubicBezTo>
                      <a:pt x="2228407" y="1823840"/>
                      <a:pt x="2228997" y="1803228"/>
                      <a:pt x="2232660" y="1783080"/>
                    </a:cubicBezTo>
                    <a:cubicBezTo>
                      <a:pt x="2250115" y="1687080"/>
                      <a:pt x="2229440" y="1880637"/>
                      <a:pt x="2247900" y="1714500"/>
                    </a:cubicBezTo>
                    <a:cubicBezTo>
                      <a:pt x="2251278" y="1684101"/>
                      <a:pt x="2252477" y="1653494"/>
                      <a:pt x="2255520" y="1623060"/>
                    </a:cubicBezTo>
                    <a:cubicBezTo>
                      <a:pt x="2257558" y="1602683"/>
                      <a:pt x="2260958" y="1582462"/>
                      <a:pt x="2263140" y="1562100"/>
                    </a:cubicBezTo>
                    <a:cubicBezTo>
                      <a:pt x="2285032" y="1357774"/>
                      <a:pt x="2269448" y="1472221"/>
                      <a:pt x="2286000" y="1356360"/>
                    </a:cubicBezTo>
                    <a:cubicBezTo>
                      <a:pt x="2288540" y="1303020"/>
                      <a:pt x="2287258" y="1249360"/>
                      <a:pt x="2293620" y="1196340"/>
                    </a:cubicBezTo>
                    <a:cubicBezTo>
                      <a:pt x="2294973" y="1185062"/>
                      <a:pt x="2307451" y="1177132"/>
                      <a:pt x="2308860" y="1165860"/>
                    </a:cubicBezTo>
                    <a:cubicBezTo>
                      <a:pt x="2315169" y="1115389"/>
                      <a:pt x="2312256" y="1064148"/>
                      <a:pt x="2316480" y="1013460"/>
                    </a:cubicBezTo>
                    <a:cubicBezTo>
                      <a:pt x="2317350" y="1003023"/>
                      <a:pt x="2321828" y="993203"/>
                      <a:pt x="2324100" y="982980"/>
                    </a:cubicBezTo>
                    <a:cubicBezTo>
                      <a:pt x="2326910" y="970337"/>
                      <a:pt x="2329180" y="957580"/>
                      <a:pt x="2331720" y="944880"/>
                    </a:cubicBezTo>
                    <a:cubicBezTo>
                      <a:pt x="2334260" y="883920"/>
                      <a:pt x="2336133" y="822929"/>
                      <a:pt x="2339340" y="762000"/>
                    </a:cubicBezTo>
                    <a:cubicBezTo>
                      <a:pt x="2344832" y="657656"/>
                      <a:pt x="2341077" y="684736"/>
                      <a:pt x="2354580" y="617220"/>
                    </a:cubicBezTo>
                    <a:cubicBezTo>
                      <a:pt x="2359660" y="543560"/>
                      <a:pt x="2357682" y="469070"/>
                      <a:pt x="2369820" y="396240"/>
                    </a:cubicBezTo>
                    <a:cubicBezTo>
                      <a:pt x="2380393" y="332804"/>
                      <a:pt x="2375255" y="365815"/>
                      <a:pt x="2385060" y="297180"/>
                    </a:cubicBezTo>
                    <a:cubicBezTo>
                      <a:pt x="2387600" y="238760"/>
                      <a:pt x="2388195" y="180223"/>
                      <a:pt x="2392680" y="121920"/>
                    </a:cubicBezTo>
                    <a:cubicBezTo>
                      <a:pt x="2393296" y="113911"/>
                      <a:pt x="2399304" y="107030"/>
                      <a:pt x="2400300" y="99060"/>
                    </a:cubicBezTo>
                    <a:cubicBezTo>
                      <a:pt x="2404408" y="66198"/>
                      <a:pt x="2405380" y="33020"/>
                      <a:pt x="2407920" y="0"/>
                    </a:cubicBezTo>
                  </a:path>
                </a:pathLst>
              </a:cu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フリーフォーム: 図形 72">
                <a:extLst>
                  <a:ext uri="{FF2B5EF4-FFF2-40B4-BE49-F238E27FC236}">
                    <a16:creationId xmlns:a16="http://schemas.microsoft.com/office/drawing/2014/main" id="{C8558748-B0AD-A340-2CD4-6EE37F585D40}"/>
                  </a:ext>
                </a:extLst>
              </p:cNvPr>
              <p:cNvSpPr/>
              <p:nvPr/>
            </p:nvSpPr>
            <p:spPr>
              <a:xfrm>
                <a:off x="5200647" y="4008944"/>
                <a:ext cx="1592580" cy="1036339"/>
              </a:xfrm>
              <a:custGeom>
                <a:avLst/>
                <a:gdLst>
                  <a:gd name="connsiteX0" fmla="*/ 0 w 1592580"/>
                  <a:gd name="connsiteY0" fmla="*/ 1028700 h 1036339"/>
                  <a:gd name="connsiteX1" fmla="*/ 68580 w 1592580"/>
                  <a:gd name="connsiteY1" fmla="*/ 1028700 h 1036339"/>
                  <a:gd name="connsiteX2" fmla="*/ 91440 w 1592580"/>
                  <a:gd name="connsiteY2" fmla="*/ 1013460 h 1036339"/>
                  <a:gd name="connsiteX3" fmla="*/ 129540 w 1592580"/>
                  <a:gd name="connsiteY3" fmla="*/ 1005840 h 1036339"/>
                  <a:gd name="connsiteX4" fmla="*/ 175260 w 1592580"/>
                  <a:gd name="connsiteY4" fmla="*/ 990600 h 1036339"/>
                  <a:gd name="connsiteX5" fmla="*/ 228600 w 1592580"/>
                  <a:gd name="connsiteY5" fmla="*/ 975360 h 1036339"/>
                  <a:gd name="connsiteX6" fmla="*/ 251460 w 1592580"/>
                  <a:gd name="connsiteY6" fmla="*/ 960120 h 1036339"/>
                  <a:gd name="connsiteX7" fmla="*/ 274320 w 1592580"/>
                  <a:gd name="connsiteY7" fmla="*/ 952500 h 1036339"/>
                  <a:gd name="connsiteX8" fmla="*/ 320040 w 1592580"/>
                  <a:gd name="connsiteY8" fmla="*/ 922020 h 1036339"/>
                  <a:gd name="connsiteX9" fmla="*/ 335280 w 1592580"/>
                  <a:gd name="connsiteY9" fmla="*/ 876300 h 1036339"/>
                  <a:gd name="connsiteX10" fmla="*/ 365760 w 1592580"/>
                  <a:gd name="connsiteY10" fmla="*/ 830580 h 1036339"/>
                  <a:gd name="connsiteX11" fmla="*/ 381000 w 1592580"/>
                  <a:gd name="connsiteY11" fmla="*/ 807720 h 1036339"/>
                  <a:gd name="connsiteX12" fmla="*/ 388620 w 1592580"/>
                  <a:gd name="connsiteY12" fmla="*/ 784860 h 1036339"/>
                  <a:gd name="connsiteX13" fmla="*/ 426720 w 1592580"/>
                  <a:gd name="connsiteY13" fmla="*/ 731520 h 1036339"/>
                  <a:gd name="connsiteX14" fmla="*/ 472440 w 1592580"/>
                  <a:gd name="connsiteY14" fmla="*/ 655320 h 1036339"/>
                  <a:gd name="connsiteX15" fmla="*/ 495300 w 1592580"/>
                  <a:gd name="connsiteY15" fmla="*/ 601980 h 1036339"/>
                  <a:gd name="connsiteX16" fmla="*/ 510540 w 1592580"/>
                  <a:gd name="connsiteY16" fmla="*/ 548640 h 1036339"/>
                  <a:gd name="connsiteX17" fmla="*/ 533400 w 1592580"/>
                  <a:gd name="connsiteY17" fmla="*/ 495300 h 1036339"/>
                  <a:gd name="connsiteX18" fmla="*/ 548640 w 1592580"/>
                  <a:gd name="connsiteY18" fmla="*/ 441960 h 1036339"/>
                  <a:gd name="connsiteX19" fmla="*/ 563880 w 1592580"/>
                  <a:gd name="connsiteY19" fmla="*/ 396240 h 1036339"/>
                  <a:gd name="connsiteX20" fmla="*/ 586740 w 1592580"/>
                  <a:gd name="connsiteY20" fmla="*/ 350520 h 1036339"/>
                  <a:gd name="connsiteX21" fmla="*/ 601980 w 1592580"/>
                  <a:gd name="connsiteY21" fmla="*/ 327660 h 1036339"/>
                  <a:gd name="connsiteX22" fmla="*/ 617220 w 1592580"/>
                  <a:gd name="connsiteY22" fmla="*/ 266700 h 1036339"/>
                  <a:gd name="connsiteX23" fmla="*/ 624840 w 1592580"/>
                  <a:gd name="connsiteY23" fmla="*/ 243840 h 1036339"/>
                  <a:gd name="connsiteX24" fmla="*/ 640080 w 1592580"/>
                  <a:gd name="connsiteY24" fmla="*/ 190500 h 1036339"/>
                  <a:gd name="connsiteX25" fmla="*/ 655320 w 1592580"/>
                  <a:gd name="connsiteY25" fmla="*/ 167640 h 1036339"/>
                  <a:gd name="connsiteX26" fmla="*/ 678180 w 1592580"/>
                  <a:gd name="connsiteY26" fmla="*/ 121920 h 1036339"/>
                  <a:gd name="connsiteX27" fmla="*/ 701040 w 1592580"/>
                  <a:gd name="connsiteY27" fmla="*/ 68580 h 1036339"/>
                  <a:gd name="connsiteX28" fmla="*/ 723900 w 1592580"/>
                  <a:gd name="connsiteY28" fmla="*/ 60960 h 1036339"/>
                  <a:gd name="connsiteX29" fmla="*/ 739140 w 1592580"/>
                  <a:gd name="connsiteY29" fmla="*/ 30480 h 1036339"/>
                  <a:gd name="connsiteX30" fmla="*/ 784860 w 1592580"/>
                  <a:gd name="connsiteY30" fmla="*/ 0 h 1036339"/>
                  <a:gd name="connsiteX31" fmla="*/ 868680 w 1592580"/>
                  <a:gd name="connsiteY31" fmla="*/ 7620 h 1036339"/>
                  <a:gd name="connsiteX32" fmla="*/ 891540 w 1592580"/>
                  <a:gd name="connsiteY32" fmla="*/ 38100 h 1036339"/>
                  <a:gd name="connsiteX33" fmla="*/ 906780 w 1592580"/>
                  <a:gd name="connsiteY33" fmla="*/ 83820 h 1036339"/>
                  <a:gd name="connsiteX34" fmla="*/ 922020 w 1592580"/>
                  <a:gd name="connsiteY34" fmla="*/ 106680 h 1036339"/>
                  <a:gd name="connsiteX35" fmla="*/ 929640 w 1592580"/>
                  <a:gd name="connsiteY35" fmla="*/ 129540 h 1036339"/>
                  <a:gd name="connsiteX36" fmla="*/ 952500 w 1592580"/>
                  <a:gd name="connsiteY36" fmla="*/ 160020 h 1036339"/>
                  <a:gd name="connsiteX37" fmla="*/ 967740 w 1592580"/>
                  <a:gd name="connsiteY37" fmla="*/ 182880 h 1036339"/>
                  <a:gd name="connsiteX38" fmla="*/ 975360 w 1592580"/>
                  <a:gd name="connsiteY38" fmla="*/ 213360 h 1036339"/>
                  <a:gd name="connsiteX39" fmla="*/ 1021080 w 1592580"/>
                  <a:gd name="connsiteY39" fmla="*/ 289560 h 1036339"/>
                  <a:gd name="connsiteX40" fmla="*/ 1028700 w 1592580"/>
                  <a:gd name="connsiteY40" fmla="*/ 320040 h 1036339"/>
                  <a:gd name="connsiteX41" fmla="*/ 1051560 w 1592580"/>
                  <a:gd name="connsiteY41" fmla="*/ 358140 h 1036339"/>
                  <a:gd name="connsiteX42" fmla="*/ 1066800 w 1592580"/>
                  <a:gd name="connsiteY42" fmla="*/ 403860 h 1036339"/>
                  <a:gd name="connsiteX43" fmla="*/ 1074420 w 1592580"/>
                  <a:gd name="connsiteY43" fmla="*/ 426720 h 1036339"/>
                  <a:gd name="connsiteX44" fmla="*/ 1089660 w 1592580"/>
                  <a:gd name="connsiteY44" fmla="*/ 449580 h 1036339"/>
                  <a:gd name="connsiteX45" fmla="*/ 1104900 w 1592580"/>
                  <a:gd name="connsiteY45" fmla="*/ 525780 h 1036339"/>
                  <a:gd name="connsiteX46" fmla="*/ 1120140 w 1592580"/>
                  <a:gd name="connsiteY46" fmla="*/ 548640 h 1036339"/>
                  <a:gd name="connsiteX47" fmla="*/ 1143000 w 1592580"/>
                  <a:gd name="connsiteY47" fmla="*/ 594360 h 1036339"/>
                  <a:gd name="connsiteX48" fmla="*/ 1165860 w 1592580"/>
                  <a:gd name="connsiteY48" fmla="*/ 670560 h 1036339"/>
                  <a:gd name="connsiteX49" fmla="*/ 1181100 w 1592580"/>
                  <a:gd name="connsiteY49" fmla="*/ 693420 h 1036339"/>
                  <a:gd name="connsiteX50" fmla="*/ 1196340 w 1592580"/>
                  <a:gd name="connsiteY50" fmla="*/ 739140 h 1036339"/>
                  <a:gd name="connsiteX51" fmla="*/ 1203960 w 1592580"/>
                  <a:gd name="connsiteY51" fmla="*/ 769620 h 1036339"/>
                  <a:gd name="connsiteX52" fmla="*/ 1226820 w 1592580"/>
                  <a:gd name="connsiteY52" fmla="*/ 784860 h 1036339"/>
                  <a:gd name="connsiteX53" fmla="*/ 1272540 w 1592580"/>
                  <a:gd name="connsiteY53" fmla="*/ 861060 h 1036339"/>
                  <a:gd name="connsiteX54" fmla="*/ 1287780 w 1592580"/>
                  <a:gd name="connsiteY54" fmla="*/ 883920 h 1036339"/>
                  <a:gd name="connsiteX55" fmla="*/ 1303020 w 1592580"/>
                  <a:gd name="connsiteY55" fmla="*/ 906780 h 1036339"/>
                  <a:gd name="connsiteX56" fmla="*/ 1356360 w 1592580"/>
                  <a:gd name="connsiteY56" fmla="*/ 952500 h 1036339"/>
                  <a:gd name="connsiteX57" fmla="*/ 1386840 w 1592580"/>
                  <a:gd name="connsiteY57" fmla="*/ 967740 h 1036339"/>
                  <a:gd name="connsiteX58" fmla="*/ 1432560 w 1592580"/>
                  <a:gd name="connsiteY58" fmla="*/ 982980 h 1036339"/>
                  <a:gd name="connsiteX59" fmla="*/ 1455420 w 1592580"/>
                  <a:gd name="connsiteY59" fmla="*/ 998220 h 1036339"/>
                  <a:gd name="connsiteX60" fmla="*/ 1485900 w 1592580"/>
                  <a:gd name="connsiteY60" fmla="*/ 1021080 h 1036339"/>
                  <a:gd name="connsiteX61" fmla="*/ 1562100 w 1592580"/>
                  <a:gd name="connsiteY61" fmla="*/ 1028700 h 1036339"/>
                  <a:gd name="connsiteX62" fmla="*/ 1592580 w 1592580"/>
                  <a:gd name="connsiteY62" fmla="*/ 1036320 h 1036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592580" h="1036339">
                    <a:moveTo>
                      <a:pt x="0" y="1028700"/>
                    </a:moveTo>
                    <a:cubicBezTo>
                      <a:pt x="33246" y="1035349"/>
                      <a:pt x="37764" y="1041907"/>
                      <a:pt x="68580" y="1028700"/>
                    </a:cubicBezTo>
                    <a:cubicBezTo>
                      <a:pt x="76998" y="1025092"/>
                      <a:pt x="82865" y="1016676"/>
                      <a:pt x="91440" y="1013460"/>
                    </a:cubicBezTo>
                    <a:cubicBezTo>
                      <a:pt x="103567" y="1008912"/>
                      <a:pt x="117045" y="1009248"/>
                      <a:pt x="129540" y="1005840"/>
                    </a:cubicBezTo>
                    <a:cubicBezTo>
                      <a:pt x="145038" y="1001613"/>
                      <a:pt x="159675" y="994496"/>
                      <a:pt x="175260" y="990600"/>
                    </a:cubicBezTo>
                    <a:cubicBezTo>
                      <a:pt x="185026" y="988159"/>
                      <a:pt x="217668" y="980826"/>
                      <a:pt x="228600" y="975360"/>
                    </a:cubicBezTo>
                    <a:cubicBezTo>
                      <a:pt x="236791" y="971264"/>
                      <a:pt x="243269" y="964216"/>
                      <a:pt x="251460" y="960120"/>
                    </a:cubicBezTo>
                    <a:cubicBezTo>
                      <a:pt x="258644" y="956528"/>
                      <a:pt x="267299" y="956401"/>
                      <a:pt x="274320" y="952500"/>
                    </a:cubicBezTo>
                    <a:cubicBezTo>
                      <a:pt x="290331" y="943605"/>
                      <a:pt x="320040" y="922020"/>
                      <a:pt x="320040" y="922020"/>
                    </a:cubicBezTo>
                    <a:cubicBezTo>
                      <a:pt x="325120" y="906780"/>
                      <a:pt x="326369" y="889666"/>
                      <a:pt x="335280" y="876300"/>
                    </a:cubicBezTo>
                    <a:lnTo>
                      <a:pt x="365760" y="830580"/>
                    </a:lnTo>
                    <a:cubicBezTo>
                      <a:pt x="370840" y="822960"/>
                      <a:pt x="378104" y="816408"/>
                      <a:pt x="381000" y="807720"/>
                    </a:cubicBezTo>
                    <a:cubicBezTo>
                      <a:pt x="383540" y="800100"/>
                      <a:pt x="385028" y="792044"/>
                      <a:pt x="388620" y="784860"/>
                    </a:cubicBezTo>
                    <a:cubicBezTo>
                      <a:pt x="394191" y="773718"/>
                      <a:pt x="421543" y="738423"/>
                      <a:pt x="426720" y="731520"/>
                    </a:cubicBezTo>
                    <a:cubicBezTo>
                      <a:pt x="446504" y="672169"/>
                      <a:pt x="430601" y="697159"/>
                      <a:pt x="472440" y="655320"/>
                    </a:cubicBezTo>
                    <a:cubicBezTo>
                      <a:pt x="490310" y="601709"/>
                      <a:pt x="467052" y="667892"/>
                      <a:pt x="495300" y="601980"/>
                    </a:cubicBezTo>
                    <a:cubicBezTo>
                      <a:pt x="503130" y="583710"/>
                      <a:pt x="505016" y="567974"/>
                      <a:pt x="510540" y="548640"/>
                    </a:cubicBezTo>
                    <a:cubicBezTo>
                      <a:pt x="520752" y="512899"/>
                      <a:pt x="515983" y="535940"/>
                      <a:pt x="533400" y="495300"/>
                    </a:cubicBezTo>
                    <a:cubicBezTo>
                      <a:pt x="541936" y="475382"/>
                      <a:pt x="542195" y="463442"/>
                      <a:pt x="548640" y="441960"/>
                    </a:cubicBezTo>
                    <a:cubicBezTo>
                      <a:pt x="553256" y="426573"/>
                      <a:pt x="554969" y="409606"/>
                      <a:pt x="563880" y="396240"/>
                    </a:cubicBezTo>
                    <a:cubicBezTo>
                      <a:pt x="607556" y="330726"/>
                      <a:pt x="555192" y="413616"/>
                      <a:pt x="586740" y="350520"/>
                    </a:cubicBezTo>
                    <a:cubicBezTo>
                      <a:pt x="590836" y="342329"/>
                      <a:pt x="597884" y="335851"/>
                      <a:pt x="601980" y="327660"/>
                    </a:cubicBezTo>
                    <a:cubicBezTo>
                      <a:pt x="610689" y="310242"/>
                      <a:pt x="612873" y="284090"/>
                      <a:pt x="617220" y="266700"/>
                    </a:cubicBezTo>
                    <a:cubicBezTo>
                      <a:pt x="619168" y="258908"/>
                      <a:pt x="622633" y="251563"/>
                      <a:pt x="624840" y="243840"/>
                    </a:cubicBezTo>
                    <a:cubicBezTo>
                      <a:pt x="628095" y="232447"/>
                      <a:pt x="633990" y="202680"/>
                      <a:pt x="640080" y="190500"/>
                    </a:cubicBezTo>
                    <a:cubicBezTo>
                      <a:pt x="644176" y="182309"/>
                      <a:pt x="651224" y="175831"/>
                      <a:pt x="655320" y="167640"/>
                    </a:cubicBezTo>
                    <a:cubicBezTo>
                      <a:pt x="686868" y="104544"/>
                      <a:pt x="634504" y="187434"/>
                      <a:pt x="678180" y="121920"/>
                    </a:cubicBezTo>
                    <a:cubicBezTo>
                      <a:pt x="682756" y="103617"/>
                      <a:pt x="684595" y="81736"/>
                      <a:pt x="701040" y="68580"/>
                    </a:cubicBezTo>
                    <a:cubicBezTo>
                      <a:pt x="707312" y="63562"/>
                      <a:pt x="716280" y="63500"/>
                      <a:pt x="723900" y="60960"/>
                    </a:cubicBezTo>
                    <a:cubicBezTo>
                      <a:pt x="728980" y="50800"/>
                      <a:pt x="731108" y="38512"/>
                      <a:pt x="739140" y="30480"/>
                    </a:cubicBezTo>
                    <a:cubicBezTo>
                      <a:pt x="752092" y="17528"/>
                      <a:pt x="784860" y="0"/>
                      <a:pt x="784860" y="0"/>
                    </a:cubicBezTo>
                    <a:cubicBezTo>
                      <a:pt x="812800" y="2540"/>
                      <a:pt x="842259" y="-1816"/>
                      <a:pt x="868680" y="7620"/>
                    </a:cubicBezTo>
                    <a:cubicBezTo>
                      <a:pt x="880640" y="11891"/>
                      <a:pt x="885860" y="26741"/>
                      <a:pt x="891540" y="38100"/>
                    </a:cubicBezTo>
                    <a:cubicBezTo>
                      <a:pt x="898724" y="52468"/>
                      <a:pt x="897869" y="70454"/>
                      <a:pt x="906780" y="83820"/>
                    </a:cubicBezTo>
                    <a:cubicBezTo>
                      <a:pt x="911860" y="91440"/>
                      <a:pt x="917924" y="98489"/>
                      <a:pt x="922020" y="106680"/>
                    </a:cubicBezTo>
                    <a:cubicBezTo>
                      <a:pt x="925612" y="113864"/>
                      <a:pt x="925655" y="122566"/>
                      <a:pt x="929640" y="129540"/>
                    </a:cubicBezTo>
                    <a:cubicBezTo>
                      <a:pt x="935941" y="140567"/>
                      <a:pt x="945118" y="149686"/>
                      <a:pt x="952500" y="160020"/>
                    </a:cubicBezTo>
                    <a:cubicBezTo>
                      <a:pt x="957823" y="167472"/>
                      <a:pt x="962660" y="175260"/>
                      <a:pt x="967740" y="182880"/>
                    </a:cubicBezTo>
                    <a:cubicBezTo>
                      <a:pt x="970280" y="193040"/>
                      <a:pt x="970676" y="203993"/>
                      <a:pt x="975360" y="213360"/>
                    </a:cubicBezTo>
                    <a:cubicBezTo>
                      <a:pt x="1001945" y="266530"/>
                      <a:pt x="1003972" y="243939"/>
                      <a:pt x="1021080" y="289560"/>
                    </a:cubicBezTo>
                    <a:cubicBezTo>
                      <a:pt x="1024757" y="299366"/>
                      <a:pt x="1024447" y="310470"/>
                      <a:pt x="1028700" y="320040"/>
                    </a:cubicBezTo>
                    <a:cubicBezTo>
                      <a:pt x="1034715" y="333574"/>
                      <a:pt x="1045431" y="344657"/>
                      <a:pt x="1051560" y="358140"/>
                    </a:cubicBezTo>
                    <a:cubicBezTo>
                      <a:pt x="1058207" y="372764"/>
                      <a:pt x="1061720" y="388620"/>
                      <a:pt x="1066800" y="403860"/>
                    </a:cubicBezTo>
                    <a:cubicBezTo>
                      <a:pt x="1069340" y="411480"/>
                      <a:pt x="1069965" y="420037"/>
                      <a:pt x="1074420" y="426720"/>
                    </a:cubicBezTo>
                    <a:lnTo>
                      <a:pt x="1089660" y="449580"/>
                    </a:lnTo>
                    <a:cubicBezTo>
                      <a:pt x="1091379" y="459894"/>
                      <a:pt x="1098700" y="511313"/>
                      <a:pt x="1104900" y="525780"/>
                    </a:cubicBezTo>
                    <a:cubicBezTo>
                      <a:pt x="1108508" y="534198"/>
                      <a:pt x="1116044" y="540449"/>
                      <a:pt x="1120140" y="548640"/>
                    </a:cubicBezTo>
                    <a:cubicBezTo>
                      <a:pt x="1151688" y="611736"/>
                      <a:pt x="1099324" y="528846"/>
                      <a:pt x="1143000" y="594360"/>
                    </a:cubicBezTo>
                    <a:cubicBezTo>
                      <a:pt x="1147260" y="611398"/>
                      <a:pt x="1158439" y="659429"/>
                      <a:pt x="1165860" y="670560"/>
                    </a:cubicBezTo>
                    <a:cubicBezTo>
                      <a:pt x="1170940" y="678180"/>
                      <a:pt x="1177381" y="685051"/>
                      <a:pt x="1181100" y="693420"/>
                    </a:cubicBezTo>
                    <a:cubicBezTo>
                      <a:pt x="1187624" y="708100"/>
                      <a:pt x="1192444" y="723555"/>
                      <a:pt x="1196340" y="739140"/>
                    </a:cubicBezTo>
                    <a:cubicBezTo>
                      <a:pt x="1198880" y="749300"/>
                      <a:pt x="1198151" y="760906"/>
                      <a:pt x="1203960" y="769620"/>
                    </a:cubicBezTo>
                    <a:cubicBezTo>
                      <a:pt x="1209040" y="777240"/>
                      <a:pt x="1219200" y="779780"/>
                      <a:pt x="1226820" y="784860"/>
                    </a:cubicBezTo>
                    <a:cubicBezTo>
                      <a:pt x="1250251" y="831723"/>
                      <a:pt x="1235759" y="805889"/>
                      <a:pt x="1272540" y="861060"/>
                    </a:cubicBezTo>
                    <a:lnTo>
                      <a:pt x="1287780" y="883920"/>
                    </a:lnTo>
                    <a:cubicBezTo>
                      <a:pt x="1292860" y="891540"/>
                      <a:pt x="1296544" y="900304"/>
                      <a:pt x="1303020" y="906780"/>
                    </a:cubicBezTo>
                    <a:cubicBezTo>
                      <a:pt x="1323801" y="927561"/>
                      <a:pt x="1330293" y="936208"/>
                      <a:pt x="1356360" y="952500"/>
                    </a:cubicBezTo>
                    <a:cubicBezTo>
                      <a:pt x="1365993" y="958520"/>
                      <a:pt x="1376293" y="963521"/>
                      <a:pt x="1386840" y="967740"/>
                    </a:cubicBezTo>
                    <a:cubicBezTo>
                      <a:pt x="1401755" y="973706"/>
                      <a:pt x="1419194" y="974069"/>
                      <a:pt x="1432560" y="982980"/>
                    </a:cubicBezTo>
                    <a:cubicBezTo>
                      <a:pt x="1440180" y="988060"/>
                      <a:pt x="1447968" y="992897"/>
                      <a:pt x="1455420" y="998220"/>
                    </a:cubicBezTo>
                    <a:cubicBezTo>
                      <a:pt x="1465754" y="1005602"/>
                      <a:pt x="1473689" y="1017591"/>
                      <a:pt x="1485900" y="1021080"/>
                    </a:cubicBezTo>
                    <a:cubicBezTo>
                      <a:pt x="1510445" y="1028093"/>
                      <a:pt x="1536700" y="1026160"/>
                      <a:pt x="1562100" y="1028700"/>
                    </a:cubicBezTo>
                    <a:lnTo>
                      <a:pt x="1592580" y="103632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74" name="直線コネクタ 73">
                <a:extLst>
                  <a:ext uri="{FF2B5EF4-FFF2-40B4-BE49-F238E27FC236}">
                    <a16:creationId xmlns:a16="http://schemas.microsoft.com/office/drawing/2014/main" id="{4AFCD7DC-5062-C402-4D60-3B4874188A17}"/>
                  </a:ext>
                </a:extLst>
              </p:cNvPr>
              <p:cNvCxnSpPr/>
              <p:nvPr/>
            </p:nvCxnSpPr>
            <p:spPr>
              <a:xfrm>
                <a:off x="6846567" y="2675444"/>
                <a:ext cx="0" cy="236983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線コネクタ 74">
                <a:extLst>
                  <a:ext uri="{FF2B5EF4-FFF2-40B4-BE49-F238E27FC236}">
                    <a16:creationId xmlns:a16="http://schemas.microsoft.com/office/drawing/2014/main" id="{D9448EF2-49AB-7DF2-9B9D-0EC53B9E4B66}"/>
                  </a:ext>
                </a:extLst>
              </p:cNvPr>
              <p:cNvCxnSpPr/>
              <p:nvPr/>
            </p:nvCxnSpPr>
            <p:spPr>
              <a:xfrm>
                <a:off x="5200647" y="5037644"/>
                <a:ext cx="33147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楕円 75">
                <a:extLst>
                  <a:ext uri="{FF2B5EF4-FFF2-40B4-BE49-F238E27FC236}">
                    <a16:creationId xmlns:a16="http://schemas.microsoft.com/office/drawing/2014/main" id="{E1BE7669-B87F-9C7C-92AA-4C43C3C2BC18}"/>
                  </a:ext>
                </a:extLst>
              </p:cNvPr>
              <p:cNvSpPr/>
              <p:nvPr/>
            </p:nvSpPr>
            <p:spPr>
              <a:xfrm>
                <a:off x="7540615" y="4847806"/>
                <a:ext cx="201531" cy="37967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70" name="図 69">
              <a:extLst>
                <a:ext uri="{FF2B5EF4-FFF2-40B4-BE49-F238E27FC236}">
                  <a16:creationId xmlns:a16="http://schemas.microsoft.com/office/drawing/2014/main" id="{C6B3DA44-AFF9-9D67-EB22-E0E0D7C26EB4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5889" y="2392572"/>
              <a:ext cx="659442" cy="251469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71" name="図 70">
              <a:extLst>
                <a:ext uri="{FF2B5EF4-FFF2-40B4-BE49-F238E27FC236}">
                  <a16:creationId xmlns:a16="http://schemas.microsoft.com/office/drawing/2014/main" id="{BF05224A-E07B-3095-B8C4-5C8496D3FBCA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1743" y="3279107"/>
              <a:ext cx="251826" cy="183146"/>
            </a:xfrm>
            <a:prstGeom prst="rect">
              <a:avLst/>
            </a:prstGeom>
          </p:spPr>
        </p:pic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7A7E257-BE57-30DA-0450-D75B788D2D97}"/>
              </a:ext>
            </a:extLst>
          </p:cNvPr>
          <p:cNvSpPr txBox="1"/>
          <p:nvPr/>
        </p:nvSpPr>
        <p:spPr>
          <a:xfrm>
            <a:off x="96687" y="3364485"/>
            <a:ext cx="18964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(Rem)</a:t>
            </a:r>
          </a:p>
          <a:p>
            <a:r>
              <a:rPr kumimoji="1" lang="en-US" altLang="ja-JP" dirty="0"/>
              <a:t>The dashed line</a:t>
            </a:r>
          </a:p>
          <a:p>
            <a:r>
              <a:rPr kumimoji="1" lang="en-US" altLang="ja-JP" dirty="0"/>
              <a:t>represents </a:t>
            </a:r>
          </a:p>
          <a:p>
            <a:r>
              <a:rPr kumimoji="1" lang="en-US" altLang="ja-JP" dirty="0"/>
              <a:t>the closest</a:t>
            </a:r>
          </a:p>
          <a:p>
            <a:r>
              <a:rPr kumimoji="1" lang="en-US" altLang="ja-JP" u="sng" dirty="0"/>
              <a:t>complex solution</a:t>
            </a:r>
          </a:p>
          <a:p>
            <a:r>
              <a:rPr kumimoji="1" lang="en-US" altLang="ja-JP" u="sng" dirty="0"/>
              <a:t>of the EOM</a:t>
            </a:r>
            <a:r>
              <a:rPr kumimoji="1" lang="en-US" altLang="ja-JP" dirty="0"/>
              <a:t>.</a:t>
            </a:r>
            <a:endParaRPr kumimoji="1" lang="ja-JP" altLang="en-US" dirty="0"/>
          </a:p>
        </p:txBody>
      </p:sp>
      <p:sp>
        <p:nvSpPr>
          <p:cNvPr id="14" name="大かっこ 13">
            <a:extLst>
              <a:ext uri="{FF2B5EF4-FFF2-40B4-BE49-F238E27FC236}">
                <a16:creationId xmlns:a16="http://schemas.microsoft.com/office/drawing/2014/main" id="{6D9A4F38-DB35-0645-E433-C2D7D81A64C5}"/>
              </a:ext>
            </a:extLst>
          </p:cNvPr>
          <p:cNvSpPr/>
          <p:nvPr/>
        </p:nvSpPr>
        <p:spPr>
          <a:xfrm>
            <a:off x="5684761" y="1737926"/>
            <a:ext cx="2950841" cy="146008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A4352E79-21C1-11CB-CC0F-CA42C4DC3FE4}"/>
              </a:ext>
            </a:extLst>
          </p:cNvPr>
          <p:cNvSpPr txBox="1">
            <a:spLocks/>
          </p:cNvSpPr>
          <p:nvPr/>
        </p:nvSpPr>
        <p:spPr>
          <a:xfrm>
            <a:off x="80013" y="41596"/>
            <a:ext cx="8951285" cy="676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Results of GTM </a:t>
            </a:r>
            <a:r>
              <a:rPr lang="en-US" altLang="ja-JP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(with flow time integration </a:t>
            </a:r>
            <a:r>
              <a:rPr lang="en-US" altLang="ja-JP" sz="2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a la </a:t>
            </a:r>
            <a:r>
              <a:rPr lang="en-US" altLang="ja-JP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Fukuma</a:t>
            </a:r>
            <a:r>
              <a:rPr lang="en-US" altLang="ja-JP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-Matsumoto)</a:t>
            </a:r>
            <a:endParaRPr lang="ja-JP" alt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39285FBE-D64B-437D-782B-9A183CC2D526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319" y="1848498"/>
            <a:ext cx="2746317" cy="555232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73E7AD4-16E7-6059-3545-1439FAE4336B}"/>
              </a:ext>
            </a:extLst>
          </p:cNvPr>
          <p:cNvSpPr txBox="1"/>
          <p:nvPr/>
        </p:nvSpPr>
        <p:spPr>
          <a:xfrm>
            <a:off x="7313506" y="4606077"/>
            <a:ext cx="18003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agrees with</a:t>
            </a:r>
          </a:p>
          <a:p>
            <a:r>
              <a:rPr kumimoji="1" lang="en-US" altLang="ja-JP" dirty="0">
                <a:solidFill>
                  <a:srgbClr val="FF0000"/>
                </a:solidFill>
              </a:rPr>
              <a:t>results obtained</a:t>
            </a:r>
          </a:p>
          <a:p>
            <a:r>
              <a:rPr kumimoji="1" lang="en-US" altLang="ja-JP" dirty="0">
                <a:solidFill>
                  <a:srgbClr val="FF0000"/>
                </a:solidFill>
              </a:rPr>
              <a:t>by solving </a:t>
            </a:r>
          </a:p>
          <a:p>
            <a:r>
              <a:rPr kumimoji="1" lang="en-US" altLang="ja-JP" dirty="0">
                <a:solidFill>
                  <a:srgbClr val="FF0000"/>
                </a:solidFill>
              </a:rPr>
              <a:t>Schr</a:t>
            </a:r>
            <a:r>
              <a:rPr kumimoji="1" lang="en-US" altLang="ja-JP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ö</a:t>
            </a:r>
            <a:r>
              <a:rPr kumimoji="1" lang="en-US" altLang="ja-JP" dirty="0">
                <a:solidFill>
                  <a:srgbClr val="FF0000"/>
                </a:solidFill>
              </a:rPr>
              <a:t>dinger eq.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790A493-DD5B-9AF4-04C3-6CB53B64E802}"/>
              </a:ext>
            </a:extLst>
          </p:cNvPr>
          <p:cNvSpPr txBox="1"/>
          <p:nvPr/>
        </p:nvSpPr>
        <p:spPr>
          <a:xfrm>
            <a:off x="64972" y="5552967"/>
            <a:ext cx="1575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Koike-</a:t>
            </a:r>
            <a:r>
              <a:rPr kumimoji="1" lang="en-US" altLang="ja-JP" dirty="0" err="1"/>
              <a:t>Tanizaki</a:t>
            </a:r>
            <a:endParaRPr kumimoji="1" lang="en-US" altLang="ja-JP" dirty="0"/>
          </a:p>
          <a:p>
            <a:r>
              <a:rPr kumimoji="1" lang="en-US" altLang="ja-JP" dirty="0"/>
              <a:t>(’14)</a:t>
            </a:r>
            <a:endParaRPr kumimoji="1" lang="ja-JP" altLang="en-US" dirty="0"/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A7F2A065-DDBE-67A1-0CAE-D7BE694B1D70}"/>
              </a:ext>
            </a:extLst>
          </p:cNvPr>
          <p:cNvCxnSpPr/>
          <p:nvPr/>
        </p:nvCxnSpPr>
        <p:spPr>
          <a:xfrm flipV="1">
            <a:off x="723014" y="5092296"/>
            <a:ext cx="0" cy="4858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665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図 53">
            <a:extLst>
              <a:ext uri="{FF2B5EF4-FFF2-40B4-BE49-F238E27FC236}">
                <a16:creationId xmlns:a16="http://schemas.microsoft.com/office/drawing/2014/main" id="{25887355-5DF3-A305-69A2-032A8872772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54" y="980663"/>
            <a:ext cx="3242524" cy="219947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577376DD-9A04-1735-EBB9-BB109FC19B5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016" y="1190617"/>
            <a:ext cx="891425" cy="222088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E6BA1023-E4BF-4B0B-5330-0CC54B00F72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596" y="743691"/>
            <a:ext cx="3453291" cy="28819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CF4B7B5-9190-A897-E582-D718DCB1E59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821" y="2238926"/>
            <a:ext cx="2382579" cy="590533"/>
          </a:xfrm>
          <a:prstGeom prst="rect">
            <a:avLst/>
          </a:prstGeom>
        </p:spPr>
      </p:pic>
      <p:pic>
        <p:nvPicPr>
          <p:cNvPr id="6" name="グラフィックス 5">
            <a:extLst>
              <a:ext uri="{FF2B5EF4-FFF2-40B4-BE49-F238E27FC236}">
                <a16:creationId xmlns:a16="http://schemas.microsoft.com/office/drawing/2014/main" id="{58CD705F-47B2-842B-20F8-C87338403D8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111676" y="1296551"/>
            <a:ext cx="2723245" cy="2670194"/>
          </a:xfrm>
          <a:prstGeom prst="rect">
            <a:avLst/>
          </a:prstGeom>
        </p:spPr>
      </p:pic>
      <p:pic>
        <p:nvPicPr>
          <p:cNvPr id="10" name="グラフィックス 9">
            <a:extLst>
              <a:ext uri="{FF2B5EF4-FFF2-40B4-BE49-F238E27FC236}">
                <a16:creationId xmlns:a16="http://schemas.microsoft.com/office/drawing/2014/main" id="{9D5EB270-D8A2-716E-CC6D-C4BABDFBEC0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111676" y="4087276"/>
            <a:ext cx="2714932" cy="2662044"/>
          </a:xfrm>
          <a:prstGeom prst="rect">
            <a:avLst/>
          </a:prstGeom>
        </p:spPr>
      </p:pic>
      <p:pic>
        <p:nvPicPr>
          <p:cNvPr id="12" name="グラフィックス 11">
            <a:extLst>
              <a:ext uri="{FF2B5EF4-FFF2-40B4-BE49-F238E27FC236}">
                <a16:creationId xmlns:a16="http://schemas.microsoft.com/office/drawing/2014/main" id="{9FE90B10-C5E8-20CE-6E7A-7F84FFAD2D9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620128" y="2893717"/>
            <a:ext cx="2602272" cy="255157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2A5B451-0639-7281-EB18-3C895EFBCCA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300" y="4219219"/>
            <a:ext cx="451258" cy="11057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7D0BB97-6F77-3E6A-37F7-5F8F0F3795F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661" y="3872900"/>
            <a:ext cx="450710" cy="12501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D85C938-ED7C-4778-B029-39241B3EB52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33" y="5059208"/>
            <a:ext cx="451258" cy="12720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83AEE5A-E3AB-057A-5967-C1EB458B2C3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644" y="5112496"/>
            <a:ext cx="450710" cy="12501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5CBC72F4-7100-23CA-5DA7-06EBFC6BEA58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817" y="2292444"/>
            <a:ext cx="451258" cy="127207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A30564C-1469-6DA2-5A70-6A4080955DA5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835" y="2332607"/>
            <a:ext cx="450710" cy="125014"/>
          </a:xfrm>
          <a:prstGeom prst="rect">
            <a:avLst/>
          </a:prstGeom>
        </p:spPr>
      </p:pic>
      <p:sp>
        <p:nvSpPr>
          <p:cNvPr id="24" name="矢印: U ターン 23">
            <a:extLst>
              <a:ext uri="{FF2B5EF4-FFF2-40B4-BE49-F238E27FC236}">
                <a16:creationId xmlns:a16="http://schemas.microsoft.com/office/drawing/2014/main" id="{7F1569BD-70F5-EE4A-DBD1-20DA070DA61B}"/>
              </a:ext>
            </a:extLst>
          </p:cNvPr>
          <p:cNvSpPr/>
          <p:nvPr/>
        </p:nvSpPr>
        <p:spPr>
          <a:xfrm rot="5400000" flipV="1">
            <a:off x="2170563" y="5091120"/>
            <a:ext cx="426249" cy="551773"/>
          </a:xfrm>
          <a:prstGeom prst="utur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5" name="矢印: U ターン 24">
            <a:extLst>
              <a:ext uri="{FF2B5EF4-FFF2-40B4-BE49-F238E27FC236}">
                <a16:creationId xmlns:a16="http://schemas.microsoft.com/office/drawing/2014/main" id="{5744E52A-F2FD-14C5-1602-6E9CDFB4E4FC}"/>
              </a:ext>
            </a:extLst>
          </p:cNvPr>
          <p:cNvSpPr/>
          <p:nvPr/>
        </p:nvSpPr>
        <p:spPr>
          <a:xfrm rot="5400000" flipV="1">
            <a:off x="2129484" y="2315160"/>
            <a:ext cx="426249" cy="551773"/>
          </a:xfrm>
          <a:prstGeom prst="utur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28D0E701-B381-BDA9-9BEA-E6826C36848C}"/>
              </a:ext>
            </a:extLst>
          </p:cNvPr>
          <p:cNvSpPr/>
          <p:nvPr/>
        </p:nvSpPr>
        <p:spPr>
          <a:xfrm>
            <a:off x="3418372" y="1911904"/>
            <a:ext cx="320395" cy="1180062"/>
          </a:xfrm>
          <a:prstGeom prst="ellipse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F3759453-36DB-1F99-2726-D8D0A94CD33F}"/>
              </a:ext>
            </a:extLst>
          </p:cNvPr>
          <p:cNvSpPr/>
          <p:nvPr/>
        </p:nvSpPr>
        <p:spPr>
          <a:xfrm>
            <a:off x="3403042" y="4776634"/>
            <a:ext cx="320395" cy="1180062"/>
          </a:xfrm>
          <a:prstGeom prst="ellipse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矢印: 右 29">
            <a:extLst>
              <a:ext uri="{FF2B5EF4-FFF2-40B4-BE49-F238E27FC236}">
                <a16:creationId xmlns:a16="http://schemas.microsoft.com/office/drawing/2014/main" id="{E25C5940-FB81-20B6-4C08-D61396B76F20}"/>
              </a:ext>
            </a:extLst>
          </p:cNvPr>
          <p:cNvSpPr/>
          <p:nvPr/>
        </p:nvSpPr>
        <p:spPr>
          <a:xfrm>
            <a:off x="2833473" y="2701857"/>
            <a:ext cx="1332331" cy="2279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8FE5BF26-3CD5-D0B0-2B3B-B1920EFFDA12}"/>
              </a:ext>
            </a:extLst>
          </p:cNvPr>
          <p:cNvSpPr/>
          <p:nvPr/>
        </p:nvSpPr>
        <p:spPr>
          <a:xfrm>
            <a:off x="3015044" y="2504967"/>
            <a:ext cx="45719" cy="4832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F8CC2BB9-0EAB-1E6E-8F01-6E25717A5D83}"/>
              </a:ext>
            </a:extLst>
          </p:cNvPr>
          <p:cNvSpPr/>
          <p:nvPr/>
        </p:nvSpPr>
        <p:spPr>
          <a:xfrm>
            <a:off x="4076035" y="2504967"/>
            <a:ext cx="65617" cy="7239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C7F7EDA1-B9A0-1621-4782-5096CB4C8D88}"/>
              </a:ext>
            </a:extLst>
          </p:cNvPr>
          <p:cNvSpPr/>
          <p:nvPr/>
        </p:nvSpPr>
        <p:spPr>
          <a:xfrm>
            <a:off x="4090382" y="5302494"/>
            <a:ext cx="65617" cy="7239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AE5D64CB-67D3-89D4-AA0F-B3A65A92FF68}"/>
              </a:ext>
            </a:extLst>
          </p:cNvPr>
          <p:cNvSpPr/>
          <p:nvPr/>
        </p:nvSpPr>
        <p:spPr>
          <a:xfrm>
            <a:off x="2999167" y="5284447"/>
            <a:ext cx="65617" cy="7239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19D75A02-5020-44D7-2C92-1BADC64083BE}"/>
              </a:ext>
            </a:extLst>
          </p:cNvPr>
          <p:cNvSpPr/>
          <p:nvPr/>
        </p:nvSpPr>
        <p:spPr>
          <a:xfrm>
            <a:off x="7508399" y="4042738"/>
            <a:ext cx="65617" cy="7239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BB4D06C5-208F-B90F-C822-FB69A66449E7}"/>
              </a:ext>
            </a:extLst>
          </p:cNvPr>
          <p:cNvSpPr/>
          <p:nvPr/>
        </p:nvSpPr>
        <p:spPr>
          <a:xfrm>
            <a:off x="6473312" y="4042738"/>
            <a:ext cx="65617" cy="7239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矢印: 右 30">
            <a:extLst>
              <a:ext uri="{FF2B5EF4-FFF2-40B4-BE49-F238E27FC236}">
                <a16:creationId xmlns:a16="http://schemas.microsoft.com/office/drawing/2014/main" id="{8039CF49-23EF-9292-4171-9BA416841481}"/>
              </a:ext>
            </a:extLst>
          </p:cNvPr>
          <p:cNvSpPr/>
          <p:nvPr/>
        </p:nvSpPr>
        <p:spPr>
          <a:xfrm>
            <a:off x="2746524" y="5516917"/>
            <a:ext cx="1637716" cy="21480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3D5B89A6-187E-66E5-9681-BE89714FD8B7}"/>
              </a:ext>
            </a:extLst>
          </p:cNvPr>
          <p:cNvSpPr/>
          <p:nvPr/>
        </p:nvSpPr>
        <p:spPr>
          <a:xfrm>
            <a:off x="6885853" y="3526840"/>
            <a:ext cx="320395" cy="1180062"/>
          </a:xfrm>
          <a:prstGeom prst="ellipse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23C8AA9-86CD-8303-28AA-346ED7F7C027}"/>
              </a:ext>
            </a:extLst>
          </p:cNvPr>
          <p:cNvSpPr txBox="1"/>
          <p:nvPr/>
        </p:nvSpPr>
        <p:spPr>
          <a:xfrm>
            <a:off x="71921" y="2184860"/>
            <a:ext cx="1896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　</a:t>
            </a:r>
            <a:r>
              <a:rPr kumimoji="1" lang="en-US" altLang="ja-JP" sz="1600" dirty="0"/>
              <a:t>initial momentum</a:t>
            </a:r>
            <a:endParaRPr kumimoji="1" lang="ja-JP" altLang="en-US" sz="1600" dirty="0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200D1C0C-3647-770C-1DBA-62E6C4BA08D1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13" y="1986489"/>
            <a:ext cx="726175" cy="180918"/>
          </a:xfrm>
          <a:prstGeom prst="rect">
            <a:avLst/>
          </a:prstGeom>
        </p:spPr>
      </p:pic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756247FD-44FB-58CF-655D-06F9558BC62C}"/>
              </a:ext>
            </a:extLst>
          </p:cNvPr>
          <p:cNvGrpSpPr/>
          <p:nvPr/>
        </p:nvGrpSpPr>
        <p:grpSpPr>
          <a:xfrm>
            <a:off x="338780" y="955541"/>
            <a:ext cx="1305058" cy="846836"/>
            <a:chOff x="3262629" y="2554956"/>
            <a:chExt cx="2167893" cy="1338864"/>
          </a:xfrm>
        </p:grpSpPr>
        <p:grpSp>
          <p:nvGrpSpPr>
            <p:cNvPr id="65" name="グループ化 64">
              <a:extLst>
                <a:ext uri="{FF2B5EF4-FFF2-40B4-BE49-F238E27FC236}">
                  <a16:creationId xmlns:a16="http://schemas.microsoft.com/office/drawing/2014/main" id="{89DF439F-282F-E199-CBBD-91807A8BD3A7}"/>
                </a:ext>
              </a:extLst>
            </p:cNvPr>
            <p:cNvGrpSpPr/>
            <p:nvPr/>
          </p:nvGrpSpPr>
          <p:grpSpPr>
            <a:xfrm>
              <a:off x="3262629" y="2554956"/>
              <a:ext cx="2167893" cy="1061196"/>
              <a:chOff x="5200647" y="2675444"/>
              <a:chExt cx="3314700" cy="2552038"/>
            </a:xfrm>
          </p:grpSpPr>
          <p:sp>
            <p:nvSpPr>
              <p:cNvPr id="69" name="フリーフォーム: 図形 68">
                <a:extLst>
                  <a:ext uri="{FF2B5EF4-FFF2-40B4-BE49-F238E27FC236}">
                    <a16:creationId xmlns:a16="http://schemas.microsoft.com/office/drawing/2014/main" id="{CD91DCE2-0AD4-CD98-ED38-A42B2C833895}"/>
                  </a:ext>
                </a:extLst>
              </p:cNvPr>
              <p:cNvSpPr/>
              <p:nvPr/>
            </p:nvSpPr>
            <p:spPr>
              <a:xfrm>
                <a:off x="5642607" y="2675444"/>
                <a:ext cx="2407920" cy="2362200"/>
              </a:xfrm>
              <a:custGeom>
                <a:avLst/>
                <a:gdLst>
                  <a:gd name="connsiteX0" fmla="*/ 0 w 2407920"/>
                  <a:gd name="connsiteY0" fmla="*/ 38100 h 2362200"/>
                  <a:gd name="connsiteX1" fmla="*/ 15240 w 2407920"/>
                  <a:gd name="connsiteY1" fmla="*/ 175260 h 2362200"/>
                  <a:gd name="connsiteX2" fmla="*/ 30480 w 2407920"/>
                  <a:gd name="connsiteY2" fmla="*/ 274320 h 2362200"/>
                  <a:gd name="connsiteX3" fmla="*/ 45720 w 2407920"/>
                  <a:gd name="connsiteY3" fmla="*/ 731520 h 2362200"/>
                  <a:gd name="connsiteX4" fmla="*/ 60960 w 2407920"/>
                  <a:gd name="connsiteY4" fmla="*/ 754380 h 2362200"/>
                  <a:gd name="connsiteX5" fmla="*/ 68580 w 2407920"/>
                  <a:gd name="connsiteY5" fmla="*/ 891540 h 2362200"/>
                  <a:gd name="connsiteX6" fmla="*/ 76200 w 2407920"/>
                  <a:gd name="connsiteY6" fmla="*/ 922020 h 2362200"/>
                  <a:gd name="connsiteX7" fmla="*/ 83820 w 2407920"/>
                  <a:gd name="connsiteY7" fmla="*/ 967740 h 2362200"/>
                  <a:gd name="connsiteX8" fmla="*/ 91440 w 2407920"/>
                  <a:gd name="connsiteY8" fmla="*/ 1135380 h 2362200"/>
                  <a:gd name="connsiteX9" fmla="*/ 99060 w 2407920"/>
                  <a:gd name="connsiteY9" fmla="*/ 1196340 h 2362200"/>
                  <a:gd name="connsiteX10" fmla="*/ 106680 w 2407920"/>
                  <a:gd name="connsiteY10" fmla="*/ 1348740 h 2362200"/>
                  <a:gd name="connsiteX11" fmla="*/ 114300 w 2407920"/>
                  <a:gd name="connsiteY11" fmla="*/ 1379220 h 2362200"/>
                  <a:gd name="connsiteX12" fmla="*/ 121920 w 2407920"/>
                  <a:gd name="connsiteY12" fmla="*/ 1417320 h 2362200"/>
                  <a:gd name="connsiteX13" fmla="*/ 129540 w 2407920"/>
                  <a:gd name="connsiteY13" fmla="*/ 1485900 h 2362200"/>
                  <a:gd name="connsiteX14" fmla="*/ 137160 w 2407920"/>
                  <a:gd name="connsiteY14" fmla="*/ 1508760 h 2362200"/>
                  <a:gd name="connsiteX15" fmla="*/ 144780 w 2407920"/>
                  <a:gd name="connsiteY15" fmla="*/ 1554480 h 2362200"/>
                  <a:gd name="connsiteX16" fmla="*/ 152400 w 2407920"/>
                  <a:gd name="connsiteY16" fmla="*/ 1607820 h 2362200"/>
                  <a:gd name="connsiteX17" fmla="*/ 167640 w 2407920"/>
                  <a:gd name="connsiteY17" fmla="*/ 1737360 h 2362200"/>
                  <a:gd name="connsiteX18" fmla="*/ 175260 w 2407920"/>
                  <a:gd name="connsiteY18" fmla="*/ 1828800 h 2362200"/>
                  <a:gd name="connsiteX19" fmla="*/ 198120 w 2407920"/>
                  <a:gd name="connsiteY19" fmla="*/ 1897380 h 2362200"/>
                  <a:gd name="connsiteX20" fmla="*/ 205740 w 2407920"/>
                  <a:gd name="connsiteY20" fmla="*/ 1927860 h 2362200"/>
                  <a:gd name="connsiteX21" fmla="*/ 213360 w 2407920"/>
                  <a:gd name="connsiteY21" fmla="*/ 1950720 h 2362200"/>
                  <a:gd name="connsiteX22" fmla="*/ 220980 w 2407920"/>
                  <a:gd name="connsiteY22" fmla="*/ 1996440 h 2362200"/>
                  <a:gd name="connsiteX23" fmla="*/ 228600 w 2407920"/>
                  <a:gd name="connsiteY23" fmla="*/ 2065020 h 2362200"/>
                  <a:gd name="connsiteX24" fmla="*/ 243840 w 2407920"/>
                  <a:gd name="connsiteY24" fmla="*/ 2110740 h 2362200"/>
                  <a:gd name="connsiteX25" fmla="*/ 251460 w 2407920"/>
                  <a:gd name="connsiteY25" fmla="*/ 2133600 h 2362200"/>
                  <a:gd name="connsiteX26" fmla="*/ 266700 w 2407920"/>
                  <a:gd name="connsiteY26" fmla="*/ 2255520 h 2362200"/>
                  <a:gd name="connsiteX27" fmla="*/ 274320 w 2407920"/>
                  <a:gd name="connsiteY27" fmla="*/ 2278380 h 2362200"/>
                  <a:gd name="connsiteX28" fmla="*/ 289560 w 2407920"/>
                  <a:gd name="connsiteY28" fmla="*/ 2301240 h 2362200"/>
                  <a:gd name="connsiteX29" fmla="*/ 297180 w 2407920"/>
                  <a:gd name="connsiteY29" fmla="*/ 2324100 h 2362200"/>
                  <a:gd name="connsiteX30" fmla="*/ 327660 w 2407920"/>
                  <a:gd name="connsiteY30" fmla="*/ 2331720 h 2362200"/>
                  <a:gd name="connsiteX31" fmla="*/ 373380 w 2407920"/>
                  <a:gd name="connsiteY31" fmla="*/ 2354580 h 2362200"/>
                  <a:gd name="connsiteX32" fmla="*/ 396240 w 2407920"/>
                  <a:gd name="connsiteY32" fmla="*/ 2346960 h 2362200"/>
                  <a:gd name="connsiteX33" fmla="*/ 441960 w 2407920"/>
                  <a:gd name="connsiteY33" fmla="*/ 2316480 h 2362200"/>
                  <a:gd name="connsiteX34" fmla="*/ 449580 w 2407920"/>
                  <a:gd name="connsiteY34" fmla="*/ 2293620 h 2362200"/>
                  <a:gd name="connsiteX35" fmla="*/ 480060 w 2407920"/>
                  <a:gd name="connsiteY35" fmla="*/ 2240280 h 2362200"/>
                  <a:gd name="connsiteX36" fmla="*/ 487680 w 2407920"/>
                  <a:gd name="connsiteY36" fmla="*/ 2209800 h 2362200"/>
                  <a:gd name="connsiteX37" fmla="*/ 502920 w 2407920"/>
                  <a:gd name="connsiteY37" fmla="*/ 2164080 h 2362200"/>
                  <a:gd name="connsiteX38" fmla="*/ 518160 w 2407920"/>
                  <a:gd name="connsiteY38" fmla="*/ 2110740 h 2362200"/>
                  <a:gd name="connsiteX39" fmla="*/ 541020 w 2407920"/>
                  <a:gd name="connsiteY39" fmla="*/ 2087880 h 2362200"/>
                  <a:gd name="connsiteX40" fmla="*/ 548640 w 2407920"/>
                  <a:gd name="connsiteY40" fmla="*/ 2057400 h 2362200"/>
                  <a:gd name="connsiteX41" fmla="*/ 563880 w 2407920"/>
                  <a:gd name="connsiteY41" fmla="*/ 2004060 h 2362200"/>
                  <a:gd name="connsiteX42" fmla="*/ 579120 w 2407920"/>
                  <a:gd name="connsiteY42" fmla="*/ 1920240 h 2362200"/>
                  <a:gd name="connsiteX43" fmla="*/ 586740 w 2407920"/>
                  <a:gd name="connsiteY43" fmla="*/ 1897380 h 2362200"/>
                  <a:gd name="connsiteX44" fmla="*/ 617220 w 2407920"/>
                  <a:gd name="connsiteY44" fmla="*/ 1790700 h 2362200"/>
                  <a:gd name="connsiteX45" fmla="*/ 624840 w 2407920"/>
                  <a:gd name="connsiteY45" fmla="*/ 1767840 h 2362200"/>
                  <a:gd name="connsiteX46" fmla="*/ 640080 w 2407920"/>
                  <a:gd name="connsiteY46" fmla="*/ 1737360 h 2362200"/>
                  <a:gd name="connsiteX47" fmla="*/ 662940 w 2407920"/>
                  <a:gd name="connsiteY47" fmla="*/ 1691640 h 2362200"/>
                  <a:gd name="connsiteX48" fmla="*/ 670560 w 2407920"/>
                  <a:gd name="connsiteY48" fmla="*/ 1645920 h 2362200"/>
                  <a:gd name="connsiteX49" fmla="*/ 678180 w 2407920"/>
                  <a:gd name="connsiteY49" fmla="*/ 1607820 h 2362200"/>
                  <a:gd name="connsiteX50" fmla="*/ 685800 w 2407920"/>
                  <a:gd name="connsiteY50" fmla="*/ 1554480 h 2362200"/>
                  <a:gd name="connsiteX51" fmla="*/ 701040 w 2407920"/>
                  <a:gd name="connsiteY51" fmla="*/ 1508760 h 2362200"/>
                  <a:gd name="connsiteX52" fmla="*/ 716280 w 2407920"/>
                  <a:gd name="connsiteY52" fmla="*/ 1440180 h 2362200"/>
                  <a:gd name="connsiteX53" fmla="*/ 731520 w 2407920"/>
                  <a:gd name="connsiteY53" fmla="*/ 1394460 h 2362200"/>
                  <a:gd name="connsiteX54" fmla="*/ 739140 w 2407920"/>
                  <a:gd name="connsiteY54" fmla="*/ 1371600 h 2362200"/>
                  <a:gd name="connsiteX55" fmla="*/ 746760 w 2407920"/>
                  <a:gd name="connsiteY55" fmla="*/ 1325880 h 2362200"/>
                  <a:gd name="connsiteX56" fmla="*/ 754380 w 2407920"/>
                  <a:gd name="connsiteY56" fmla="*/ 1303020 h 2362200"/>
                  <a:gd name="connsiteX57" fmla="*/ 769620 w 2407920"/>
                  <a:gd name="connsiteY57" fmla="*/ 1242060 h 2362200"/>
                  <a:gd name="connsiteX58" fmla="*/ 777240 w 2407920"/>
                  <a:gd name="connsiteY58" fmla="*/ 1219200 h 2362200"/>
                  <a:gd name="connsiteX59" fmla="*/ 784860 w 2407920"/>
                  <a:gd name="connsiteY59" fmla="*/ 1173480 h 2362200"/>
                  <a:gd name="connsiteX60" fmla="*/ 792480 w 2407920"/>
                  <a:gd name="connsiteY60" fmla="*/ 1143000 h 2362200"/>
                  <a:gd name="connsiteX61" fmla="*/ 800100 w 2407920"/>
                  <a:gd name="connsiteY61" fmla="*/ 1089660 h 2362200"/>
                  <a:gd name="connsiteX62" fmla="*/ 815340 w 2407920"/>
                  <a:gd name="connsiteY62" fmla="*/ 1066800 h 2362200"/>
                  <a:gd name="connsiteX63" fmla="*/ 845820 w 2407920"/>
                  <a:gd name="connsiteY63" fmla="*/ 998220 h 2362200"/>
                  <a:gd name="connsiteX64" fmla="*/ 853440 w 2407920"/>
                  <a:gd name="connsiteY64" fmla="*/ 967740 h 2362200"/>
                  <a:gd name="connsiteX65" fmla="*/ 868680 w 2407920"/>
                  <a:gd name="connsiteY65" fmla="*/ 944880 h 2362200"/>
                  <a:gd name="connsiteX66" fmla="*/ 876300 w 2407920"/>
                  <a:gd name="connsiteY66" fmla="*/ 922020 h 2362200"/>
                  <a:gd name="connsiteX67" fmla="*/ 883920 w 2407920"/>
                  <a:gd name="connsiteY67" fmla="*/ 868680 h 2362200"/>
                  <a:gd name="connsiteX68" fmla="*/ 906780 w 2407920"/>
                  <a:gd name="connsiteY68" fmla="*/ 815340 h 2362200"/>
                  <a:gd name="connsiteX69" fmla="*/ 914400 w 2407920"/>
                  <a:gd name="connsiteY69" fmla="*/ 792480 h 2362200"/>
                  <a:gd name="connsiteX70" fmla="*/ 937260 w 2407920"/>
                  <a:gd name="connsiteY70" fmla="*/ 716280 h 2362200"/>
                  <a:gd name="connsiteX71" fmla="*/ 952500 w 2407920"/>
                  <a:gd name="connsiteY71" fmla="*/ 693420 h 2362200"/>
                  <a:gd name="connsiteX72" fmla="*/ 975360 w 2407920"/>
                  <a:gd name="connsiteY72" fmla="*/ 632460 h 2362200"/>
                  <a:gd name="connsiteX73" fmla="*/ 990600 w 2407920"/>
                  <a:gd name="connsiteY73" fmla="*/ 586740 h 2362200"/>
                  <a:gd name="connsiteX74" fmla="*/ 998220 w 2407920"/>
                  <a:gd name="connsiteY74" fmla="*/ 563880 h 2362200"/>
                  <a:gd name="connsiteX75" fmla="*/ 1013460 w 2407920"/>
                  <a:gd name="connsiteY75" fmla="*/ 533400 h 2362200"/>
                  <a:gd name="connsiteX76" fmla="*/ 1021080 w 2407920"/>
                  <a:gd name="connsiteY76" fmla="*/ 510540 h 2362200"/>
                  <a:gd name="connsiteX77" fmla="*/ 1051560 w 2407920"/>
                  <a:gd name="connsiteY77" fmla="*/ 464820 h 2362200"/>
                  <a:gd name="connsiteX78" fmla="*/ 1066800 w 2407920"/>
                  <a:gd name="connsiteY78" fmla="*/ 441960 h 2362200"/>
                  <a:gd name="connsiteX79" fmla="*/ 1089660 w 2407920"/>
                  <a:gd name="connsiteY79" fmla="*/ 426720 h 2362200"/>
                  <a:gd name="connsiteX80" fmla="*/ 1112520 w 2407920"/>
                  <a:gd name="connsiteY80" fmla="*/ 419100 h 2362200"/>
                  <a:gd name="connsiteX81" fmla="*/ 1181100 w 2407920"/>
                  <a:gd name="connsiteY81" fmla="*/ 381000 h 2362200"/>
                  <a:gd name="connsiteX82" fmla="*/ 1226820 w 2407920"/>
                  <a:gd name="connsiteY82" fmla="*/ 388620 h 2362200"/>
                  <a:gd name="connsiteX83" fmla="*/ 1249680 w 2407920"/>
                  <a:gd name="connsiteY83" fmla="*/ 396240 h 2362200"/>
                  <a:gd name="connsiteX84" fmla="*/ 1287780 w 2407920"/>
                  <a:gd name="connsiteY84" fmla="*/ 403860 h 2362200"/>
                  <a:gd name="connsiteX85" fmla="*/ 1318260 w 2407920"/>
                  <a:gd name="connsiteY85" fmla="*/ 449580 h 2362200"/>
                  <a:gd name="connsiteX86" fmla="*/ 1333500 w 2407920"/>
                  <a:gd name="connsiteY86" fmla="*/ 472440 h 2362200"/>
                  <a:gd name="connsiteX87" fmla="*/ 1379220 w 2407920"/>
                  <a:gd name="connsiteY87" fmla="*/ 579120 h 2362200"/>
                  <a:gd name="connsiteX88" fmla="*/ 1394460 w 2407920"/>
                  <a:gd name="connsiteY88" fmla="*/ 609600 h 2362200"/>
                  <a:gd name="connsiteX89" fmla="*/ 1440180 w 2407920"/>
                  <a:gd name="connsiteY89" fmla="*/ 685800 h 2362200"/>
                  <a:gd name="connsiteX90" fmla="*/ 1470660 w 2407920"/>
                  <a:gd name="connsiteY90" fmla="*/ 739140 h 2362200"/>
                  <a:gd name="connsiteX91" fmla="*/ 1478280 w 2407920"/>
                  <a:gd name="connsiteY91" fmla="*/ 769620 h 2362200"/>
                  <a:gd name="connsiteX92" fmla="*/ 1493520 w 2407920"/>
                  <a:gd name="connsiteY92" fmla="*/ 800100 h 2362200"/>
                  <a:gd name="connsiteX93" fmla="*/ 1508760 w 2407920"/>
                  <a:gd name="connsiteY93" fmla="*/ 845820 h 2362200"/>
                  <a:gd name="connsiteX94" fmla="*/ 1516380 w 2407920"/>
                  <a:gd name="connsiteY94" fmla="*/ 868680 h 2362200"/>
                  <a:gd name="connsiteX95" fmla="*/ 1531620 w 2407920"/>
                  <a:gd name="connsiteY95" fmla="*/ 899160 h 2362200"/>
                  <a:gd name="connsiteX96" fmla="*/ 1539240 w 2407920"/>
                  <a:gd name="connsiteY96" fmla="*/ 937260 h 2362200"/>
                  <a:gd name="connsiteX97" fmla="*/ 1546860 w 2407920"/>
                  <a:gd name="connsiteY97" fmla="*/ 960120 h 2362200"/>
                  <a:gd name="connsiteX98" fmla="*/ 1554480 w 2407920"/>
                  <a:gd name="connsiteY98" fmla="*/ 998220 h 2362200"/>
                  <a:gd name="connsiteX99" fmla="*/ 1562100 w 2407920"/>
                  <a:gd name="connsiteY99" fmla="*/ 1021080 h 2362200"/>
                  <a:gd name="connsiteX100" fmla="*/ 1569720 w 2407920"/>
                  <a:gd name="connsiteY100" fmla="*/ 1051560 h 2362200"/>
                  <a:gd name="connsiteX101" fmla="*/ 1584960 w 2407920"/>
                  <a:gd name="connsiteY101" fmla="*/ 1074420 h 2362200"/>
                  <a:gd name="connsiteX102" fmla="*/ 1600200 w 2407920"/>
                  <a:gd name="connsiteY102" fmla="*/ 1165860 h 2362200"/>
                  <a:gd name="connsiteX103" fmla="*/ 1615440 w 2407920"/>
                  <a:gd name="connsiteY103" fmla="*/ 1211580 h 2362200"/>
                  <a:gd name="connsiteX104" fmla="*/ 1638300 w 2407920"/>
                  <a:gd name="connsiteY104" fmla="*/ 1325880 h 2362200"/>
                  <a:gd name="connsiteX105" fmla="*/ 1645920 w 2407920"/>
                  <a:gd name="connsiteY105" fmla="*/ 1356360 h 2362200"/>
                  <a:gd name="connsiteX106" fmla="*/ 1661160 w 2407920"/>
                  <a:gd name="connsiteY106" fmla="*/ 1409700 h 2362200"/>
                  <a:gd name="connsiteX107" fmla="*/ 1668780 w 2407920"/>
                  <a:gd name="connsiteY107" fmla="*/ 1455420 h 2362200"/>
                  <a:gd name="connsiteX108" fmla="*/ 1676400 w 2407920"/>
                  <a:gd name="connsiteY108" fmla="*/ 1485900 h 2362200"/>
                  <a:gd name="connsiteX109" fmla="*/ 1684020 w 2407920"/>
                  <a:gd name="connsiteY109" fmla="*/ 1531620 h 2362200"/>
                  <a:gd name="connsiteX110" fmla="*/ 1699260 w 2407920"/>
                  <a:gd name="connsiteY110" fmla="*/ 1577340 h 2362200"/>
                  <a:gd name="connsiteX111" fmla="*/ 1714500 w 2407920"/>
                  <a:gd name="connsiteY111" fmla="*/ 1630680 h 2362200"/>
                  <a:gd name="connsiteX112" fmla="*/ 1729740 w 2407920"/>
                  <a:gd name="connsiteY112" fmla="*/ 1699260 h 2362200"/>
                  <a:gd name="connsiteX113" fmla="*/ 1744980 w 2407920"/>
                  <a:gd name="connsiteY113" fmla="*/ 1722120 h 2362200"/>
                  <a:gd name="connsiteX114" fmla="*/ 1767840 w 2407920"/>
                  <a:gd name="connsiteY114" fmla="*/ 1805940 h 2362200"/>
                  <a:gd name="connsiteX115" fmla="*/ 1783080 w 2407920"/>
                  <a:gd name="connsiteY115" fmla="*/ 1836420 h 2362200"/>
                  <a:gd name="connsiteX116" fmla="*/ 1790700 w 2407920"/>
                  <a:gd name="connsiteY116" fmla="*/ 1859280 h 2362200"/>
                  <a:gd name="connsiteX117" fmla="*/ 1805940 w 2407920"/>
                  <a:gd name="connsiteY117" fmla="*/ 1882140 h 2362200"/>
                  <a:gd name="connsiteX118" fmla="*/ 1821180 w 2407920"/>
                  <a:gd name="connsiteY118" fmla="*/ 1943100 h 2362200"/>
                  <a:gd name="connsiteX119" fmla="*/ 1836420 w 2407920"/>
                  <a:gd name="connsiteY119" fmla="*/ 1988820 h 2362200"/>
                  <a:gd name="connsiteX120" fmla="*/ 1844040 w 2407920"/>
                  <a:gd name="connsiteY120" fmla="*/ 2011680 h 2362200"/>
                  <a:gd name="connsiteX121" fmla="*/ 1859280 w 2407920"/>
                  <a:gd name="connsiteY121" fmla="*/ 2042160 h 2362200"/>
                  <a:gd name="connsiteX122" fmla="*/ 1866900 w 2407920"/>
                  <a:gd name="connsiteY122" fmla="*/ 2087880 h 2362200"/>
                  <a:gd name="connsiteX123" fmla="*/ 1882140 w 2407920"/>
                  <a:gd name="connsiteY123" fmla="*/ 2118360 h 2362200"/>
                  <a:gd name="connsiteX124" fmla="*/ 1897380 w 2407920"/>
                  <a:gd name="connsiteY124" fmla="*/ 2156460 h 2362200"/>
                  <a:gd name="connsiteX125" fmla="*/ 1920240 w 2407920"/>
                  <a:gd name="connsiteY125" fmla="*/ 2225040 h 2362200"/>
                  <a:gd name="connsiteX126" fmla="*/ 1927860 w 2407920"/>
                  <a:gd name="connsiteY126" fmla="*/ 2247900 h 2362200"/>
                  <a:gd name="connsiteX127" fmla="*/ 1958340 w 2407920"/>
                  <a:gd name="connsiteY127" fmla="*/ 2293620 h 2362200"/>
                  <a:gd name="connsiteX128" fmla="*/ 1981200 w 2407920"/>
                  <a:gd name="connsiteY128" fmla="*/ 2339340 h 2362200"/>
                  <a:gd name="connsiteX129" fmla="*/ 2004060 w 2407920"/>
                  <a:gd name="connsiteY129" fmla="*/ 2346960 h 2362200"/>
                  <a:gd name="connsiteX130" fmla="*/ 2034540 w 2407920"/>
                  <a:gd name="connsiteY130" fmla="*/ 2362200 h 2362200"/>
                  <a:gd name="connsiteX131" fmla="*/ 2080260 w 2407920"/>
                  <a:gd name="connsiteY131" fmla="*/ 2339340 h 2362200"/>
                  <a:gd name="connsiteX132" fmla="*/ 2118360 w 2407920"/>
                  <a:gd name="connsiteY132" fmla="*/ 2270760 h 2362200"/>
                  <a:gd name="connsiteX133" fmla="*/ 2133600 w 2407920"/>
                  <a:gd name="connsiteY133" fmla="*/ 2247900 h 2362200"/>
                  <a:gd name="connsiteX134" fmla="*/ 2148840 w 2407920"/>
                  <a:gd name="connsiteY134" fmla="*/ 2179320 h 2362200"/>
                  <a:gd name="connsiteX135" fmla="*/ 2156460 w 2407920"/>
                  <a:gd name="connsiteY135" fmla="*/ 2141220 h 2362200"/>
                  <a:gd name="connsiteX136" fmla="*/ 2171700 w 2407920"/>
                  <a:gd name="connsiteY136" fmla="*/ 2118360 h 2362200"/>
                  <a:gd name="connsiteX137" fmla="*/ 2186940 w 2407920"/>
                  <a:gd name="connsiteY137" fmla="*/ 2019300 h 2362200"/>
                  <a:gd name="connsiteX138" fmla="*/ 2194560 w 2407920"/>
                  <a:gd name="connsiteY138" fmla="*/ 1981200 h 2362200"/>
                  <a:gd name="connsiteX139" fmla="*/ 2209800 w 2407920"/>
                  <a:gd name="connsiteY139" fmla="*/ 1935480 h 2362200"/>
                  <a:gd name="connsiteX140" fmla="*/ 2217420 w 2407920"/>
                  <a:gd name="connsiteY140" fmla="*/ 1874520 h 2362200"/>
                  <a:gd name="connsiteX141" fmla="*/ 2225040 w 2407920"/>
                  <a:gd name="connsiteY141" fmla="*/ 1844040 h 2362200"/>
                  <a:gd name="connsiteX142" fmla="*/ 2232660 w 2407920"/>
                  <a:gd name="connsiteY142" fmla="*/ 1783080 h 2362200"/>
                  <a:gd name="connsiteX143" fmla="*/ 2247900 w 2407920"/>
                  <a:gd name="connsiteY143" fmla="*/ 1714500 h 2362200"/>
                  <a:gd name="connsiteX144" fmla="*/ 2255520 w 2407920"/>
                  <a:gd name="connsiteY144" fmla="*/ 1623060 h 2362200"/>
                  <a:gd name="connsiteX145" fmla="*/ 2263140 w 2407920"/>
                  <a:gd name="connsiteY145" fmla="*/ 1562100 h 2362200"/>
                  <a:gd name="connsiteX146" fmla="*/ 2286000 w 2407920"/>
                  <a:gd name="connsiteY146" fmla="*/ 1356360 h 2362200"/>
                  <a:gd name="connsiteX147" fmla="*/ 2293620 w 2407920"/>
                  <a:gd name="connsiteY147" fmla="*/ 1196340 h 2362200"/>
                  <a:gd name="connsiteX148" fmla="*/ 2308860 w 2407920"/>
                  <a:gd name="connsiteY148" fmla="*/ 1165860 h 2362200"/>
                  <a:gd name="connsiteX149" fmla="*/ 2316480 w 2407920"/>
                  <a:gd name="connsiteY149" fmla="*/ 1013460 h 2362200"/>
                  <a:gd name="connsiteX150" fmla="*/ 2324100 w 2407920"/>
                  <a:gd name="connsiteY150" fmla="*/ 982980 h 2362200"/>
                  <a:gd name="connsiteX151" fmla="*/ 2331720 w 2407920"/>
                  <a:gd name="connsiteY151" fmla="*/ 944880 h 2362200"/>
                  <a:gd name="connsiteX152" fmla="*/ 2339340 w 2407920"/>
                  <a:gd name="connsiteY152" fmla="*/ 762000 h 2362200"/>
                  <a:gd name="connsiteX153" fmla="*/ 2354580 w 2407920"/>
                  <a:gd name="connsiteY153" fmla="*/ 617220 h 2362200"/>
                  <a:gd name="connsiteX154" fmla="*/ 2369820 w 2407920"/>
                  <a:gd name="connsiteY154" fmla="*/ 396240 h 2362200"/>
                  <a:gd name="connsiteX155" fmla="*/ 2385060 w 2407920"/>
                  <a:gd name="connsiteY155" fmla="*/ 297180 h 2362200"/>
                  <a:gd name="connsiteX156" fmla="*/ 2392680 w 2407920"/>
                  <a:gd name="connsiteY156" fmla="*/ 121920 h 2362200"/>
                  <a:gd name="connsiteX157" fmla="*/ 2400300 w 2407920"/>
                  <a:gd name="connsiteY157" fmla="*/ 99060 h 2362200"/>
                  <a:gd name="connsiteX158" fmla="*/ 2407920 w 2407920"/>
                  <a:gd name="connsiteY158" fmla="*/ 0 h 236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</a:cxnLst>
                <a:rect l="l" t="t" r="r" b="b"/>
                <a:pathLst>
                  <a:path w="2407920" h="2362200">
                    <a:moveTo>
                      <a:pt x="0" y="38100"/>
                    </a:moveTo>
                    <a:cubicBezTo>
                      <a:pt x="14892" y="112561"/>
                      <a:pt x="4639" y="53348"/>
                      <a:pt x="15240" y="175260"/>
                    </a:cubicBezTo>
                    <a:cubicBezTo>
                      <a:pt x="22173" y="254995"/>
                      <a:pt x="15255" y="228646"/>
                      <a:pt x="30480" y="274320"/>
                    </a:cubicBezTo>
                    <a:cubicBezTo>
                      <a:pt x="35560" y="426720"/>
                      <a:pt x="36058" y="579342"/>
                      <a:pt x="45720" y="731520"/>
                    </a:cubicBezTo>
                    <a:cubicBezTo>
                      <a:pt x="46300" y="740660"/>
                      <a:pt x="59665" y="745314"/>
                      <a:pt x="60960" y="754380"/>
                    </a:cubicBezTo>
                    <a:cubicBezTo>
                      <a:pt x="67436" y="799710"/>
                      <a:pt x="64434" y="845938"/>
                      <a:pt x="68580" y="891540"/>
                    </a:cubicBezTo>
                    <a:cubicBezTo>
                      <a:pt x="69528" y="901970"/>
                      <a:pt x="74146" y="911751"/>
                      <a:pt x="76200" y="922020"/>
                    </a:cubicBezTo>
                    <a:cubicBezTo>
                      <a:pt x="79230" y="937170"/>
                      <a:pt x="81280" y="952500"/>
                      <a:pt x="83820" y="967740"/>
                    </a:cubicBezTo>
                    <a:cubicBezTo>
                      <a:pt x="86360" y="1023620"/>
                      <a:pt x="87719" y="1079566"/>
                      <a:pt x="91440" y="1135380"/>
                    </a:cubicBezTo>
                    <a:cubicBezTo>
                      <a:pt x="92802" y="1155813"/>
                      <a:pt x="97601" y="1175914"/>
                      <a:pt x="99060" y="1196340"/>
                    </a:cubicBezTo>
                    <a:cubicBezTo>
                      <a:pt x="102684" y="1247074"/>
                      <a:pt x="102456" y="1298052"/>
                      <a:pt x="106680" y="1348740"/>
                    </a:cubicBezTo>
                    <a:cubicBezTo>
                      <a:pt x="107550" y="1359177"/>
                      <a:pt x="112028" y="1368997"/>
                      <a:pt x="114300" y="1379220"/>
                    </a:cubicBezTo>
                    <a:cubicBezTo>
                      <a:pt x="117110" y="1391863"/>
                      <a:pt x="120088" y="1404499"/>
                      <a:pt x="121920" y="1417320"/>
                    </a:cubicBezTo>
                    <a:cubicBezTo>
                      <a:pt x="125173" y="1440090"/>
                      <a:pt x="125759" y="1463212"/>
                      <a:pt x="129540" y="1485900"/>
                    </a:cubicBezTo>
                    <a:cubicBezTo>
                      <a:pt x="130860" y="1493823"/>
                      <a:pt x="135418" y="1500919"/>
                      <a:pt x="137160" y="1508760"/>
                    </a:cubicBezTo>
                    <a:cubicBezTo>
                      <a:pt x="140512" y="1523842"/>
                      <a:pt x="142431" y="1539209"/>
                      <a:pt x="144780" y="1554480"/>
                    </a:cubicBezTo>
                    <a:cubicBezTo>
                      <a:pt x="147511" y="1572232"/>
                      <a:pt x="150613" y="1589949"/>
                      <a:pt x="152400" y="1607820"/>
                    </a:cubicBezTo>
                    <a:cubicBezTo>
                      <a:pt x="165035" y="1734168"/>
                      <a:pt x="150656" y="1669424"/>
                      <a:pt x="167640" y="1737360"/>
                    </a:cubicBezTo>
                    <a:cubicBezTo>
                      <a:pt x="170180" y="1767840"/>
                      <a:pt x="169537" y="1798755"/>
                      <a:pt x="175260" y="1828800"/>
                    </a:cubicBezTo>
                    <a:cubicBezTo>
                      <a:pt x="179769" y="1852471"/>
                      <a:pt x="192276" y="1874003"/>
                      <a:pt x="198120" y="1897380"/>
                    </a:cubicBezTo>
                    <a:cubicBezTo>
                      <a:pt x="200660" y="1907540"/>
                      <a:pt x="202863" y="1917790"/>
                      <a:pt x="205740" y="1927860"/>
                    </a:cubicBezTo>
                    <a:cubicBezTo>
                      <a:pt x="207947" y="1935583"/>
                      <a:pt x="211618" y="1942879"/>
                      <a:pt x="213360" y="1950720"/>
                    </a:cubicBezTo>
                    <a:cubicBezTo>
                      <a:pt x="216712" y="1965802"/>
                      <a:pt x="218938" y="1981125"/>
                      <a:pt x="220980" y="1996440"/>
                    </a:cubicBezTo>
                    <a:cubicBezTo>
                      <a:pt x="224020" y="2019239"/>
                      <a:pt x="224089" y="2042466"/>
                      <a:pt x="228600" y="2065020"/>
                    </a:cubicBezTo>
                    <a:cubicBezTo>
                      <a:pt x="231750" y="2080772"/>
                      <a:pt x="238760" y="2095500"/>
                      <a:pt x="243840" y="2110740"/>
                    </a:cubicBezTo>
                    <a:lnTo>
                      <a:pt x="251460" y="2133600"/>
                    </a:lnTo>
                    <a:cubicBezTo>
                      <a:pt x="257366" y="2204475"/>
                      <a:pt x="252546" y="2205983"/>
                      <a:pt x="266700" y="2255520"/>
                    </a:cubicBezTo>
                    <a:cubicBezTo>
                      <a:pt x="268907" y="2263243"/>
                      <a:pt x="270728" y="2271196"/>
                      <a:pt x="274320" y="2278380"/>
                    </a:cubicBezTo>
                    <a:cubicBezTo>
                      <a:pt x="278416" y="2286571"/>
                      <a:pt x="285464" y="2293049"/>
                      <a:pt x="289560" y="2301240"/>
                    </a:cubicBezTo>
                    <a:cubicBezTo>
                      <a:pt x="293152" y="2308424"/>
                      <a:pt x="290908" y="2319082"/>
                      <a:pt x="297180" y="2324100"/>
                    </a:cubicBezTo>
                    <a:cubicBezTo>
                      <a:pt x="305358" y="2330642"/>
                      <a:pt x="317500" y="2329180"/>
                      <a:pt x="327660" y="2331720"/>
                    </a:cubicBezTo>
                    <a:cubicBezTo>
                      <a:pt x="339218" y="2339425"/>
                      <a:pt x="357606" y="2354580"/>
                      <a:pt x="373380" y="2354580"/>
                    </a:cubicBezTo>
                    <a:cubicBezTo>
                      <a:pt x="381412" y="2354580"/>
                      <a:pt x="389219" y="2350861"/>
                      <a:pt x="396240" y="2346960"/>
                    </a:cubicBezTo>
                    <a:cubicBezTo>
                      <a:pt x="412251" y="2338065"/>
                      <a:pt x="441960" y="2316480"/>
                      <a:pt x="441960" y="2316480"/>
                    </a:cubicBezTo>
                    <a:cubicBezTo>
                      <a:pt x="444500" y="2308860"/>
                      <a:pt x="445988" y="2300804"/>
                      <a:pt x="449580" y="2293620"/>
                    </a:cubicBezTo>
                    <a:cubicBezTo>
                      <a:pt x="471688" y="2249404"/>
                      <a:pt x="460021" y="2293717"/>
                      <a:pt x="480060" y="2240280"/>
                    </a:cubicBezTo>
                    <a:cubicBezTo>
                      <a:pt x="483737" y="2230474"/>
                      <a:pt x="484671" y="2219831"/>
                      <a:pt x="487680" y="2209800"/>
                    </a:cubicBezTo>
                    <a:cubicBezTo>
                      <a:pt x="492296" y="2194413"/>
                      <a:pt x="499024" y="2179665"/>
                      <a:pt x="502920" y="2164080"/>
                    </a:cubicBezTo>
                    <a:cubicBezTo>
                      <a:pt x="503936" y="2160015"/>
                      <a:pt x="513787" y="2117299"/>
                      <a:pt x="518160" y="2110740"/>
                    </a:cubicBezTo>
                    <a:cubicBezTo>
                      <a:pt x="524138" y="2101774"/>
                      <a:pt x="533400" y="2095500"/>
                      <a:pt x="541020" y="2087880"/>
                    </a:cubicBezTo>
                    <a:cubicBezTo>
                      <a:pt x="543560" y="2077720"/>
                      <a:pt x="545763" y="2067470"/>
                      <a:pt x="548640" y="2057400"/>
                    </a:cubicBezTo>
                    <a:cubicBezTo>
                      <a:pt x="558323" y="2023508"/>
                      <a:pt x="555940" y="2043762"/>
                      <a:pt x="563880" y="2004060"/>
                    </a:cubicBezTo>
                    <a:cubicBezTo>
                      <a:pt x="570674" y="1970091"/>
                      <a:pt x="570947" y="1952930"/>
                      <a:pt x="579120" y="1920240"/>
                    </a:cubicBezTo>
                    <a:cubicBezTo>
                      <a:pt x="581068" y="1912448"/>
                      <a:pt x="584627" y="1905129"/>
                      <a:pt x="586740" y="1897380"/>
                    </a:cubicBezTo>
                    <a:cubicBezTo>
                      <a:pt x="615444" y="1792131"/>
                      <a:pt x="588018" y="1878306"/>
                      <a:pt x="617220" y="1790700"/>
                    </a:cubicBezTo>
                    <a:cubicBezTo>
                      <a:pt x="619760" y="1783080"/>
                      <a:pt x="621248" y="1775024"/>
                      <a:pt x="624840" y="1767840"/>
                    </a:cubicBezTo>
                    <a:cubicBezTo>
                      <a:pt x="629920" y="1757680"/>
                      <a:pt x="635605" y="1747801"/>
                      <a:pt x="640080" y="1737360"/>
                    </a:cubicBezTo>
                    <a:cubicBezTo>
                      <a:pt x="659009" y="1693193"/>
                      <a:pt x="633652" y="1735571"/>
                      <a:pt x="662940" y="1691640"/>
                    </a:cubicBezTo>
                    <a:cubicBezTo>
                      <a:pt x="665480" y="1676400"/>
                      <a:pt x="667796" y="1661121"/>
                      <a:pt x="670560" y="1645920"/>
                    </a:cubicBezTo>
                    <a:cubicBezTo>
                      <a:pt x="672877" y="1633177"/>
                      <a:pt x="676051" y="1620595"/>
                      <a:pt x="678180" y="1607820"/>
                    </a:cubicBezTo>
                    <a:cubicBezTo>
                      <a:pt x="681133" y="1590104"/>
                      <a:pt x="681761" y="1571981"/>
                      <a:pt x="685800" y="1554480"/>
                    </a:cubicBezTo>
                    <a:cubicBezTo>
                      <a:pt x="689412" y="1538827"/>
                      <a:pt x="697890" y="1524512"/>
                      <a:pt x="701040" y="1508760"/>
                    </a:cubicBezTo>
                    <a:cubicBezTo>
                      <a:pt x="705391" y="1487007"/>
                      <a:pt x="709823" y="1461702"/>
                      <a:pt x="716280" y="1440180"/>
                    </a:cubicBezTo>
                    <a:cubicBezTo>
                      <a:pt x="720896" y="1424793"/>
                      <a:pt x="726440" y="1409700"/>
                      <a:pt x="731520" y="1394460"/>
                    </a:cubicBezTo>
                    <a:cubicBezTo>
                      <a:pt x="734060" y="1386840"/>
                      <a:pt x="737820" y="1379523"/>
                      <a:pt x="739140" y="1371600"/>
                    </a:cubicBezTo>
                    <a:cubicBezTo>
                      <a:pt x="741680" y="1356360"/>
                      <a:pt x="743408" y="1340962"/>
                      <a:pt x="746760" y="1325880"/>
                    </a:cubicBezTo>
                    <a:cubicBezTo>
                      <a:pt x="748502" y="1318039"/>
                      <a:pt x="752267" y="1310769"/>
                      <a:pt x="754380" y="1303020"/>
                    </a:cubicBezTo>
                    <a:cubicBezTo>
                      <a:pt x="759891" y="1282813"/>
                      <a:pt x="762996" y="1261931"/>
                      <a:pt x="769620" y="1242060"/>
                    </a:cubicBezTo>
                    <a:cubicBezTo>
                      <a:pt x="772160" y="1234440"/>
                      <a:pt x="775498" y="1227041"/>
                      <a:pt x="777240" y="1219200"/>
                    </a:cubicBezTo>
                    <a:cubicBezTo>
                      <a:pt x="780592" y="1204118"/>
                      <a:pt x="781830" y="1188630"/>
                      <a:pt x="784860" y="1173480"/>
                    </a:cubicBezTo>
                    <a:cubicBezTo>
                      <a:pt x="786914" y="1163211"/>
                      <a:pt x="790607" y="1153304"/>
                      <a:pt x="792480" y="1143000"/>
                    </a:cubicBezTo>
                    <a:cubicBezTo>
                      <a:pt x="795693" y="1125329"/>
                      <a:pt x="794939" y="1106863"/>
                      <a:pt x="800100" y="1089660"/>
                    </a:cubicBezTo>
                    <a:cubicBezTo>
                      <a:pt x="802732" y="1080888"/>
                      <a:pt x="811621" y="1075169"/>
                      <a:pt x="815340" y="1066800"/>
                    </a:cubicBezTo>
                    <a:cubicBezTo>
                      <a:pt x="851612" y="985188"/>
                      <a:pt x="811330" y="1049955"/>
                      <a:pt x="845820" y="998220"/>
                    </a:cubicBezTo>
                    <a:cubicBezTo>
                      <a:pt x="848360" y="988060"/>
                      <a:pt x="849315" y="977366"/>
                      <a:pt x="853440" y="967740"/>
                    </a:cubicBezTo>
                    <a:cubicBezTo>
                      <a:pt x="857048" y="959322"/>
                      <a:pt x="864584" y="953071"/>
                      <a:pt x="868680" y="944880"/>
                    </a:cubicBezTo>
                    <a:cubicBezTo>
                      <a:pt x="872272" y="937696"/>
                      <a:pt x="873760" y="929640"/>
                      <a:pt x="876300" y="922020"/>
                    </a:cubicBezTo>
                    <a:cubicBezTo>
                      <a:pt x="878840" y="904240"/>
                      <a:pt x="880398" y="886292"/>
                      <a:pt x="883920" y="868680"/>
                    </a:cubicBezTo>
                    <a:cubicBezTo>
                      <a:pt x="888388" y="846342"/>
                      <a:pt x="897486" y="837026"/>
                      <a:pt x="906780" y="815340"/>
                    </a:cubicBezTo>
                    <a:cubicBezTo>
                      <a:pt x="909944" y="807957"/>
                      <a:pt x="912193" y="800203"/>
                      <a:pt x="914400" y="792480"/>
                    </a:cubicBezTo>
                    <a:cubicBezTo>
                      <a:pt x="919725" y="773844"/>
                      <a:pt x="928206" y="729861"/>
                      <a:pt x="937260" y="716280"/>
                    </a:cubicBezTo>
                    <a:lnTo>
                      <a:pt x="952500" y="693420"/>
                    </a:lnTo>
                    <a:cubicBezTo>
                      <a:pt x="968998" y="627428"/>
                      <a:pt x="948795" y="698872"/>
                      <a:pt x="975360" y="632460"/>
                    </a:cubicBezTo>
                    <a:cubicBezTo>
                      <a:pt x="981326" y="617545"/>
                      <a:pt x="985520" y="601980"/>
                      <a:pt x="990600" y="586740"/>
                    </a:cubicBezTo>
                    <a:cubicBezTo>
                      <a:pt x="993140" y="579120"/>
                      <a:pt x="994628" y="571064"/>
                      <a:pt x="998220" y="563880"/>
                    </a:cubicBezTo>
                    <a:cubicBezTo>
                      <a:pt x="1003300" y="553720"/>
                      <a:pt x="1008985" y="543841"/>
                      <a:pt x="1013460" y="533400"/>
                    </a:cubicBezTo>
                    <a:cubicBezTo>
                      <a:pt x="1016624" y="526017"/>
                      <a:pt x="1017179" y="517561"/>
                      <a:pt x="1021080" y="510540"/>
                    </a:cubicBezTo>
                    <a:cubicBezTo>
                      <a:pt x="1029975" y="494529"/>
                      <a:pt x="1041400" y="480060"/>
                      <a:pt x="1051560" y="464820"/>
                    </a:cubicBezTo>
                    <a:cubicBezTo>
                      <a:pt x="1056640" y="457200"/>
                      <a:pt x="1059180" y="447040"/>
                      <a:pt x="1066800" y="441960"/>
                    </a:cubicBezTo>
                    <a:cubicBezTo>
                      <a:pt x="1074420" y="436880"/>
                      <a:pt x="1081469" y="430816"/>
                      <a:pt x="1089660" y="426720"/>
                    </a:cubicBezTo>
                    <a:cubicBezTo>
                      <a:pt x="1096844" y="423128"/>
                      <a:pt x="1105499" y="423001"/>
                      <a:pt x="1112520" y="419100"/>
                    </a:cubicBezTo>
                    <a:cubicBezTo>
                      <a:pt x="1191125" y="375431"/>
                      <a:pt x="1129374" y="398242"/>
                      <a:pt x="1181100" y="381000"/>
                    </a:cubicBezTo>
                    <a:cubicBezTo>
                      <a:pt x="1196340" y="383540"/>
                      <a:pt x="1211738" y="385268"/>
                      <a:pt x="1226820" y="388620"/>
                    </a:cubicBezTo>
                    <a:cubicBezTo>
                      <a:pt x="1234661" y="390362"/>
                      <a:pt x="1241888" y="394292"/>
                      <a:pt x="1249680" y="396240"/>
                    </a:cubicBezTo>
                    <a:cubicBezTo>
                      <a:pt x="1262245" y="399381"/>
                      <a:pt x="1275080" y="401320"/>
                      <a:pt x="1287780" y="403860"/>
                    </a:cubicBezTo>
                    <a:lnTo>
                      <a:pt x="1318260" y="449580"/>
                    </a:lnTo>
                    <a:cubicBezTo>
                      <a:pt x="1323340" y="457200"/>
                      <a:pt x="1330604" y="463752"/>
                      <a:pt x="1333500" y="472440"/>
                    </a:cubicBezTo>
                    <a:cubicBezTo>
                      <a:pt x="1355924" y="539713"/>
                      <a:pt x="1341556" y="503792"/>
                      <a:pt x="1379220" y="579120"/>
                    </a:cubicBezTo>
                    <a:cubicBezTo>
                      <a:pt x="1384300" y="589280"/>
                      <a:pt x="1388159" y="600149"/>
                      <a:pt x="1394460" y="609600"/>
                    </a:cubicBezTo>
                    <a:cubicBezTo>
                      <a:pt x="1469023" y="721444"/>
                      <a:pt x="1393317" y="603791"/>
                      <a:pt x="1440180" y="685800"/>
                    </a:cubicBezTo>
                    <a:cubicBezTo>
                      <a:pt x="1456258" y="713937"/>
                      <a:pt x="1458100" y="705646"/>
                      <a:pt x="1470660" y="739140"/>
                    </a:cubicBezTo>
                    <a:cubicBezTo>
                      <a:pt x="1474337" y="748946"/>
                      <a:pt x="1474603" y="759814"/>
                      <a:pt x="1478280" y="769620"/>
                    </a:cubicBezTo>
                    <a:cubicBezTo>
                      <a:pt x="1482268" y="780256"/>
                      <a:pt x="1489301" y="789553"/>
                      <a:pt x="1493520" y="800100"/>
                    </a:cubicBezTo>
                    <a:cubicBezTo>
                      <a:pt x="1499486" y="815015"/>
                      <a:pt x="1503680" y="830580"/>
                      <a:pt x="1508760" y="845820"/>
                    </a:cubicBezTo>
                    <a:cubicBezTo>
                      <a:pt x="1511300" y="853440"/>
                      <a:pt x="1512788" y="861496"/>
                      <a:pt x="1516380" y="868680"/>
                    </a:cubicBezTo>
                    <a:lnTo>
                      <a:pt x="1531620" y="899160"/>
                    </a:lnTo>
                    <a:cubicBezTo>
                      <a:pt x="1534160" y="911860"/>
                      <a:pt x="1536099" y="924695"/>
                      <a:pt x="1539240" y="937260"/>
                    </a:cubicBezTo>
                    <a:cubicBezTo>
                      <a:pt x="1541188" y="945052"/>
                      <a:pt x="1544912" y="952328"/>
                      <a:pt x="1546860" y="960120"/>
                    </a:cubicBezTo>
                    <a:cubicBezTo>
                      <a:pt x="1550001" y="972685"/>
                      <a:pt x="1551339" y="985655"/>
                      <a:pt x="1554480" y="998220"/>
                    </a:cubicBezTo>
                    <a:cubicBezTo>
                      <a:pt x="1556428" y="1006012"/>
                      <a:pt x="1559893" y="1013357"/>
                      <a:pt x="1562100" y="1021080"/>
                    </a:cubicBezTo>
                    <a:cubicBezTo>
                      <a:pt x="1564977" y="1031150"/>
                      <a:pt x="1565595" y="1041934"/>
                      <a:pt x="1569720" y="1051560"/>
                    </a:cubicBezTo>
                    <a:cubicBezTo>
                      <a:pt x="1573328" y="1059978"/>
                      <a:pt x="1579880" y="1066800"/>
                      <a:pt x="1584960" y="1074420"/>
                    </a:cubicBezTo>
                    <a:cubicBezTo>
                      <a:pt x="1588231" y="1097317"/>
                      <a:pt x="1593515" y="1141347"/>
                      <a:pt x="1600200" y="1165860"/>
                    </a:cubicBezTo>
                    <a:cubicBezTo>
                      <a:pt x="1604427" y="1181358"/>
                      <a:pt x="1615440" y="1211580"/>
                      <a:pt x="1615440" y="1211580"/>
                    </a:cubicBezTo>
                    <a:cubicBezTo>
                      <a:pt x="1626022" y="1285655"/>
                      <a:pt x="1618704" y="1247496"/>
                      <a:pt x="1638300" y="1325880"/>
                    </a:cubicBezTo>
                    <a:cubicBezTo>
                      <a:pt x="1640840" y="1336040"/>
                      <a:pt x="1642608" y="1346425"/>
                      <a:pt x="1645920" y="1356360"/>
                    </a:cubicBezTo>
                    <a:cubicBezTo>
                      <a:pt x="1653183" y="1378148"/>
                      <a:pt x="1656376" y="1385780"/>
                      <a:pt x="1661160" y="1409700"/>
                    </a:cubicBezTo>
                    <a:cubicBezTo>
                      <a:pt x="1664190" y="1424850"/>
                      <a:pt x="1665750" y="1440270"/>
                      <a:pt x="1668780" y="1455420"/>
                    </a:cubicBezTo>
                    <a:cubicBezTo>
                      <a:pt x="1670834" y="1465689"/>
                      <a:pt x="1674346" y="1475631"/>
                      <a:pt x="1676400" y="1485900"/>
                    </a:cubicBezTo>
                    <a:cubicBezTo>
                      <a:pt x="1679430" y="1501050"/>
                      <a:pt x="1680273" y="1516631"/>
                      <a:pt x="1684020" y="1531620"/>
                    </a:cubicBezTo>
                    <a:cubicBezTo>
                      <a:pt x="1687916" y="1547205"/>
                      <a:pt x="1694847" y="1561894"/>
                      <a:pt x="1699260" y="1577340"/>
                    </a:cubicBezTo>
                    <a:cubicBezTo>
                      <a:pt x="1704340" y="1595120"/>
                      <a:pt x="1710342" y="1612662"/>
                      <a:pt x="1714500" y="1630680"/>
                    </a:cubicBezTo>
                    <a:cubicBezTo>
                      <a:pt x="1719517" y="1652421"/>
                      <a:pt x="1719274" y="1678328"/>
                      <a:pt x="1729740" y="1699260"/>
                    </a:cubicBezTo>
                    <a:cubicBezTo>
                      <a:pt x="1733836" y="1707451"/>
                      <a:pt x="1741261" y="1713751"/>
                      <a:pt x="1744980" y="1722120"/>
                    </a:cubicBezTo>
                    <a:cubicBezTo>
                      <a:pt x="1780604" y="1802275"/>
                      <a:pt x="1743937" y="1734231"/>
                      <a:pt x="1767840" y="1805940"/>
                    </a:cubicBezTo>
                    <a:cubicBezTo>
                      <a:pt x="1771432" y="1816716"/>
                      <a:pt x="1778605" y="1825979"/>
                      <a:pt x="1783080" y="1836420"/>
                    </a:cubicBezTo>
                    <a:cubicBezTo>
                      <a:pt x="1786244" y="1843803"/>
                      <a:pt x="1787108" y="1852096"/>
                      <a:pt x="1790700" y="1859280"/>
                    </a:cubicBezTo>
                    <a:cubicBezTo>
                      <a:pt x="1794796" y="1867471"/>
                      <a:pt x="1801844" y="1873949"/>
                      <a:pt x="1805940" y="1882140"/>
                    </a:cubicBezTo>
                    <a:cubicBezTo>
                      <a:pt x="1815188" y="1900637"/>
                      <a:pt x="1815963" y="1923971"/>
                      <a:pt x="1821180" y="1943100"/>
                    </a:cubicBezTo>
                    <a:cubicBezTo>
                      <a:pt x="1825407" y="1958598"/>
                      <a:pt x="1831340" y="1973580"/>
                      <a:pt x="1836420" y="1988820"/>
                    </a:cubicBezTo>
                    <a:cubicBezTo>
                      <a:pt x="1838960" y="1996440"/>
                      <a:pt x="1840448" y="2004496"/>
                      <a:pt x="1844040" y="2011680"/>
                    </a:cubicBezTo>
                    <a:lnTo>
                      <a:pt x="1859280" y="2042160"/>
                    </a:lnTo>
                    <a:cubicBezTo>
                      <a:pt x="1861820" y="2057400"/>
                      <a:pt x="1862460" y="2073081"/>
                      <a:pt x="1866900" y="2087880"/>
                    </a:cubicBezTo>
                    <a:cubicBezTo>
                      <a:pt x="1870164" y="2098760"/>
                      <a:pt x="1877527" y="2107980"/>
                      <a:pt x="1882140" y="2118360"/>
                    </a:cubicBezTo>
                    <a:cubicBezTo>
                      <a:pt x="1887695" y="2130859"/>
                      <a:pt x="1892706" y="2143605"/>
                      <a:pt x="1897380" y="2156460"/>
                    </a:cubicBezTo>
                    <a:lnTo>
                      <a:pt x="1920240" y="2225040"/>
                    </a:lnTo>
                    <a:cubicBezTo>
                      <a:pt x="1922780" y="2232660"/>
                      <a:pt x="1923405" y="2241217"/>
                      <a:pt x="1927860" y="2247900"/>
                    </a:cubicBezTo>
                    <a:cubicBezTo>
                      <a:pt x="1938020" y="2263140"/>
                      <a:pt x="1952548" y="2276244"/>
                      <a:pt x="1958340" y="2293620"/>
                    </a:cubicBezTo>
                    <a:cubicBezTo>
                      <a:pt x="1963360" y="2308679"/>
                      <a:pt x="1967771" y="2328597"/>
                      <a:pt x="1981200" y="2339340"/>
                    </a:cubicBezTo>
                    <a:cubicBezTo>
                      <a:pt x="1987472" y="2344358"/>
                      <a:pt x="1996677" y="2343796"/>
                      <a:pt x="2004060" y="2346960"/>
                    </a:cubicBezTo>
                    <a:cubicBezTo>
                      <a:pt x="2014501" y="2351435"/>
                      <a:pt x="2024380" y="2357120"/>
                      <a:pt x="2034540" y="2362200"/>
                    </a:cubicBezTo>
                    <a:cubicBezTo>
                      <a:pt x="2050846" y="2356765"/>
                      <a:pt x="2068095" y="2353243"/>
                      <a:pt x="2080260" y="2339340"/>
                    </a:cubicBezTo>
                    <a:cubicBezTo>
                      <a:pt x="2136321" y="2275271"/>
                      <a:pt x="2095684" y="2316112"/>
                      <a:pt x="2118360" y="2270760"/>
                    </a:cubicBezTo>
                    <a:cubicBezTo>
                      <a:pt x="2122456" y="2262569"/>
                      <a:pt x="2128520" y="2255520"/>
                      <a:pt x="2133600" y="2247900"/>
                    </a:cubicBezTo>
                    <a:cubicBezTo>
                      <a:pt x="2156582" y="2132989"/>
                      <a:pt x="2127318" y="2276171"/>
                      <a:pt x="2148840" y="2179320"/>
                    </a:cubicBezTo>
                    <a:cubicBezTo>
                      <a:pt x="2151650" y="2166677"/>
                      <a:pt x="2151912" y="2153347"/>
                      <a:pt x="2156460" y="2141220"/>
                    </a:cubicBezTo>
                    <a:cubicBezTo>
                      <a:pt x="2159676" y="2132645"/>
                      <a:pt x="2166620" y="2125980"/>
                      <a:pt x="2171700" y="2118360"/>
                    </a:cubicBezTo>
                    <a:cubicBezTo>
                      <a:pt x="2183697" y="2010384"/>
                      <a:pt x="2172275" y="2085292"/>
                      <a:pt x="2186940" y="2019300"/>
                    </a:cubicBezTo>
                    <a:cubicBezTo>
                      <a:pt x="2189750" y="2006657"/>
                      <a:pt x="2191152" y="1993695"/>
                      <a:pt x="2194560" y="1981200"/>
                    </a:cubicBezTo>
                    <a:cubicBezTo>
                      <a:pt x="2198787" y="1965702"/>
                      <a:pt x="2209800" y="1935480"/>
                      <a:pt x="2209800" y="1935480"/>
                    </a:cubicBezTo>
                    <a:cubicBezTo>
                      <a:pt x="2212340" y="1915160"/>
                      <a:pt x="2214053" y="1894720"/>
                      <a:pt x="2217420" y="1874520"/>
                    </a:cubicBezTo>
                    <a:cubicBezTo>
                      <a:pt x="2219142" y="1864190"/>
                      <a:pt x="2223318" y="1854370"/>
                      <a:pt x="2225040" y="1844040"/>
                    </a:cubicBezTo>
                    <a:cubicBezTo>
                      <a:pt x="2228407" y="1823840"/>
                      <a:pt x="2228997" y="1803228"/>
                      <a:pt x="2232660" y="1783080"/>
                    </a:cubicBezTo>
                    <a:cubicBezTo>
                      <a:pt x="2250115" y="1687080"/>
                      <a:pt x="2229440" y="1880637"/>
                      <a:pt x="2247900" y="1714500"/>
                    </a:cubicBezTo>
                    <a:cubicBezTo>
                      <a:pt x="2251278" y="1684101"/>
                      <a:pt x="2252477" y="1653494"/>
                      <a:pt x="2255520" y="1623060"/>
                    </a:cubicBezTo>
                    <a:cubicBezTo>
                      <a:pt x="2257558" y="1602683"/>
                      <a:pt x="2260958" y="1582462"/>
                      <a:pt x="2263140" y="1562100"/>
                    </a:cubicBezTo>
                    <a:cubicBezTo>
                      <a:pt x="2285032" y="1357774"/>
                      <a:pt x="2269448" y="1472221"/>
                      <a:pt x="2286000" y="1356360"/>
                    </a:cubicBezTo>
                    <a:cubicBezTo>
                      <a:pt x="2288540" y="1303020"/>
                      <a:pt x="2287258" y="1249360"/>
                      <a:pt x="2293620" y="1196340"/>
                    </a:cubicBezTo>
                    <a:cubicBezTo>
                      <a:pt x="2294973" y="1185062"/>
                      <a:pt x="2307451" y="1177132"/>
                      <a:pt x="2308860" y="1165860"/>
                    </a:cubicBezTo>
                    <a:cubicBezTo>
                      <a:pt x="2315169" y="1115389"/>
                      <a:pt x="2312256" y="1064148"/>
                      <a:pt x="2316480" y="1013460"/>
                    </a:cubicBezTo>
                    <a:cubicBezTo>
                      <a:pt x="2317350" y="1003023"/>
                      <a:pt x="2321828" y="993203"/>
                      <a:pt x="2324100" y="982980"/>
                    </a:cubicBezTo>
                    <a:cubicBezTo>
                      <a:pt x="2326910" y="970337"/>
                      <a:pt x="2329180" y="957580"/>
                      <a:pt x="2331720" y="944880"/>
                    </a:cubicBezTo>
                    <a:cubicBezTo>
                      <a:pt x="2334260" y="883920"/>
                      <a:pt x="2336133" y="822929"/>
                      <a:pt x="2339340" y="762000"/>
                    </a:cubicBezTo>
                    <a:cubicBezTo>
                      <a:pt x="2344832" y="657656"/>
                      <a:pt x="2341077" y="684736"/>
                      <a:pt x="2354580" y="617220"/>
                    </a:cubicBezTo>
                    <a:cubicBezTo>
                      <a:pt x="2359660" y="543560"/>
                      <a:pt x="2357682" y="469070"/>
                      <a:pt x="2369820" y="396240"/>
                    </a:cubicBezTo>
                    <a:cubicBezTo>
                      <a:pt x="2380393" y="332804"/>
                      <a:pt x="2375255" y="365815"/>
                      <a:pt x="2385060" y="297180"/>
                    </a:cubicBezTo>
                    <a:cubicBezTo>
                      <a:pt x="2387600" y="238760"/>
                      <a:pt x="2388195" y="180223"/>
                      <a:pt x="2392680" y="121920"/>
                    </a:cubicBezTo>
                    <a:cubicBezTo>
                      <a:pt x="2393296" y="113911"/>
                      <a:pt x="2399304" y="107030"/>
                      <a:pt x="2400300" y="99060"/>
                    </a:cubicBezTo>
                    <a:cubicBezTo>
                      <a:pt x="2404408" y="66198"/>
                      <a:pt x="2405380" y="33020"/>
                      <a:pt x="2407920" y="0"/>
                    </a:cubicBezTo>
                  </a:path>
                </a:pathLst>
              </a:cu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cxnSp>
            <p:nvCxnSpPr>
              <p:cNvPr id="70" name="直線コネクタ 69">
                <a:extLst>
                  <a:ext uri="{FF2B5EF4-FFF2-40B4-BE49-F238E27FC236}">
                    <a16:creationId xmlns:a16="http://schemas.microsoft.com/office/drawing/2014/main" id="{D51749B9-EA8C-41D5-00B9-4D2AD06C8C06}"/>
                  </a:ext>
                </a:extLst>
              </p:cNvPr>
              <p:cNvCxnSpPr/>
              <p:nvPr/>
            </p:nvCxnSpPr>
            <p:spPr>
              <a:xfrm>
                <a:off x="6846567" y="2675444"/>
                <a:ext cx="0" cy="236983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コネクタ 70">
                <a:extLst>
                  <a:ext uri="{FF2B5EF4-FFF2-40B4-BE49-F238E27FC236}">
                    <a16:creationId xmlns:a16="http://schemas.microsoft.com/office/drawing/2014/main" id="{531DA1EA-0624-DD6C-DA1B-9B9EFDFECD43}"/>
                  </a:ext>
                </a:extLst>
              </p:cNvPr>
              <p:cNvCxnSpPr/>
              <p:nvPr/>
            </p:nvCxnSpPr>
            <p:spPr>
              <a:xfrm>
                <a:off x="5200647" y="5037644"/>
                <a:ext cx="33147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楕円 71">
                <a:extLst>
                  <a:ext uri="{FF2B5EF4-FFF2-40B4-BE49-F238E27FC236}">
                    <a16:creationId xmlns:a16="http://schemas.microsoft.com/office/drawing/2014/main" id="{8E83FE47-EE54-A70E-F9BF-E2F719365741}"/>
                  </a:ext>
                </a:extLst>
              </p:cNvPr>
              <p:cNvSpPr/>
              <p:nvPr/>
            </p:nvSpPr>
            <p:spPr>
              <a:xfrm>
                <a:off x="7540615" y="4847806"/>
                <a:ext cx="201531" cy="37967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66" name="図 65">
              <a:extLst>
                <a:ext uri="{FF2B5EF4-FFF2-40B4-BE49-F238E27FC236}">
                  <a16:creationId xmlns:a16="http://schemas.microsoft.com/office/drawing/2014/main" id="{0F6491EC-22A3-B1FF-DE4C-7A8750EE879A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6374" y="2768316"/>
              <a:ext cx="659442" cy="251469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67" name="図 66">
              <a:extLst>
                <a:ext uri="{FF2B5EF4-FFF2-40B4-BE49-F238E27FC236}">
                  <a16:creationId xmlns:a16="http://schemas.microsoft.com/office/drawing/2014/main" id="{4F6581B1-4812-DEC6-957B-19A6F24071B4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2228" y="3654851"/>
              <a:ext cx="251826" cy="183146"/>
            </a:xfrm>
            <a:prstGeom prst="rect">
              <a:avLst/>
            </a:prstGeom>
          </p:spPr>
        </p:pic>
        <p:sp>
          <p:nvSpPr>
            <p:cNvPr id="68" name="フリーフォーム: 図形 67">
              <a:extLst>
                <a:ext uri="{FF2B5EF4-FFF2-40B4-BE49-F238E27FC236}">
                  <a16:creationId xmlns:a16="http://schemas.microsoft.com/office/drawing/2014/main" id="{CA36B326-8248-5C2A-09E3-1652B119B99F}"/>
                </a:ext>
              </a:extLst>
            </p:cNvPr>
            <p:cNvSpPr/>
            <p:nvPr/>
          </p:nvSpPr>
          <p:spPr>
            <a:xfrm>
              <a:off x="3268980" y="3154680"/>
              <a:ext cx="1043940" cy="739140"/>
            </a:xfrm>
            <a:custGeom>
              <a:avLst/>
              <a:gdLst>
                <a:gd name="connsiteX0" fmla="*/ 0 w 1043940"/>
                <a:gd name="connsiteY0" fmla="*/ 396240 h 739140"/>
                <a:gd name="connsiteX1" fmla="*/ 38100 w 1043940"/>
                <a:gd name="connsiteY1" fmla="*/ 403860 h 739140"/>
                <a:gd name="connsiteX2" fmla="*/ 121920 w 1043940"/>
                <a:gd name="connsiteY2" fmla="*/ 388620 h 739140"/>
                <a:gd name="connsiteX3" fmla="*/ 167640 w 1043940"/>
                <a:gd name="connsiteY3" fmla="*/ 373380 h 739140"/>
                <a:gd name="connsiteX4" fmla="*/ 190500 w 1043940"/>
                <a:gd name="connsiteY4" fmla="*/ 426720 h 739140"/>
                <a:gd name="connsiteX5" fmla="*/ 213360 w 1043940"/>
                <a:gd name="connsiteY5" fmla="*/ 434340 h 739140"/>
                <a:gd name="connsiteX6" fmla="*/ 236220 w 1043940"/>
                <a:gd name="connsiteY6" fmla="*/ 426720 h 739140"/>
                <a:gd name="connsiteX7" fmla="*/ 243840 w 1043940"/>
                <a:gd name="connsiteY7" fmla="*/ 396240 h 739140"/>
                <a:gd name="connsiteX8" fmla="*/ 251460 w 1043940"/>
                <a:gd name="connsiteY8" fmla="*/ 373380 h 739140"/>
                <a:gd name="connsiteX9" fmla="*/ 259080 w 1043940"/>
                <a:gd name="connsiteY9" fmla="*/ 335280 h 739140"/>
                <a:gd name="connsiteX10" fmla="*/ 274320 w 1043940"/>
                <a:gd name="connsiteY10" fmla="*/ 312420 h 739140"/>
                <a:gd name="connsiteX11" fmla="*/ 312420 w 1043940"/>
                <a:gd name="connsiteY11" fmla="*/ 251460 h 739140"/>
                <a:gd name="connsiteX12" fmla="*/ 327660 w 1043940"/>
                <a:gd name="connsiteY12" fmla="*/ 274320 h 739140"/>
                <a:gd name="connsiteX13" fmla="*/ 342900 w 1043940"/>
                <a:gd name="connsiteY13" fmla="*/ 388620 h 739140"/>
                <a:gd name="connsiteX14" fmla="*/ 350520 w 1043940"/>
                <a:gd name="connsiteY14" fmla="*/ 411480 h 739140"/>
                <a:gd name="connsiteX15" fmla="*/ 358140 w 1043940"/>
                <a:gd name="connsiteY15" fmla="*/ 464820 h 739140"/>
                <a:gd name="connsiteX16" fmla="*/ 373380 w 1043940"/>
                <a:gd name="connsiteY16" fmla="*/ 518160 h 739140"/>
                <a:gd name="connsiteX17" fmla="*/ 381000 w 1043940"/>
                <a:gd name="connsiteY17" fmla="*/ 556260 h 739140"/>
                <a:gd name="connsiteX18" fmla="*/ 396240 w 1043940"/>
                <a:gd name="connsiteY18" fmla="*/ 579120 h 739140"/>
                <a:gd name="connsiteX19" fmla="*/ 403860 w 1043940"/>
                <a:gd name="connsiteY19" fmla="*/ 601980 h 739140"/>
                <a:gd name="connsiteX20" fmla="*/ 426720 w 1043940"/>
                <a:gd name="connsiteY20" fmla="*/ 594360 h 739140"/>
                <a:gd name="connsiteX21" fmla="*/ 434340 w 1043940"/>
                <a:gd name="connsiteY21" fmla="*/ 571500 h 739140"/>
                <a:gd name="connsiteX22" fmla="*/ 441960 w 1043940"/>
                <a:gd name="connsiteY22" fmla="*/ 472440 h 739140"/>
                <a:gd name="connsiteX23" fmla="*/ 449580 w 1043940"/>
                <a:gd name="connsiteY23" fmla="*/ 411480 h 739140"/>
                <a:gd name="connsiteX24" fmla="*/ 464820 w 1043940"/>
                <a:gd name="connsiteY24" fmla="*/ 45720 h 739140"/>
                <a:gd name="connsiteX25" fmla="*/ 472440 w 1043940"/>
                <a:gd name="connsiteY25" fmla="*/ 22860 h 739140"/>
                <a:gd name="connsiteX26" fmla="*/ 487680 w 1043940"/>
                <a:gd name="connsiteY26" fmla="*/ 0 h 739140"/>
                <a:gd name="connsiteX27" fmla="*/ 510540 w 1043940"/>
                <a:gd name="connsiteY27" fmla="*/ 7620 h 739140"/>
                <a:gd name="connsiteX28" fmla="*/ 525780 w 1043940"/>
                <a:gd name="connsiteY28" fmla="*/ 38100 h 739140"/>
                <a:gd name="connsiteX29" fmla="*/ 541020 w 1043940"/>
                <a:gd name="connsiteY29" fmla="*/ 121920 h 739140"/>
                <a:gd name="connsiteX30" fmla="*/ 556260 w 1043940"/>
                <a:gd name="connsiteY30" fmla="*/ 198120 h 739140"/>
                <a:gd name="connsiteX31" fmla="*/ 563880 w 1043940"/>
                <a:gd name="connsiteY31" fmla="*/ 228600 h 739140"/>
                <a:gd name="connsiteX32" fmla="*/ 571500 w 1043940"/>
                <a:gd name="connsiteY32" fmla="*/ 281940 h 739140"/>
                <a:gd name="connsiteX33" fmla="*/ 586740 w 1043940"/>
                <a:gd name="connsiteY33" fmla="*/ 335280 h 739140"/>
                <a:gd name="connsiteX34" fmla="*/ 601980 w 1043940"/>
                <a:gd name="connsiteY34" fmla="*/ 487680 h 739140"/>
                <a:gd name="connsiteX35" fmla="*/ 609600 w 1043940"/>
                <a:gd name="connsiteY35" fmla="*/ 541020 h 739140"/>
                <a:gd name="connsiteX36" fmla="*/ 617220 w 1043940"/>
                <a:gd name="connsiteY36" fmla="*/ 609600 h 739140"/>
                <a:gd name="connsiteX37" fmla="*/ 624840 w 1043940"/>
                <a:gd name="connsiteY37" fmla="*/ 640080 h 739140"/>
                <a:gd name="connsiteX38" fmla="*/ 640080 w 1043940"/>
                <a:gd name="connsiteY38" fmla="*/ 708660 h 739140"/>
                <a:gd name="connsiteX39" fmla="*/ 662940 w 1043940"/>
                <a:gd name="connsiteY39" fmla="*/ 731520 h 739140"/>
                <a:gd name="connsiteX40" fmla="*/ 685800 w 1043940"/>
                <a:gd name="connsiteY40" fmla="*/ 739140 h 739140"/>
                <a:gd name="connsiteX41" fmla="*/ 701040 w 1043940"/>
                <a:gd name="connsiteY41" fmla="*/ 716280 h 739140"/>
                <a:gd name="connsiteX42" fmla="*/ 716280 w 1043940"/>
                <a:gd name="connsiteY42" fmla="*/ 571500 h 739140"/>
                <a:gd name="connsiteX43" fmla="*/ 723900 w 1043940"/>
                <a:gd name="connsiteY43" fmla="*/ 358140 h 739140"/>
                <a:gd name="connsiteX44" fmla="*/ 731520 w 1043940"/>
                <a:gd name="connsiteY44" fmla="*/ 327660 h 739140"/>
                <a:gd name="connsiteX45" fmla="*/ 739140 w 1043940"/>
                <a:gd name="connsiteY45" fmla="*/ 281940 h 739140"/>
                <a:gd name="connsiteX46" fmla="*/ 762000 w 1043940"/>
                <a:gd name="connsiteY46" fmla="*/ 274320 h 739140"/>
                <a:gd name="connsiteX47" fmla="*/ 800100 w 1043940"/>
                <a:gd name="connsiteY47" fmla="*/ 335280 h 739140"/>
                <a:gd name="connsiteX48" fmla="*/ 845820 w 1043940"/>
                <a:gd name="connsiteY48" fmla="*/ 419100 h 739140"/>
                <a:gd name="connsiteX49" fmla="*/ 853440 w 1043940"/>
                <a:gd name="connsiteY49" fmla="*/ 441960 h 739140"/>
                <a:gd name="connsiteX50" fmla="*/ 906780 w 1043940"/>
                <a:gd name="connsiteY50" fmla="*/ 457200 h 739140"/>
                <a:gd name="connsiteX51" fmla="*/ 952500 w 1043940"/>
                <a:gd name="connsiteY51" fmla="*/ 426720 h 739140"/>
                <a:gd name="connsiteX52" fmla="*/ 975360 w 1043940"/>
                <a:gd name="connsiteY52" fmla="*/ 411480 h 739140"/>
                <a:gd name="connsiteX53" fmla="*/ 1005840 w 1043940"/>
                <a:gd name="connsiteY53" fmla="*/ 403860 h 739140"/>
                <a:gd name="connsiteX54" fmla="*/ 1043940 w 1043940"/>
                <a:gd name="connsiteY54" fmla="*/ 396240 h 739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043940" h="739140">
                  <a:moveTo>
                    <a:pt x="0" y="396240"/>
                  </a:moveTo>
                  <a:cubicBezTo>
                    <a:pt x="12700" y="398780"/>
                    <a:pt x="25148" y="403860"/>
                    <a:pt x="38100" y="403860"/>
                  </a:cubicBezTo>
                  <a:cubicBezTo>
                    <a:pt x="57778" y="403860"/>
                    <a:pt x="99689" y="395289"/>
                    <a:pt x="121920" y="388620"/>
                  </a:cubicBezTo>
                  <a:cubicBezTo>
                    <a:pt x="137307" y="384004"/>
                    <a:pt x="167640" y="373380"/>
                    <a:pt x="167640" y="373380"/>
                  </a:cubicBezTo>
                  <a:cubicBezTo>
                    <a:pt x="172194" y="387042"/>
                    <a:pt x="181084" y="417304"/>
                    <a:pt x="190500" y="426720"/>
                  </a:cubicBezTo>
                  <a:cubicBezTo>
                    <a:pt x="196180" y="432400"/>
                    <a:pt x="205740" y="431800"/>
                    <a:pt x="213360" y="434340"/>
                  </a:cubicBezTo>
                  <a:cubicBezTo>
                    <a:pt x="220980" y="431800"/>
                    <a:pt x="231202" y="432992"/>
                    <a:pt x="236220" y="426720"/>
                  </a:cubicBezTo>
                  <a:cubicBezTo>
                    <a:pt x="242762" y="418542"/>
                    <a:pt x="240963" y="406310"/>
                    <a:pt x="243840" y="396240"/>
                  </a:cubicBezTo>
                  <a:cubicBezTo>
                    <a:pt x="246047" y="388517"/>
                    <a:pt x="249512" y="381172"/>
                    <a:pt x="251460" y="373380"/>
                  </a:cubicBezTo>
                  <a:cubicBezTo>
                    <a:pt x="254601" y="360815"/>
                    <a:pt x="254532" y="347407"/>
                    <a:pt x="259080" y="335280"/>
                  </a:cubicBezTo>
                  <a:cubicBezTo>
                    <a:pt x="262296" y="326705"/>
                    <a:pt x="270601" y="320789"/>
                    <a:pt x="274320" y="312420"/>
                  </a:cubicBezTo>
                  <a:cubicBezTo>
                    <a:pt x="301047" y="252285"/>
                    <a:pt x="271296" y="278876"/>
                    <a:pt x="312420" y="251460"/>
                  </a:cubicBezTo>
                  <a:cubicBezTo>
                    <a:pt x="317500" y="259080"/>
                    <a:pt x="324052" y="265902"/>
                    <a:pt x="327660" y="274320"/>
                  </a:cubicBezTo>
                  <a:cubicBezTo>
                    <a:pt x="339674" y="302353"/>
                    <a:pt x="340788" y="373838"/>
                    <a:pt x="342900" y="388620"/>
                  </a:cubicBezTo>
                  <a:cubicBezTo>
                    <a:pt x="344036" y="396571"/>
                    <a:pt x="347980" y="403860"/>
                    <a:pt x="350520" y="411480"/>
                  </a:cubicBezTo>
                  <a:cubicBezTo>
                    <a:pt x="353060" y="429260"/>
                    <a:pt x="354927" y="447149"/>
                    <a:pt x="358140" y="464820"/>
                  </a:cubicBezTo>
                  <a:cubicBezTo>
                    <a:pt x="367642" y="517082"/>
                    <a:pt x="362499" y="474635"/>
                    <a:pt x="373380" y="518160"/>
                  </a:cubicBezTo>
                  <a:cubicBezTo>
                    <a:pt x="376521" y="530725"/>
                    <a:pt x="376452" y="544133"/>
                    <a:pt x="381000" y="556260"/>
                  </a:cubicBezTo>
                  <a:cubicBezTo>
                    <a:pt x="384216" y="564835"/>
                    <a:pt x="392144" y="570929"/>
                    <a:pt x="396240" y="579120"/>
                  </a:cubicBezTo>
                  <a:cubicBezTo>
                    <a:pt x="399832" y="586304"/>
                    <a:pt x="401320" y="594360"/>
                    <a:pt x="403860" y="601980"/>
                  </a:cubicBezTo>
                  <a:cubicBezTo>
                    <a:pt x="411480" y="599440"/>
                    <a:pt x="421040" y="600040"/>
                    <a:pt x="426720" y="594360"/>
                  </a:cubicBezTo>
                  <a:cubicBezTo>
                    <a:pt x="432400" y="588680"/>
                    <a:pt x="433344" y="579470"/>
                    <a:pt x="434340" y="571500"/>
                  </a:cubicBezTo>
                  <a:cubicBezTo>
                    <a:pt x="438448" y="538638"/>
                    <a:pt x="438820" y="505408"/>
                    <a:pt x="441960" y="472440"/>
                  </a:cubicBezTo>
                  <a:cubicBezTo>
                    <a:pt x="443902" y="452054"/>
                    <a:pt x="447040" y="431800"/>
                    <a:pt x="449580" y="411480"/>
                  </a:cubicBezTo>
                  <a:cubicBezTo>
                    <a:pt x="454660" y="289560"/>
                    <a:pt x="426232" y="161484"/>
                    <a:pt x="464820" y="45720"/>
                  </a:cubicBezTo>
                  <a:cubicBezTo>
                    <a:pt x="467360" y="38100"/>
                    <a:pt x="468848" y="30044"/>
                    <a:pt x="472440" y="22860"/>
                  </a:cubicBezTo>
                  <a:cubicBezTo>
                    <a:pt x="476536" y="14669"/>
                    <a:pt x="482600" y="7620"/>
                    <a:pt x="487680" y="0"/>
                  </a:cubicBezTo>
                  <a:cubicBezTo>
                    <a:pt x="495300" y="2540"/>
                    <a:pt x="504860" y="1940"/>
                    <a:pt x="510540" y="7620"/>
                  </a:cubicBezTo>
                  <a:cubicBezTo>
                    <a:pt x="518572" y="15652"/>
                    <a:pt x="521792" y="27464"/>
                    <a:pt x="525780" y="38100"/>
                  </a:cubicBezTo>
                  <a:cubicBezTo>
                    <a:pt x="534792" y="62132"/>
                    <a:pt x="537002" y="99153"/>
                    <a:pt x="541020" y="121920"/>
                  </a:cubicBezTo>
                  <a:cubicBezTo>
                    <a:pt x="545522" y="147429"/>
                    <a:pt x="550833" y="172792"/>
                    <a:pt x="556260" y="198120"/>
                  </a:cubicBezTo>
                  <a:cubicBezTo>
                    <a:pt x="558454" y="208360"/>
                    <a:pt x="562007" y="218296"/>
                    <a:pt x="563880" y="228600"/>
                  </a:cubicBezTo>
                  <a:cubicBezTo>
                    <a:pt x="567093" y="246271"/>
                    <a:pt x="568287" y="264269"/>
                    <a:pt x="571500" y="281940"/>
                  </a:cubicBezTo>
                  <a:cubicBezTo>
                    <a:pt x="575327" y="302990"/>
                    <a:pt x="580211" y="315694"/>
                    <a:pt x="586740" y="335280"/>
                  </a:cubicBezTo>
                  <a:cubicBezTo>
                    <a:pt x="591820" y="386080"/>
                    <a:pt x="594760" y="437140"/>
                    <a:pt x="601980" y="487680"/>
                  </a:cubicBezTo>
                  <a:cubicBezTo>
                    <a:pt x="604520" y="505460"/>
                    <a:pt x="607372" y="523198"/>
                    <a:pt x="609600" y="541020"/>
                  </a:cubicBezTo>
                  <a:cubicBezTo>
                    <a:pt x="612453" y="563843"/>
                    <a:pt x="613723" y="586867"/>
                    <a:pt x="617220" y="609600"/>
                  </a:cubicBezTo>
                  <a:cubicBezTo>
                    <a:pt x="618812" y="619951"/>
                    <a:pt x="622786" y="629811"/>
                    <a:pt x="624840" y="640080"/>
                  </a:cubicBezTo>
                  <a:cubicBezTo>
                    <a:pt x="626025" y="646007"/>
                    <a:pt x="631606" y="695949"/>
                    <a:pt x="640080" y="708660"/>
                  </a:cubicBezTo>
                  <a:cubicBezTo>
                    <a:pt x="646058" y="717626"/>
                    <a:pt x="653974" y="725542"/>
                    <a:pt x="662940" y="731520"/>
                  </a:cubicBezTo>
                  <a:cubicBezTo>
                    <a:pt x="669623" y="735975"/>
                    <a:pt x="678180" y="736600"/>
                    <a:pt x="685800" y="739140"/>
                  </a:cubicBezTo>
                  <a:cubicBezTo>
                    <a:pt x="690880" y="731520"/>
                    <a:pt x="696944" y="724471"/>
                    <a:pt x="701040" y="716280"/>
                  </a:cubicBezTo>
                  <a:cubicBezTo>
                    <a:pt x="720031" y="678298"/>
                    <a:pt x="715791" y="582265"/>
                    <a:pt x="716280" y="571500"/>
                  </a:cubicBezTo>
                  <a:cubicBezTo>
                    <a:pt x="719511" y="500408"/>
                    <a:pt x="719461" y="429167"/>
                    <a:pt x="723900" y="358140"/>
                  </a:cubicBezTo>
                  <a:cubicBezTo>
                    <a:pt x="724553" y="347688"/>
                    <a:pt x="729466" y="337929"/>
                    <a:pt x="731520" y="327660"/>
                  </a:cubicBezTo>
                  <a:cubicBezTo>
                    <a:pt x="734550" y="312510"/>
                    <a:pt x="731475" y="295355"/>
                    <a:pt x="739140" y="281940"/>
                  </a:cubicBezTo>
                  <a:cubicBezTo>
                    <a:pt x="743125" y="274966"/>
                    <a:pt x="754380" y="276860"/>
                    <a:pt x="762000" y="274320"/>
                  </a:cubicBezTo>
                  <a:cubicBezTo>
                    <a:pt x="817623" y="288226"/>
                    <a:pt x="777761" y="268263"/>
                    <a:pt x="800100" y="335280"/>
                  </a:cubicBezTo>
                  <a:cubicBezTo>
                    <a:pt x="834634" y="438881"/>
                    <a:pt x="817995" y="363450"/>
                    <a:pt x="845820" y="419100"/>
                  </a:cubicBezTo>
                  <a:cubicBezTo>
                    <a:pt x="849412" y="426284"/>
                    <a:pt x="847760" y="436280"/>
                    <a:pt x="853440" y="441960"/>
                  </a:cubicBezTo>
                  <a:cubicBezTo>
                    <a:pt x="857084" y="445604"/>
                    <a:pt x="906516" y="457134"/>
                    <a:pt x="906780" y="457200"/>
                  </a:cubicBezTo>
                  <a:lnTo>
                    <a:pt x="952500" y="426720"/>
                  </a:lnTo>
                  <a:cubicBezTo>
                    <a:pt x="960120" y="421640"/>
                    <a:pt x="966475" y="413701"/>
                    <a:pt x="975360" y="411480"/>
                  </a:cubicBezTo>
                  <a:cubicBezTo>
                    <a:pt x="985520" y="408940"/>
                    <a:pt x="995770" y="406737"/>
                    <a:pt x="1005840" y="403860"/>
                  </a:cubicBezTo>
                  <a:cubicBezTo>
                    <a:pt x="1038133" y="394634"/>
                    <a:pt x="1017750" y="396240"/>
                    <a:pt x="1043940" y="39624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3" name="矢印: 左 72">
            <a:extLst>
              <a:ext uri="{FF2B5EF4-FFF2-40B4-BE49-F238E27FC236}">
                <a16:creationId xmlns:a16="http://schemas.microsoft.com/office/drawing/2014/main" id="{84698D4F-419F-4469-E491-A33370959A43}"/>
              </a:ext>
            </a:extLst>
          </p:cNvPr>
          <p:cNvSpPr/>
          <p:nvPr/>
        </p:nvSpPr>
        <p:spPr>
          <a:xfrm>
            <a:off x="512788" y="1804750"/>
            <a:ext cx="267366" cy="151399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大かっこ 22">
            <a:extLst>
              <a:ext uri="{FF2B5EF4-FFF2-40B4-BE49-F238E27FC236}">
                <a16:creationId xmlns:a16="http://schemas.microsoft.com/office/drawing/2014/main" id="{797DA1FA-A4EA-2C5A-98D9-DC41D8CFA355}"/>
              </a:ext>
            </a:extLst>
          </p:cNvPr>
          <p:cNvSpPr/>
          <p:nvPr/>
        </p:nvSpPr>
        <p:spPr>
          <a:xfrm>
            <a:off x="5714143" y="1516797"/>
            <a:ext cx="2917069" cy="132935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E5E454F-56EA-3FD3-DF37-3311D84F3152}"/>
              </a:ext>
            </a:extLst>
          </p:cNvPr>
          <p:cNvSpPr txBox="1"/>
          <p:nvPr/>
        </p:nvSpPr>
        <p:spPr>
          <a:xfrm>
            <a:off x="2638704" y="2922501"/>
            <a:ext cx="1824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classical motion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02C634E-5DEB-84F5-C3E2-1D24338AE843}"/>
              </a:ext>
            </a:extLst>
          </p:cNvPr>
          <p:cNvSpPr txBox="1"/>
          <p:nvPr/>
        </p:nvSpPr>
        <p:spPr>
          <a:xfrm>
            <a:off x="2631605" y="5710158"/>
            <a:ext cx="1824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classical motion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C7D0C197-F906-B3F1-02C5-0183454C9C69}"/>
              </a:ext>
            </a:extLst>
          </p:cNvPr>
          <p:cNvSpPr txBox="1"/>
          <p:nvPr/>
        </p:nvSpPr>
        <p:spPr>
          <a:xfrm>
            <a:off x="3238643" y="1810215"/>
            <a:ext cx="1783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92D050"/>
                </a:solidFill>
              </a:rPr>
              <a:t>potential barrier</a:t>
            </a:r>
            <a:endParaRPr kumimoji="1" lang="ja-JP" altLang="en-US" dirty="0">
              <a:solidFill>
                <a:srgbClr val="92D050"/>
              </a:solidFill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BE154857-7727-902E-E1F2-8C2E6C486DC9}"/>
              </a:ext>
            </a:extLst>
          </p:cNvPr>
          <p:cNvSpPr txBox="1"/>
          <p:nvPr/>
        </p:nvSpPr>
        <p:spPr>
          <a:xfrm>
            <a:off x="3238643" y="4555806"/>
            <a:ext cx="1783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92D050"/>
                </a:solidFill>
              </a:rPr>
              <a:t>potential barrier</a:t>
            </a:r>
            <a:endParaRPr kumimoji="1" lang="ja-JP" altLang="en-US" dirty="0">
              <a:solidFill>
                <a:srgbClr val="92D050"/>
              </a:solidFill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873D1CB5-2E78-176D-0C7A-E865E71042C6}"/>
              </a:ext>
            </a:extLst>
          </p:cNvPr>
          <p:cNvSpPr txBox="1"/>
          <p:nvPr/>
        </p:nvSpPr>
        <p:spPr>
          <a:xfrm>
            <a:off x="7031110" y="3432989"/>
            <a:ext cx="1783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92D050"/>
                </a:solidFill>
              </a:rPr>
              <a:t>potential barrier</a:t>
            </a:r>
            <a:endParaRPr kumimoji="1" lang="ja-JP" altLang="en-US" dirty="0">
              <a:solidFill>
                <a:srgbClr val="92D050"/>
              </a:solidFill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FAF01B47-9845-5345-EEAA-9F05E1242640}"/>
              </a:ext>
            </a:extLst>
          </p:cNvPr>
          <p:cNvSpPr txBox="1"/>
          <p:nvPr/>
        </p:nvSpPr>
        <p:spPr>
          <a:xfrm>
            <a:off x="96687" y="3364485"/>
            <a:ext cx="18964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(Rem)</a:t>
            </a:r>
          </a:p>
          <a:p>
            <a:r>
              <a:rPr kumimoji="1" lang="en-US" altLang="ja-JP" dirty="0"/>
              <a:t>The dashed line</a:t>
            </a:r>
          </a:p>
          <a:p>
            <a:r>
              <a:rPr kumimoji="1" lang="en-US" altLang="ja-JP" dirty="0"/>
              <a:t>represents </a:t>
            </a:r>
          </a:p>
          <a:p>
            <a:r>
              <a:rPr kumimoji="1" lang="en-US" altLang="ja-JP" dirty="0"/>
              <a:t>the closest</a:t>
            </a:r>
          </a:p>
          <a:p>
            <a:r>
              <a:rPr kumimoji="1" lang="en-US" altLang="ja-JP" u="sng" dirty="0"/>
              <a:t>complex solution</a:t>
            </a:r>
          </a:p>
          <a:p>
            <a:r>
              <a:rPr kumimoji="1" lang="en-US" altLang="ja-JP" u="sng" dirty="0"/>
              <a:t>of the EOM</a:t>
            </a:r>
            <a:r>
              <a:rPr kumimoji="1" lang="en-US" altLang="ja-JP" dirty="0"/>
              <a:t>.</a:t>
            </a:r>
            <a:endParaRPr kumimoji="1" lang="ja-JP" altLang="en-US" dirty="0"/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E4C16497-2699-43E1-B0A3-C600418D1D43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829" y="1615067"/>
            <a:ext cx="2746317" cy="555232"/>
          </a:xfrm>
          <a:prstGeom prst="rect">
            <a:avLst/>
          </a:prstGeom>
        </p:spPr>
      </p:pic>
      <p:sp>
        <p:nvSpPr>
          <p:cNvPr id="49" name="タイトル 1">
            <a:extLst>
              <a:ext uri="{FF2B5EF4-FFF2-40B4-BE49-F238E27FC236}">
                <a16:creationId xmlns:a16="http://schemas.microsoft.com/office/drawing/2014/main" id="{1661B007-CBCC-90F8-A6B1-2392F8F42EF4}"/>
              </a:ext>
            </a:extLst>
          </p:cNvPr>
          <p:cNvSpPr txBox="1">
            <a:spLocks/>
          </p:cNvSpPr>
          <p:nvPr/>
        </p:nvSpPr>
        <p:spPr>
          <a:xfrm>
            <a:off x="628650" y="9818"/>
            <a:ext cx="7886700" cy="676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Introducing momentum in the initial state</a:t>
            </a:r>
            <a:endParaRPr lang="ja-JP" alt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0CCF6B13-6EBB-AC02-99D4-0902D8C01965}"/>
              </a:ext>
            </a:extLst>
          </p:cNvPr>
          <p:cNvSpPr txBox="1"/>
          <p:nvPr/>
        </p:nvSpPr>
        <p:spPr>
          <a:xfrm>
            <a:off x="5118639" y="5570586"/>
            <a:ext cx="3831433" cy="101566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Classical motion over the barrier </a:t>
            </a:r>
          </a:p>
          <a:p>
            <a:r>
              <a:rPr kumimoji="1" lang="en-US" altLang="ja-JP" sz="2000" dirty="0"/>
              <a:t>becomes dominant.</a:t>
            </a:r>
          </a:p>
          <a:p>
            <a:r>
              <a:rPr kumimoji="1" lang="en-US" altLang="ja-JP" sz="2000" dirty="0">
                <a:sym typeface="Wingdings" panose="05000000000000000000" pitchFamily="2" charset="2"/>
              </a:rPr>
              <a:t>        almost real trajectories</a:t>
            </a:r>
            <a:endParaRPr kumimoji="1" lang="ja-JP" altLang="en-US" sz="2000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BF6C3815-9372-09B4-8640-325D7515EB29}"/>
              </a:ext>
            </a:extLst>
          </p:cNvPr>
          <p:cNvSpPr txBox="1"/>
          <p:nvPr/>
        </p:nvSpPr>
        <p:spPr>
          <a:xfrm>
            <a:off x="7206681" y="4307611"/>
            <a:ext cx="18406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agrees with</a:t>
            </a:r>
          </a:p>
          <a:p>
            <a:r>
              <a:rPr kumimoji="1" lang="en-US" altLang="ja-JP" dirty="0">
                <a:solidFill>
                  <a:srgbClr val="FF0000"/>
                </a:solidFill>
              </a:rPr>
              <a:t>results obtained</a:t>
            </a:r>
          </a:p>
          <a:p>
            <a:r>
              <a:rPr kumimoji="1" lang="en-US" altLang="ja-JP" dirty="0">
                <a:solidFill>
                  <a:srgbClr val="FF0000"/>
                </a:solidFill>
              </a:rPr>
              <a:t>by solving </a:t>
            </a:r>
          </a:p>
          <a:p>
            <a:r>
              <a:rPr kumimoji="1" lang="en-US" altLang="ja-JP" dirty="0">
                <a:solidFill>
                  <a:srgbClr val="FF0000"/>
                </a:solidFill>
              </a:rPr>
              <a:t>Schr</a:t>
            </a:r>
            <a:r>
              <a:rPr kumimoji="1" lang="en-US" altLang="ja-JP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ö</a:t>
            </a:r>
            <a:r>
              <a:rPr kumimoji="1" lang="en-US" altLang="ja-JP" dirty="0">
                <a:solidFill>
                  <a:srgbClr val="FF0000"/>
                </a:solidFill>
              </a:rPr>
              <a:t>dinger eq.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7F749BD7-70DB-8E57-4C61-32840AC7467B}"/>
              </a:ext>
            </a:extLst>
          </p:cNvPr>
          <p:cNvSpPr txBox="1"/>
          <p:nvPr/>
        </p:nvSpPr>
        <p:spPr>
          <a:xfrm>
            <a:off x="64972" y="5552967"/>
            <a:ext cx="1575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Koike-</a:t>
            </a:r>
            <a:r>
              <a:rPr kumimoji="1" lang="en-US" altLang="ja-JP" dirty="0" err="1"/>
              <a:t>Tanizaki</a:t>
            </a:r>
            <a:endParaRPr kumimoji="1" lang="en-US" altLang="ja-JP" dirty="0"/>
          </a:p>
          <a:p>
            <a:r>
              <a:rPr kumimoji="1" lang="en-US" altLang="ja-JP" dirty="0"/>
              <a:t>(’14)</a:t>
            </a:r>
            <a:endParaRPr kumimoji="1" lang="ja-JP" altLang="en-US" dirty="0"/>
          </a:p>
        </p:txBody>
      </p: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FDB409B2-F081-A3C6-B92A-9C7E4DE79234}"/>
              </a:ext>
            </a:extLst>
          </p:cNvPr>
          <p:cNvCxnSpPr/>
          <p:nvPr/>
        </p:nvCxnSpPr>
        <p:spPr>
          <a:xfrm flipV="1">
            <a:off x="723014" y="5092296"/>
            <a:ext cx="0" cy="4858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856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B070B92-72D8-C607-FF29-318FE238BBB9}"/>
              </a:ext>
            </a:extLst>
          </p:cNvPr>
          <p:cNvSpPr txBox="1"/>
          <p:nvPr/>
        </p:nvSpPr>
        <p:spPr>
          <a:xfrm>
            <a:off x="529803" y="3904206"/>
            <a:ext cx="3858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dirty="0"/>
              <a:t>If real           exists, </a:t>
            </a:r>
          </a:p>
          <a:p>
            <a:r>
              <a:rPr kumimoji="1" lang="en-US" altLang="ja-JP" dirty="0"/>
              <a:t>      it is a relevant &amp; dominant saddle.</a:t>
            </a:r>
            <a:endParaRPr kumimoji="1" lang="ja-JP" altLang="en-US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D296AAF-10A4-385C-783F-923A42FCFCE4}"/>
              </a:ext>
            </a:extLst>
          </p:cNvPr>
          <p:cNvSpPr txBox="1"/>
          <p:nvPr/>
        </p:nvSpPr>
        <p:spPr>
          <a:xfrm>
            <a:off x="508410" y="4742546"/>
            <a:ext cx="4345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dirty="0"/>
              <a:t>If real</a:t>
            </a:r>
            <a:r>
              <a:rPr kumimoji="1" lang="ja-JP" altLang="en-US" dirty="0"/>
              <a:t>　　 </a:t>
            </a:r>
            <a:r>
              <a:rPr kumimoji="1" lang="en-US" altLang="ja-JP" dirty="0"/>
              <a:t>does </a:t>
            </a:r>
            <a:r>
              <a:rPr kumimoji="1" lang="en-US" altLang="ja-JP" b="1" dirty="0"/>
              <a:t>not</a:t>
            </a:r>
            <a:r>
              <a:rPr kumimoji="1" lang="en-US" altLang="ja-JP" dirty="0"/>
              <a:t> exist, </a:t>
            </a:r>
          </a:p>
          <a:p>
            <a:r>
              <a:rPr kumimoji="1" lang="en-US" altLang="ja-JP" dirty="0"/>
              <a:t>      the relevant saddle with min. </a:t>
            </a:r>
          </a:p>
          <a:p>
            <a:r>
              <a:rPr kumimoji="1" lang="en-US" altLang="ja-JP" dirty="0"/>
              <a:t>      dominates.</a:t>
            </a:r>
            <a:endParaRPr kumimoji="1" lang="ja-JP" altLang="en-US" dirty="0"/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D77EF7BB-EB49-0087-D37A-15E84E6E6860}"/>
              </a:ext>
            </a:extLst>
          </p:cNvPr>
          <p:cNvSpPr txBox="1"/>
          <p:nvPr/>
        </p:nvSpPr>
        <p:spPr>
          <a:xfrm>
            <a:off x="2628553" y="2001769"/>
            <a:ext cx="4418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　　　 </a:t>
            </a:r>
            <a:r>
              <a:rPr kumimoji="1" lang="en-US" altLang="ja-JP" dirty="0"/>
              <a:t>is assumed to have a finite support </a:t>
            </a:r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981C6FF-CA75-C61C-3095-DB671D267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042" y="158911"/>
            <a:ext cx="8666018" cy="524594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A new understanding of quantu</a:t>
            </a:r>
            <a:r>
              <a:rPr lang="en-US" altLang="ja-JP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m tunneling</a:t>
            </a:r>
            <a:endParaRPr kumimoji="1" lang="ja-JP" alt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E3A2DE8C-16EA-7095-B90C-26659BFE685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88" y="866089"/>
            <a:ext cx="4908511" cy="48044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D351AF99-B5FC-8489-9C6A-E5AA85EE9A2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722" y="1407193"/>
            <a:ext cx="745637" cy="153486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07EFA9E4-9B26-B817-93D2-07D9C43EF04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327" y="1619855"/>
            <a:ext cx="2667607" cy="301497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65F1373-F699-A0B4-F9AB-7F5129888CF5}"/>
              </a:ext>
            </a:extLst>
          </p:cNvPr>
          <p:cNvSpPr txBox="1"/>
          <p:nvPr/>
        </p:nvSpPr>
        <p:spPr>
          <a:xfrm>
            <a:off x="996849" y="1594316"/>
            <a:ext cx="2396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initial wave function</a:t>
            </a:r>
            <a:endParaRPr kumimoji="1" lang="ja-JP" altLang="en-US" sz="20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334CF5B-5B2F-910E-36B0-6D7FF163502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532" y="2100766"/>
            <a:ext cx="416057" cy="193403"/>
          </a:xfrm>
          <a:prstGeom prst="rect">
            <a:avLst/>
          </a:prstGeom>
        </p:spPr>
      </p:pic>
      <p:pic>
        <p:nvPicPr>
          <p:cNvPr id="127" name="図 126">
            <a:extLst>
              <a:ext uri="{FF2B5EF4-FFF2-40B4-BE49-F238E27FC236}">
                <a16:creationId xmlns:a16="http://schemas.microsoft.com/office/drawing/2014/main" id="{DD21E2C8-E7D4-9A08-2FAE-82B5D972133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43" y="3043382"/>
            <a:ext cx="2263226" cy="383629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D5FD9A22-6AC5-84BF-31D8-3B4505C6F4E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338" y="3088125"/>
            <a:ext cx="1342267" cy="535968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575F7F11-FE75-2FF2-A543-CA653933B9B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771" y="4841048"/>
            <a:ext cx="360854" cy="193336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DBB3F2A3-62F7-A71D-10D5-8049530FB09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43" y="3402400"/>
            <a:ext cx="1033850" cy="212813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E4504B19-436D-2233-18B4-1E75CCF7059B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771" y="3996000"/>
            <a:ext cx="364974" cy="195543"/>
          </a:xfrm>
          <a:prstGeom prst="rect">
            <a:avLst/>
          </a:prstGeom>
        </p:spPr>
      </p:pic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798EC796-BA88-3B03-CE22-0D9184B90011}"/>
              </a:ext>
            </a:extLst>
          </p:cNvPr>
          <p:cNvSpPr txBox="1"/>
          <p:nvPr/>
        </p:nvSpPr>
        <p:spPr>
          <a:xfrm>
            <a:off x="2203501" y="2586670"/>
            <a:ext cx="179651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Classical EOM</a:t>
            </a:r>
            <a:endParaRPr kumimoji="1" lang="ja-JP" altLang="en-US" sz="2000" dirty="0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57F491B1-E677-3C47-151B-26B5032A013C}"/>
              </a:ext>
            </a:extLst>
          </p:cNvPr>
          <p:cNvSpPr txBox="1"/>
          <p:nvPr/>
        </p:nvSpPr>
        <p:spPr>
          <a:xfrm>
            <a:off x="5021864" y="2585600"/>
            <a:ext cx="235263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Boundary condition</a:t>
            </a:r>
            <a:endParaRPr kumimoji="1" lang="ja-JP" altLang="en-US" sz="2000" dirty="0"/>
          </a:p>
        </p:txBody>
      </p:sp>
      <p:sp>
        <p:nvSpPr>
          <p:cNvPr id="86" name="矢印: 右 85">
            <a:extLst>
              <a:ext uri="{FF2B5EF4-FFF2-40B4-BE49-F238E27FC236}">
                <a16:creationId xmlns:a16="http://schemas.microsoft.com/office/drawing/2014/main" id="{8F003C63-8B63-03D7-D32B-1F2A38725F28}"/>
              </a:ext>
            </a:extLst>
          </p:cNvPr>
          <p:cNvSpPr/>
          <p:nvPr/>
        </p:nvSpPr>
        <p:spPr>
          <a:xfrm>
            <a:off x="5021864" y="4007057"/>
            <a:ext cx="166254" cy="49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矢印: 右 86">
            <a:extLst>
              <a:ext uri="{FF2B5EF4-FFF2-40B4-BE49-F238E27FC236}">
                <a16:creationId xmlns:a16="http://schemas.microsoft.com/office/drawing/2014/main" id="{AFD02E7A-A89B-894F-EBAC-7CA46E5BB3D3}"/>
              </a:ext>
            </a:extLst>
          </p:cNvPr>
          <p:cNvSpPr/>
          <p:nvPr/>
        </p:nvSpPr>
        <p:spPr>
          <a:xfrm>
            <a:off x="5021864" y="4959810"/>
            <a:ext cx="166254" cy="49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A84E4DD8-019E-955F-DD60-CE34E04E6B9E}"/>
              </a:ext>
            </a:extLst>
          </p:cNvPr>
          <p:cNvSpPr txBox="1"/>
          <p:nvPr/>
        </p:nvSpPr>
        <p:spPr>
          <a:xfrm>
            <a:off x="5385781" y="3963105"/>
            <a:ext cx="1716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highlight>
                  <a:srgbClr val="FFFF00"/>
                </a:highlight>
              </a:rPr>
              <a:t>real trajectory</a:t>
            </a:r>
            <a:endParaRPr kumimoji="1" lang="ja-JP" altLang="en-US" sz="2000" dirty="0">
              <a:highlight>
                <a:srgbClr val="FFFF00"/>
              </a:highlight>
            </a:endParaRP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F6718225-EF46-CC21-7127-A775C1846590}"/>
              </a:ext>
            </a:extLst>
          </p:cNvPr>
          <p:cNvSpPr txBox="1"/>
          <p:nvPr/>
        </p:nvSpPr>
        <p:spPr>
          <a:xfrm>
            <a:off x="5406660" y="4959810"/>
            <a:ext cx="2245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highlight>
                  <a:srgbClr val="FFFF00"/>
                </a:highlight>
              </a:rPr>
              <a:t>complex</a:t>
            </a:r>
            <a:r>
              <a:rPr kumimoji="1" lang="ja-JP" altLang="en-US" sz="2000" dirty="0">
                <a:highlight>
                  <a:srgbClr val="FFFF00"/>
                </a:highlight>
              </a:rPr>
              <a:t> </a:t>
            </a:r>
            <a:r>
              <a:rPr kumimoji="1" lang="en-US" altLang="ja-JP" sz="2000" dirty="0">
                <a:highlight>
                  <a:srgbClr val="FFFF00"/>
                </a:highlight>
              </a:rPr>
              <a:t>trajectory</a:t>
            </a:r>
            <a:endParaRPr kumimoji="1" lang="ja-JP" altLang="en-US" sz="2000" dirty="0">
              <a:highlight>
                <a:srgbClr val="FFFF00"/>
              </a:highlight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5EA74244-6256-BEC3-082F-78D9DF631B82}"/>
              </a:ext>
            </a:extLst>
          </p:cNvPr>
          <p:cNvSpPr txBox="1"/>
          <p:nvPr/>
        </p:nvSpPr>
        <p:spPr>
          <a:xfrm>
            <a:off x="5385781" y="4283294"/>
            <a:ext cx="3229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emergence of classical motion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E6F30C68-638A-343E-3EF0-A7F1FC479D5F}"/>
              </a:ext>
            </a:extLst>
          </p:cNvPr>
          <p:cNvSpPr txBox="1"/>
          <p:nvPr/>
        </p:nvSpPr>
        <p:spPr>
          <a:xfrm>
            <a:off x="5432190" y="5343938"/>
            <a:ext cx="3054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semi-classical description of</a:t>
            </a:r>
          </a:p>
          <a:p>
            <a:r>
              <a:rPr kumimoji="1" lang="en-US" altLang="ja-JP" dirty="0">
                <a:solidFill>
                  <a:srgbClr val="FF0000"/>
                </a:solidFill>
              </a:rPr>
              <a:t>quantum tunneling</a:t>
            </a: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5DFC4FAD-8C83-3B8A-1D58-CD5E357D2897}"/>
              </a:ext>
            </a:extLst>
          </p:cNvPr>
          <p:cNvSpPr txBox="1"/>
          <p:nvPr/>
        </p:nvSpPr>
        <p:spPr>
          <a:xfrm>
            <a:off x="3406883" y="6367904"/>
            <a:ext cx="5674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0070C0"/>
                </a:solidFill>
              </a:rPr>
              <a:t>Can be observed by using the weak measurement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cxnSp>
        <p:nvCxnSpPr>
          <p:cNvPr id="114" name="直線矢印コネクタ 113">
            <a:extLst>
              <a:ext uri="{FF2B5EF4-FFF2-40B4-BE49-F238E27FC236}">
                <a16:creationId xmlns:a16="http://schemas.microsoft.com/office/drawing/2014/main" id="{F98D9F43-4CEB-0B60-0FFE-456540A909A5}"/>
              </a:ext>
            </a:extLst>
          </p:cNvPr>
          <p:cNvCxnSpPr>
            <a:cxnSpLocks/>
          </p:cNvCxnSpPr>
          <p:nvPr/>
        </p:nvCxnSpPr>
        <p:spPr>
          <a:xfrm flipV="1">
            <a:off x="4092765" y="5298868"/>
            <a:ext cx="1454885" cy="1103393"/>
          </a:xfrm>
          <a:prstGeom prst="straightConnector1">
            <a:avLst/>
          </a:prstGeom>
          <a:ln w="2540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>
            <a:extLst>
              <a:ext uri="{FF2B5EF4-FFF2-40B4-BE49-F238E27FC236}">
                <a16:creationId xmlns:a16="http://schemas.microsoft.com/office/drawing/2014/main" id="{8A494434-1464-7BAB-4150-420940FD6A70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750" y="2102925"/>
            <a:ext cx="1580060" cy="196985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C2C9D213-1621-2573-FADE-A364BFCE207C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742" y="5109553"/>
            <a:ext cx="891309" cy="18931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736C6C3-727D-184D-51BB-B498CE838C29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75" y="5690135"/>
            <a:ext cx="3356864" cy="289420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D4BBF36-161C-B9B9-5EE0-4C9C54A15305}"/>
              </a:ext>
            </a:extLst>
          </p:cNvPr>
          <p:cNvSpPr txBox="1"/>
          <p:nvPr/>
        </p:nvSpPr>
        <p:spPr>
          <a:xfrm>
            <a:off x="975650" y="594161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游ゴシック" panose="020B0400000000000000" pitchFamily="50" charset="-128"/>
                <a:cs typeface="+mn-cs"/>
              </a:rPr>
              <a:t>(instanton-like suppression)</a:t>
            </a:r>
            <a:endParaRPr lang="ja-JP" altLang="en-US" dirty="0"/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96DDAC43-DC1B-7CBD-065B-FFB2B0003414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54" y="2697601"/>
            <a:ext cx="609938" cy="16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20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/>
              <a:t>3. Quantum tunneling at the beginning of the universe</a:t>
            </a:r>
            <a:endParaRPr kumimoji="1" lang="ja-JP" altLang="en-US" sz="36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3412" y="5117472"/>
            <a:ext cx="7886700" cy="1500187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游ゴシック" panose="020B0400000000000000" pitchFamily="50" charset="-128"/>
                <a:cs typeface="+mn-cs"/>
              </a:rPr>
              <a:t>Chien-Yu Chou, JN,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dirty="0">
                <a:solidFill>
                  <a:prstClr val="black"/>
                </a:solidFill>
                <a:latin typeface="Aptos" panose="02110004020202020204"/>
                <a:ea typeface="游ゴシック" panose="020B0400000000000000" pitchFamily="50" charset="-128"/>
              </a:rPr>
              <a:t>“Monte Carlo studies of quantum cosmology by the generalized </a:t>
            </a:r>
            <a:r>
              <a:rPr kumimoji="0" lang="en-US" altLang="ja-JP" sz="1800" dirty="0" err="1">
                <a:solidFill>
                  <a:prstClr val="black"/>
                </a:solidFill>
                <a:latin typeface="Aptos" panose="02110004020202020204"/>
                <a:ea typeface="游ゴシック" panose="020B0400000000000000" pitchFamily="50" charset="-128"/>
              </a:rPr>
              <a:t>Lefschetz</a:t>
            </a:r>
            <a:r>
              <a:rPr kumimoji="0" lang="en-US" altLang="ja-JP" sz="1800" dirty="0">
                <a:solidFill>
                  <a:prstClr val="black"/>
                </a:solidFill>
                <a:latin typeface="Aptos" panose="02110004020202020204"/>
                <a:ea typeface="游ゴシック" panose="020B0400000000000000" pitchFamily="50" charset="-128"/>
              </a:rPr>
              <a:t> </a:t>
            </a:r>
            <a:br>
              <a:rPr kumimoji="0" lang="en-US" altLang="ja-JP" sz="1800" dirty="0">
                <a:solidFill>
                  <a:prstClr val="black"/>
                </a:solidFill>
                <a:latin typeface="Aptos" panose="02110004020202020204"/>
                <a:ea typeface="游ゴシック" panose="020B0400000000000000" pitchFamily="50" charset="-128"/>
              </a:rPr>
            </a:br>
            <a:r>
              <a:rPr kumimoji="0" lang="en-US" altLang="ja-JP" sz="1800" dirty="0">
                <a:solidFill>
                  <a:prstClr val="black"/>
                </a:solidFill>
                <a:latin typeface="Aptos" panose="02110004020202020204"/>
                <a:ea typeface="游ゴシック" panose="020B0400000000000000" pitchFamily="50" charset="-128"/>
              </a:rPr>
              <a:t>  thimble method”</a:t>
            </a:r>
            <a:endParaRPr kumimoji="0" lang="fr-FR" altLang="ja-JP" sz="1800" dirty="0">
              <a:solidFill>
                <a:prstClr val="black"/>
              </a:solidFill>
              <a:latin typeface="Aptos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游ゴシック" panose="020B0400000000000000" pitchFamily="50" charset="-128"/>
                <a:cs typeface="+mn-cs"/>
              </a:rPr>
              <a:t>e-Print: 2407.17724 [gr-qc]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12353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FD31AF93-2C79-4A85-BB2F-AF23C8313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659" y="207540"/>
            <a:ext cx="5950679" cy="484749"/>
          </a:xfrm>
        </p:spPr>
        <p:txBody>
          <a:bodyPr>
            <a:noAutofit/>
          </a:bodyPr>
          <a:lstStyle/>
          <a:p>
            <a:pPr algn="ctr"/>
            <a:r>
              <a:rPr lang="en-US" altLang="ja-JP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How did the Universe begin ?</a:t>
            </a:r>
            <a:endParaRPr lang="ja-JP" alt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330D2CA-C4B7-4EC1-956B-358A6A9F824E}"/>
              </a:ext>
            </a:extLst>
          </p:cNvPr>
          <p:cNvSpPr txBox="1"/>
          <p:nvPr/>
        </p:nvSpPr>
        <p:spPr>
          <a:xfrm>
            <a:off x="5034497" y="2790554"/>
            <a:ext cx="36096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J. B. </a:t>
            </a:r>
            <a:r>
              <a:rPr lang="en-US" altLang="ja-JP" dirty="0" err="1"/>
              <a:t>Hartle</a:t>
            </a:r>
            <a:r>
              <a:rPr lang="en-US" altLang="ja-JP" dirty="0"/>
              <a:t> and S. W. Hawking</a:t>
            </a:r>
          </a:p>
          <a:p>
            <a:r>
              <a:rPr lang="en-US" altLang="ja-JP" dirty="0"/>
              <a:t>“Wave function of the Universe”</a:t>
            </a:r>
          </a:p>
          <a:p>
            <a:r>
              <a:rPr lang="en-US" altLang="ja-JP" dirty="0"/>
              <a:t>Phys. Rev. D 28,(1983) 2960</a:t>
            </a:r>
            <a:endParaRPr lang="ja-JP" altLang="en-US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C4F913BB-8AD6-4F2C-A86F-8D98C0CA4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498" y="3846566"/>
            <a:ext cx="1856530" cy="1293741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5B9B8C5-B515-4D2E-9D5E-2D8F6353B1A4}"/>
              </a:ext>
            </a:extLst>
          </p:cNvPr>
          <p:cNvSpPr txBox="1"/>
          <p:nvPr/>
        </p:nvSpPr>
        <p:spPr>
          <a:xfrm>
            <a:off x="449228" y="2783208"/>
            <a:ext cx="41227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lphaUcPeriod"/>
            </a:pPr>
            <a:r>
              <a:rPr lang="en-US" altLang="ja-JP" dirty="0" err="1"/>
              <a:t>Vilenkin</a:t>
            </a:r>
            <a:endParaRPr lang="en-US" altLang="ja-JP" dirty="0"/>
          </a:p>
          <a:p>
            <a:r>
              <a:rPr lang="en-US" altLang="ja-JP" dirty="0"/>
              <a:t>“Creation of Universes from Nothing”</a:t>
            </a:r>
          </a:p>
          <a:p>
            <a:r>
              <a:rPr lang="en-US" altLang="ja-JP" dirty="0" err="1"/>
              <a:t>Phys.Lett.B</a:t>
            </a:r>
            <a:r>
              <a:rPr lang="en-US" altLang="ja-JP" dirty="0"/>
              <a:t> 117 (1982) 25</a:t>
            </a:r>
            <a:endParaRPr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F14676-EA57-4243-B316-F1748CDBE01B}"/>
              </a:ext>
            </a:extLst>
          </p:cNvPr>
          <p:cNvSpPr txBox="1"/>
          <p:nvPr/>
        </p:nvSpPr>
        <p:spPr>
          <a:xfrm>
            <a:off x="5625490" y="5587050"/>
            <a:ext cx="2853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no-boundary</a:t>
            </a:r>
            <a:r>
              <a:rPr kumimoji="1" lang="en-US" altLang="ja-JP" dirty="0"/>
              <a:t> wavefunction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E03A8D4-C19D-4955-9D94-FFF2C0CD2703}"/>
              </a:ext>
            </a:extLst>
          </p:cNvPr>
          <p:cNvSpPr txBox="1"/>
          <p:nvPr/>
        </p:nvSpPr>
        <p:spPr>
          <a:xfrm>
            <a:off x="2718134" y="6106961"/>
            <a:ext cx="3530316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Quantum Cosmology</a:t>
            </a:r>
            <a:endParaRPr kumimoji="1" lang="ja-JP" altLang="en-US" sz="28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FCDCCCD-628B-449C-823D-7CC92C655393}"/>
              </a:ext>
            </a:extLst>
          </p:cNvPr>
          <p:cNvSpPr txBox="1"/>
          <p:nvPr/>
        </p:nvSpPr>
        <p:spPr>
          <a:xfrm>
            <a:off x="1247672" y="5576330"/>
            <a:ext cx="242412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tunneling </a:t>
            </a:r>
            <a:r>
              <a:rPr kumimoji="1" lang="en-US" altLang="ja-JP" dirty="0"/>
              <a:t>from </a:t>
            </a:r>
            <a:r>
              <a:rPr kumimoji="1" lang="en-US" altLang="ja-JP" dirty="0">
                <a:solidFill>
                  <a:srgbClr val="0070C0"/>
                </a:solidFill>
              </a:rPr>
              <a:t>nothing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84ED9CC-6662-48AD-92DA-DBFD57C5D589}"/>
              </a:ext>
            </a:extLst>
          </p:cNvPr>
          <p:cNvSpPr txBox="1"/>
          <p:nvPr/>
        </p:nvSpPr>
        <p:spPr>
          <a:xfrm>
            <a:off x="4763906" y="4840224"/>
            <a:ext cx="111928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350" dirty="0">
                <a:solidFill>
                  <a:srgbClr val="FF0000"/>
                </a:solidFill>
              </a:rPr>
              <a:t>Euclidean</a:t>
            </a:r>
          </a:p>
          <a:p>
            <a:r>
              <a:rPr kumimoji="1" lang="en-US" altLang="ja-JP" sz="1350" dirty="0">
                <a:solidFill>
                  <a:srgbClr val="FF0000"/>
                </a:solidFill>
              </a:rPr>
              <a:t>(= tunneling)</a:t>
            </a:r>
            <a:endParaRPr kumimoji="1" lang="ja-JP" altLang="en-US" sz="135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D5A67AA-C4D5-4B43-891E-5AEC253806BD}"/>
              </a:ext>
            </a:extLst>
          </p:cNvPr>
          <p:cNvSpPr txBox="1"/>
          <p:nvPr/>
        </p:nvSpPr>
        <p:spPr>
          <a:xfrm>
            <a:off x="4571999" y="4343395"/>
            <a:ext cx="92454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350" dirty="0"/>
              <a:t>Lorentzian</a:t>
            </a:r>
            <a:endParaRPr kumimoji="1" lang="ja-JP" altLang="en-US" sz="1350" dirty="0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E155AD96-DD1A-41F7-80D8-2D4CC018F62F}"/>
              </a:ext>
            </a:extLst>
          </p:cNvPr>
          <p:cNvCxnSpPr>
            <a:cxnSpLocks/>
          </p:cNvCxnSpPr>
          <p:nvPr/>
        </p:nvCxnSpPr>
        <p:spPr>
          <a:xfrm>
            <a:off x="4483292" y="946743"/>
            <a:ext cx="0" cy="49989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>
            <a:extLst>
              <a:ext uri="{FF2B5EF4-FFF2-40B4-BE49-F238E27FC236}">
                <a16:creationId xmlns:a16="http://schemas.microsoft.com/office/drawing/2014/main" id="{388746D9-3778-FCFC-E2C2-39A0D2713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983" y="3760474"/>
            <a:ext cx="3150294" cy="1861159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18ABF11-297F-1130-B017-6397024DD9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3936" y="3867837"/>
            <a:ext cx="2280375" cy="581879"/>
          </a:xfrm>
          <a:prstGeom prst="rect">
            <a:avLst/>
          </a:prstGeom>
        </p:spPr>
      </p:pic>
      <p:pic>
        <p:nvPicPr>
          <p:cNvPr id="2050" name="Picture 2" descr="PHOTO: Stephen Hawking and James Hartle">
            <a:extLst>
              <a:ext uri="{FF2B5EF4-FFF2-40B4-BE49-F238E27FC236}">
                <a16:creationId xmlns:a16="http://schemas.microsoft.com/office/drawing/2014/main" id="{F7E9BF3B-7F87-FF6C-6B91-4198C2D80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096" y="946743"/>
            <a:ext cx="2622599" cy="170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49599F6-ABEF-89B9-5917-66E502648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26" y="962215"/>
            <a:ext cx="2635963" cy="17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B1272249-F113-D5C1-3AC1-526C50E7D6B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396" y="4552053"/>
            <a:ext cx="2137915" cy="370673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3BE1C2D-4506-8354-B5AA-685847D135F8}"/>
              </a:ext>
            </a:extLst>
          </p:cNvPr>
          <p:cNvSpPr txBox="1"/>
          <p:nvPr/>
        </p:nvSpPr>
        <p:spPr>
          <a:xfrm>
            <a:off x="7232472" y="4924060"/>
            <a:ext cx="167084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350" dirty="0"/>
              <a:t>Path integral over</a:t>
            </a:r>
          </a:p>
          <a:p>
            <a:r>
              <a:rPr kumimoji="1" lang="en-US" altLang="ja-JP" sz="1350" dirty="0"/>
              <a:t>Euclidean geometry</a:t>
            </a:r>
            <a:endParaRPr kumimoji="1" lang="ja-JP" altLang="en-US" sz="1350" dirty="0"/>
          </a:p>
        </p:txBody>
      </p:sp>
      <p:sp>
        <p:nvSpPr>
          <p:cNvPr id="6" name="矢印: 下 5">
            <a:extLst>
              <a:ext uri="{FF2B5EF4-FFF2-40B4-BE49-F238E27FC236}">
                <a16:creationId xmlns:a16="http://schemas.microsoft.com/office/drawing/2014/main" id="{6D4111FD-31BC-7283-7AB6-D00B73ACCFB9}"/>
              </a:ext>
            </a:extLst>
          </p:cNvPr>
          <p:cNvSpPr/>
          <p:nvPr/>
        </p:nvSpPr>
        <p:spPr>
          <a:xfrm rot="9094384">
            <a:off x="5028879" y="4617235"/>
            <a:ext cx="168403" cy="2631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2075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FD31AF93-2C79-4A85-BB2F-AF23C8313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215" y="-11583"/>
            <a:ext cx="7824378" cy="986405"/>
          </a:xfrm>
        </p:spPr>
        <p:txBody>
          <a:bodyPr>
            <a:noAutofit/>
          </a:bodyPr>
          <a:lstStyle/>
          <a:p>
            <a:pPr algn="ctr"/>
            <a:r>
              <a:rPr lang="en-US" altLang="ja-JP" sz="3600" dirty="0"/>
              <a:t>Issues in quantum cosmology</a:t>
            </a:r>
            <a:endParaRPr lang="ja-JP" altLang="en-US" sz="3600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ADF26532-A7DD-4CDD-EC57-D8AF96167E0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825" y="3858235"/>
            <a:ext cx="1239398" cy="228607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28BB4987-DF5A-F197-CE2A-6C35B438A54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304" y="2643456"/>
            <a:ext cx="959533" cy="228607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65DAC848-0645-334C-82BA-6E2E86FFF6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87306" y="2286117"/>
            <a:ext cx="2547515" cy="1913349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A812C4C2-44B3-9E5A-3EFF-E5BEE99C098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10917" y="2221933"/>
            <a:ext cx="3205160" cy="2230611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893A3961-FA43-05AD-2753-99A6EBE78EA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700" y="4414154"/>
            <a:ext cx="1453535" cy="486904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D2225FBD-52C8-7297-7048-BB0400DF074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279" y="1888801"/>
            <a:ext cx="1464590" cy="444365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4EDF53-DA0B-1495-C3D0-1B0940228DF2}"/>
              </a:ext>
            </a:extLst>
          </p:cNvPr>
          <p:cNvSpPr txBox="1"/>
          <p:nvPr/>
        </p:nvSpPr>
        <p:spPr>
          <a:xfrm>
            <a:off x="413556" y="6105311"/>
            <a:ext cx="500141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Which is the relevant saddle point ?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15C15B8C-4B8E-2F97-8BB5-A057960C0BEF}"/>
              </a:ext>
            </a:extLst>
          </p:cNvPr>
          <p:cNvCxnSpPr>
            <a:cxnSpLocks/>
          </p:cNvCxnSpPr>
          <p:nvPr/>
        </p:nvCxnSpPr>
        <p:spPr>
          <a:xfrm>
            <a:off x="4167805" y="1983383"/>
            <a:ext cx="0" cy="30256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5842F9-FA94-B94F-2C6B-8B32A62076C9}"/>
              </a:ext>
            </a:extLst>
          </p:cNvPr>
          <p:cNvSpPr txBox="1"/>
          <p:nvPr/>
        </p:nvSpPr>
        <p:spPr>
          <a:xfrm>
            <a:off x="447143" y="974822"/>
            <a:ext cx="80720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Vilenkin’s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proposal seems to have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instability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in fluctuations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</a:t>
            </a:r>
            <a:r>
              <a:rPr kumimoji="1" lang="en-US" altLang="ja-JP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due to the “wrong” Wick rotation.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72D1437C-7D6A-533A-3D29-978B2C90E716}"/>
              </a:ext>
            </a:extLst>
          </p:cNvPr>
          <p:cNvSpPr/>
          <p:nvPr/>
        </p:nvSpPr>
        <p:spPr>
          <a:xfrm>
            <a:off x="4409224" y="2439714"/>
            <a:ext cx="1155998" cy="6752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1B0D6AFD-4AD7-817F-2EB4-50C7ABDBB766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4749535" y="1766204"/>
            <a:ext cx="237688" cy="67351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楕円 9">
            <a:extLst>
              <a:ext uri="{FF2B5EF4-FFF2-40B4-BE49-F238E27FC236}">
                <a16:creationId xmlns:a16="http://schemas.microsoft.com/office/drawing/2014/main" id="{2166D0E2-6EF7-1B9F-714B-40B7C8F00218}"/>
              </a:ext>
            </a:extLst>
          </p:cNvPr>
          <p:cNvSpPr/>
          <p:nvPr/>
        </p:nvSpPr>
        <p:spPr>
          <a:xfrm>
            <a:off x="6321169" y="4316324"/>
            <a:ext cx="1892595" cy="682564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F322BC6-7C35-6D22-6AFE-5E484F72C301}"/>
              </a:ext>
            </a:extLst>
          </p:cNvPr>
          <p:cNvSpPr txBox="1"/>
          <p:nvPr/>
        </p:nvSpPr>
        <p:spPr>
          <a:xfrm>
            <a:off x="447143" y="5118191"/>
            <a:ext cx="71434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Hartle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-Hawking’s proposal seems </a:t>
            </a:r>
            <a:r>
              <a:rPr kumimoji="1" lang="en-US" altLang="ja-JP" sz="24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to be </a:t>
            </a:r>
            <a:r>
              <a:rPr kumimoji="1" lang="en-US" altLang="ja-JP" sz="2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incompatible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dirty="0">
                <a:solidFill>
                  <a:srgbClr val="0070C0"/>
                </a:solidFill>
                <a:latin typeface="Calibri" panose="020F0502020204030204"/>
                <a:ea typeface="游ゴシック" panose="020B0400000000000000" pitchFamily="50" charset="-128"/>
              </a:rPr>
              <a:t>     w</a:t>
            </a:r>
            <a:r>
              <a:rPr kumimoji="1" lang="en-US" altLang="ja-JP" sz="24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ith</a:t>
            </a:r>
            <a:r>
              <a:rPr kumimoji="1" lang="en-US" altLang="ja-JP" sz="24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the </a:t>
            </a:r>
            <a:r>
              <a:rPr kumimoji="1" lang="en-US" altLang="ja-JP" sz="2400" dirty="0">
                <a:solidFill>
                  <a:srgbClr val="0070C0"/>
                </a:solidFill>
                <a:latin typeface="Calibri" panose="020F0502020204030204"/>
                <a:ea typeface="游ゴシック" panose="020B0400000000000000" pitchFamily="50" charset="-128"/>
              </a:rPr>
              <a:t>i</a:t>
            </a:r>
            <a:r>
              <a:rPr kumimoji="1" lang="en-US" altLang="ja-JP" sz="2400" baseline="0" dirty="0">
                <a:solidFill>
                  <a:srgbClr val="0070C0"/>
                </a:solidFill>
                <a:latin typeface="Calibri" panose="020F0502020204030204"/>
                <a:ea typeface="游ゴシック" panose="020B0400000000000000" pitchFamily="50" charset="-128"/>
              </a:rPr>
              <a:t>nflation</a:t>
            </a:r>
            <a:r>
              <a:rPr kumimoji="1" lang="en-US" altLang="ja-JP" sz="2400" dirty="0">
                <a:solidFill>
                  <a:srgbClr val="0070C0"/>
                </a:solidFill>
                <a:latin typeface="Calibri" panose="020F0502020204030204"/>
                <a:ea typeface="游ゴシック" panose="020B0400000000000000" pitchFamily="50" charset="-128"/>
              </a:rPr>
              <a:t> scenario since it favors               . 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267447FA-DCAF-A50A-C055-E1F1B84199C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248" y="5632802"/>
            <a:ext cx="794283" cy="201128"/>
          </a:xfrm>
          <a:prstGeom prst="rect">
            <a:avLst/>
          </a:prstGeom>
        </p:spPr>
      </p:pic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5A166E18-BB26-9390-DCF7-536FC49E34C0}"/>
              </a:ext>
            </a:extLst>
          </p:cNvPr>
          <p:cNvCxnSpPr>
            <a:cxnSpLocks/>
            <a:endCxn id="10" idx="3"/>
          </p:cNvCxnSpPr>
          <p:nvPr/>
        </p:nvCxnSpPr>
        <p:spPr>
          <a:xfrm flipV="1">
            <a:off x="6321168" y="4898929"/>
            <a:ext cx="277165" cy="322286"/>
          </a:xfrm>
          <a:prstGeom prst="straightConnector1">
            <a:avLst/>
          </a:prstGeom>
          <a:ln w="2540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ED45B6CD-7E5E-2F83-B87E-4E6E1E73ABE3}"/>
              </a:ext>
            </a:extLst>
          </p:cNvPr>
          <p:cNvCxnSpPr>
            <a:cxnSpLocks/>
          </p:cNvCxnSpPr>
          <p:nvPr/>
        </p:nvCxnSpPr>
        <p:spPr>
          <a:xfrm>
            <a:off x="308013" y="3591230"/>
            <a:ext cx="1651163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D5A67AA-C4D5-4B43-891E-5AEC253806BD}"/>
              </a:ext>
            </a:extLst>
          </p:cNvPr>
          <p:cNvSpPr txBox="1"/>
          <p:nvPr/>
        </p:nvSpPr>
        <p:spPr>
          <a:xfrm>
            <a:off x="281319" y="2920851"/>
            <a:ext cx="1497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Lorentzian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84ED9CC-6662-48AD-92DA-DBFD57C5D589}"/>
              </a:ext>
            </a:extLst>
          </p:cNvPr>
          <p:cNvSpPr txBox="1"/>
          <p:nvPr/>
        </p:nvSpPr>
        <p:spPr>
          <a:xfrm>
            <a:off x="385003" y="3730652"/>
            <a:ext cx="139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Euclidean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36A78776-F194-54C5-4B4A-84F6D2838335}"/>
              </a:ext>
            </a:extLst>
          </p:cNvPr>
          <p:cNvSpPr/>
          <p:nvPr/>
        </p:nvSpPr>
        <p:spPr>
          <a:xfrm>
            <a:off x="348641" y="3657366"/>
            <a:ext cx="1429691" cy="608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10F16B2-03FC-1BB8-9CC3-106C44F6D340}"/>
              </a:ext>
            </a:extLst>
          </p:cNvPr>
          <p:cNvSpPr txBox="1"/>
          <p:nvPr/>
        </p:nvSpPr>
        <p:spPr>
          <a:xfrm>
            <a:off x="108468" y="4276310"/>
            <a:ext cx="4171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tunneling at the beginning of the Universe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1FA9F7CB-F87C-80B0-E2BA-70D27DD7DA8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765" y="1664907"/>
            <a:ext cx="164571" cy="318476"/>
          </a:xfrm>
          <a:prstGeom prst="rect">
            <a:avLst/>
          </a:prstGeom>
        </p:spPr>
      </p:pic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84E8CCC9-66B5-A7C4-10DE-795939299F0A}"/>
              </a:ext>
            </a:extLst>
          </p:cNvPr>
          <p:cNvCxnSpPr>
            <a:cxnSpLocks/>
          </p:cNvCxnSpPr>
          <p:nvPr/>
        </p:nvCxnSpPr>
        <p:spPr>
          <a:xfrm>
            <a:off x="8413138" y="1664907"/>
            <a:ext cx="0" cy="40066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5B0EF717-0579-3772-024C-46D9811D9426}"/>
              </a:ext>
            </a:extLst>
          </p:cNvPr>
          <p:cNvCxnSpPr>
            <a:cxnSpLocks/>
          </p:cNvCxnSpPr>
          <p:nvPr/>
        </p:nvCxnSpPr>
        <p:spPr>
          <a:xfrm>
            <a:off x="8406300" y="2058734"/>
            <a:ext cx="40977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932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E22570A9-E8B4-3B83-7B67-5DE0EA189D3F}"/>
              </a:ext>
            </a:extLst>
          </p:cNvPr>
          <p:cNvSpPr/>
          <p:nvPr/>
        </p:nvSpPr>
        <p:spPr>
          <a:xfrm>
            <a:off x="645773" y="3095580"/>
            <a:ext cx="4330080" cy="690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DFC4341-B128-A477-94E4-C3BEE864A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02" y="49776"/>
            <a:ext cx="8577893" cy="698334"/>
          </a:xfrm>
        </p:spPr>
        <p:txBody>
          <a:bodyPr>
            <a:noAutofit/>
          </a:bodyPr>
          <a:lstStyle/>
          <a:p>
            <a:pPr algn="ctr"/>
            <a:r>
              <a:rPr lang="en-US" altLang="ja-JP" sz="4000" dirty="0"/>
              <a:t>mini-</a:t>
            </a:r>
            <a:r>
              <a:rPr lang="en-US" altLang="ja-JP" sz="4000" dirty="0" err="1"/>
              <a:t>superspace</a:t>
            </a:r>
            <a:r>
              <a:rPr lang="en-US" altLang="ja-JP" sz="4000" dirty="0"/>
              <a:t> model</a:t>
            </a:r>
            <a:endParaRPr lang="ja-JP" altLang="en-US" sz="4000" dirty="0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76D5745D-FF33-3905-1216-2D58A2122B0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566" y="1580152"/>
            <a:ext cx="3808014" cy="285011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CE89EB2-5A06-2D16-8B5B-F910471C4F96}"/>
              </a:ext>
            </a:extLst>
          </p:cNvPr>
          <p:cNvSpPr txBox="1"/>
          <p:nvPr/>
        </p:nvSpPr>
        <p:spPr>
          <a:xfrm>
            <a:off x="461546" y="1013205"/>
            <a:ext cx="6863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Assuming homogeneous, isotropic, closed space-time</a:t>
            </a:r>
            <a:endParaRPr kumimoji="1" lang="ja-JP" altLang="en-US" sz="2400" dirty="0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19B776AE-FF24-3761-61CA-E34CECC6E3A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862" y="2511253"/>
            <a:ext cx="3934959" cy="560664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00335E84-F676-8FC3-344C-F46690CC5BB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718" y="2499049"/>
            <a:ext cx="1897961" cy="488693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80289B66-FA22-072F-D1F7-812F03591B6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591" y="1655520"/>
            <a:ext cx="1930850" cy="189104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4C5976C-21AC-27B6-5B28-A30E2FDCA252}"/>
              </a:ext>
            </a:extLst>
          </p:cNvPr>
          <p:cNvSpPr txBox="1"/>
          <p:nvPr/>
        </p:nvSpPr>
        <p:spPr>
          <a:xfrm>
            <a:off x="4806393" y="594551"/>
            <a:ext cx="4195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Halliwell-</a:t>
            </a:r>
            <a:r>
              <a:rPr kumimoji="1" lang="en-US" altLang="ja-JP" dirty="0" err="1"/>
              <a:t>Louko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Phys.Rev.D</a:t>
            </a:r>
            <a:r>
              <a:rPr kumimoji="1" lang="en-US" altLang="ja-JP" dirty="0"/>
              <a:t> 39 (1989) 2206</a:t>
            </a:r>
            <a:endParaRPr kumimoji="1" lang="ja-JP" altLang="en-US" dirty="0"/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0A5742F9-59D3-8D10-7E05-28E7A2CA07C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224" y="3152902"/>
            <a:ext cx="727662" cy="279704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CE5154BA-7394-EAEF-F857-043AD0D3C22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805" y="3472478"/>
            <a:ext cx="1414012" cy="253256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ACE08362-D3D6-0492-1388-E1E4C9495CE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125" y="4420467"/>
            <a:ext cx="4801673" cy="511801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6AB88DEC-9A93-BE02-1A36-A921088F8A38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66" y="5093719"/>
            <a:ext cx="6466660" cy="24218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27A234D-2040-A381-4998-5A69E8B670A6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67" y="5421185"/>
            <a:ext cx="7056327" cy="203953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84A7D4DF-F955-F804-3A84-13A1E0B7C3A9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71" y="3843406"/>
            <a:ext cx="2845191" cy="549038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398A722-80B0-3C13-0C17-AC3B66797469}"/>
              </a:ext>
            </a:extLst>
          </p:cNvPr>
          <p:cNvSpPr txBox="1"/>
          <p:nvPr/>
        </p:nvSpPr>
        <p:spPr>
          <a:xfrm>
            <a:off x="645773" y="5908189"/>
            <a:ext cx="7975388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Picard-</a:t>
            </a:r>
            <a:r>
              <a:rPr kumimoji="1" lang="en-US" altLang="ja-JP" sz="2400" dirty="0" err="1"/>
              <a:t>Lefschetz</a:t>
            </a:r>
            <a:r>
              <a:rPr kumimoji="1" lang="en-US" altLang="ja-JP" sz="2400" dirty="0"/>
              <a:t> theory </a:t>
            </a:r>
            <a:r>
              <a:rPr kumimoji="1" lang="en-US" altLang="ja-JP" sz="2400" dirty="0">
                <a:sym typeface="Wingdings" panose="05000000000000000000" pitchFamily="2" charset="2"/>
              </a:rPr>
              <a:t> </a:t>
            </a:r>
            <a:r>
              <a:rPr kumimoji="1" lang="en-US" altLang="ja-JP" sz="2400" dirty="0" err="1">
                <a:sym typeface="Wingdings" panose="05000000000000000000" pitchFamily="2" charset="2"/>
              </a:rPr>
              <a:t>Vilenkin’s</a:t>
            </a:r>
            <a:r>
              <a:rPr kumimoji="1" lang="en-US" altLang="ja-JP" sz="2400" dirty="0">
                <a:sym typeface="Wingdings" panose="05000000000000000000" pitchFamily="2" charset="2"/>
              </a:rPr>
              <a:t> saddle becomes relevant.</a:t>
            </a:r>
            <a:endParaRPr kumimoji="1" lang="ja-JP" altLang="en-US" sz="24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273B18E-172B-9FA6-2203-4E069056F77F}"/>
              </a:ext>
            </a:extLst>
          </p:cNvPr>
          <p:cNvSpPr txBox="1"/>
          <p:nvPr/>
        </p:nvSpPr>
        <p:spPr>
          <a:xfrm>
            <a:off x="741907" y="6428006"/>
            <a:ext cx="7877772" cy="369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altLang="ja-JP" dirty="0" err="1"/>
              <a:t>Feldbrugge-Lehners-Turok</a:t>
            </a:r>
            <a:r>
              <a:rPr lang="en-US" altLang="ja-JP" dirty="0"/>
              <a:t>, </a:t>
            </a:r>
            <a:r>
              <a:rPr lang="en-US" altLang="ja-JP" dirty="0" err="1"/>
              <a:t>Phys.Rev.D</a:t>
            </a:r>
            <a:r>
              <a:rPr lang="en-US" altLang="ja-JP" dirty="0"/>
              <a:t> 95 (2017) 10, 103508,  1703.02076 [hep-</a:t>
            </a:r>
            <a:r>
              <a:rPr lang="en-US" altLang="ja-JP" dirty="0" err="1"/>
              <a:t>th</a:t>
            </a:r>
            <a:r>
              <a:rPr lang="en-US" altLang="ja-JP" dirty="0"/>
              <a:t>]</a:t>
            </a: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78C9C444-2157-0C9A-C1D6-11DC3782E2F9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301" y="4030988"/>
            <a:ext cx="3108830" cy="217997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41420022-EED5-50C4-F75A-C19BC708F34F}"/>
              </a:ext>
            </a:extLst>
          </p:cNvPr>
          <p:cNvSpPr txBox="1"/>
          <p:nvPr/>
        </p:nvSpPr>
        <p:spPr>
          <a:xfrm>
            <a:off x="1557585" y="1857785"/>
            <a:ext cx="1253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scale factor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9A7AB12-281B-E31A-0120-14EBEC522028}"/>
              </a:ext>
            </a:extLst>
          </p:cNvPr>
          <p:cNvSpPr txBox="1"/>
          <p:nvPr/>
        </p:nvSpPr>
        <p:spPr>
          <a:xfrm>
            <a:off x="3008126" y="1858298"/>
            <a:ext cx="1512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lapse function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2BDFB766-F02B-495F-592F-BB3E94A7D57B}"/>
              </a:ext>
            </a:extLst>
          </p:cNvPr>
          <p:cNvSpPr txBox="1"/>
          <p:nvPr/>
        </p:nvSpPr>
        <p:spPr>
          <a:xfrm>
            <a:off x="1310427" y="2241301"/>
            <a:ext cx="2273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Einstein-Hilbert action</a:t>
            </a:r>
            <a:endParaRPr kumimoji="1" lang="ja-JP" altLang="en-US" dirty="0"/>
          </a:p>
        </p:txBody>
      </p:sp>
      <p:sp>
        <p:nvSpPr>
          <p:cNvPr id="48" name="左中かっこ 47">
            <a:extLst>
              <a:ext uri="{FF2B5EF4-FFF2-40B4-BE49-F238E27FC236}">
                <a16:creationId xmlns:a16="http://schemas.microsoft.com/office/drawing/2014/main" id="{190F9A01-CA50-B58C-B6F7-24506DEE9606}"/>
              </a:ext>
            </a:extLst>
          </p:cNvPr>
          <p:cNvSpPr/>
          <p:nvPr/>
        </p:nvSpPr>
        <p:spPr>
          <a:xfrm>
            <a:off x="3087603" y="3213499"/>
            <a:ext cx="249042" cy="52928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A3DBA3B3-9D69-348B-1016-FC2D7FB73A31}"/>
              </a:ext>
            </a:extLst>
          </p:cNvPr>
          <p:cNvSpPr txBox="1"/>
          <p:nvPr/>
        </p:nvSpPr>
        <p:spPr>
          <a:xfrm>
            <a:off x="750474" y="3223227"/>
            <a:ext cx="2318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change of variables: 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87902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8179D78-F24C-55B6-7D59-F22C508D849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1762" y="1845437"/>
            <a:ext cx="8559209" cy="4191466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4EBFB8CC-3922-D505-D0CB-8EE39EFFD337}"/>
              </a:ext>
            </a:extLst>
          </p:cNvPr>
          <p:cNvSpPr txBox="1">
            <a:spLocks/>
          </p:cNvSpPr>
          <p:nvPr/>
        </p:nvSpPr>
        <p:spPr>
          <a:xfrm>
            <a:off x="437058" y="84802"/>
            <a:ext cx="8307532" cy="682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3600"/>
              <a:t>Simulating quantum cosmology</a:t>
            </a:r>
            <a:endParaRPr lang="ja-JP" altLang="en-US" sz="3600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F15082CD-177D-326F-F39E-22E4B04D30C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173" y="2006243"/>
            <a:ext cx="1535578" cy="243575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18686EF1-9F4E-F394-27FD-CB32CDF64AD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58" y="1123155"/>
            <a:ext cx="906572" cy="168333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74CBDB98-6184-D29D-0C3C-E35CC89F4BE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34" y="4190937"/>
            <a:ext cx="1502046" cy="250731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CCFCBC46-425A-7EA6-8DE4-A717659C512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58" y="798569"/>
            <a:ext cx="4237999" cy="220637"/>
          </a:xfrm>
          <a:prstGeom prst="rect">
            <a:avLst/>
          </a:prstGeom>
          <a:noFill/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A3A7111-ED1F-5934-49C0-5A51140C1DBF}"/>
              </a:ext>
            </a:extLst>
          </p:cNvPr>
          <p:cNvSpPr txBox="1"/>
          <p:nvPr/>
        </p:nvSpPr>
        <p:spPr>
          <a:xfrm>
            <a:off x="4987476" y="1285566"/>
            <a:ext cx="229735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err="1"/>
              <a:t>Vilenkin’s</a:t>
            </a:r>
            <a:r>
              <a:rPr kumimoji="1" lang="en-US" altLang="ja-JP" dirty="0"/>
              <a:t> saddle point </a:t>
            </a:r>
          </a:p>
          <a:p>
            <a:r>
              <a:rPr kumimoji="1" lang="en-US" altLang="ja-JP" dirty="0"/>
              <a:t>becomes relevant. </a:t>
            </a:r>
            <a:endParaRPr kumimoji="1" lang="ja-JP" altLang="en-US" dirty="0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F7C1836E-AEEA-1A0E-7ED8-9B20ED58C7B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800" y="1984263"/>
            <a:ext cx="1361814" cy="271053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F498D33A-53C2-88AE-3FA4-7EB22BFE883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57" y="1722585"/>
            <a:ext cx="837538" cy="34529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69E223EE-2949-E63E-779C-44A995E5A64B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45" y="3552084"/>
            <a:ext cx="164571" cy="318476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1D4D2123-ED20-1747-C13C-80AE93AA16F4}"/>
              </a:ext>
            </a:extLst>
          </p:cNvPr>
          <p:cNvGrpSpPr/>
          <p:nvPr/>
        </p:nvGrpSpPr>
        <p:grpSpPr>
          <a:xfrm>
            <a:off x="7403804" y="2090672"/>
            <a:ext cx="442757" cy="398039"/>
            <a:chOff x="7189084" y="1970557"/>
            <a:chExt cx="442757" cy="398039"/>
          </a:xfrm>
        </p:grpSpPr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013A6554-A078-6375-4CBA-0C79BBF513A3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627" y="1970557"/>
              <a:ext cx="344214" cy="271054"/>
            </a:xfrm>
            <a:prstGeom prst="rect">
              <a:avLst/>
            </a:prstGeom>
          </p:spPr>
        </p:pic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A2A631A2-E3AE-3E92-8CF5-C2CC86DB27CF}"/>
                </a:ext>
              </a:extLst>
            </p:cNvPr>
            <p:cNvCxnSpPr>
              <a:cxnSpLocks/>
            </p:cNvCxnSpPr>
            <p:nvPr/>
          </p:nvCxnSpPr>
          <p:spPr>
            <a:xfrm>
              <a:off x="7208874" y="2024216"/>
              <a:ext cx="0" cy="3443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B9238215-CC2D-7938-1E29-E8C907EBBAB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361274" y="2176616"/>
              <a:ext cx="0" cy="3443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06BDA00C-E65B-17A9-45B6-AE926D278D86}"/>
              </a:ext>
            </a:extLst>
          </p:cNvPr>
          <p:cNvGrpSpPr/>
          <p:nvPr/>
        </p:nvGrpSpPr>
        <p:grpSpPr>
          <a:xfrm>
            <a:off x="7905009" y="4137278"/>
            <a:ext cx="442757" cy="398039"/>
            <a:chOff x="7189084" y="1970557"/>
            <a:chExt cx="442757" cy="398039"/>
          </a:xfrm>
        </p:grpSpPr>
        <p:pic>
          <p:nvPicPr>
            <p:cNvPr id="43" name="図 42">
              <a:extLst>
                <a:ext uri="{FF2B5EF4-FFF2-40B4-BE49-F238E27FC236}">
                  <a16:creationId xmlns:a16="http://schemas.microsoft.com/office/drawing/2014/main" id="{1FC55867-9E3F-6F13-8D7B-949BFA997E1C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627" y="1970557"/>
              <a:ext cx="344214" cy="271054"/>
            </a:xfrm>
            <a:prstGeom prst="rect">
              <a:avLst/>
            </a:prstGeom>
          </p:spPr>
        </p:pic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204BF60F-D9FC-8052-EB17-E2C53F389414}"/>
                </a:ext>
              </a:extLst>
            </p:cNvPr>
            <p:cNvCxnSpPr>
              <a:cxnSpLocks/>
            </p:cNvCxnSpPr>
            <p:nvPr/>
          </p:nvCxnSpPr>
          <p:spPr>
            <a:xfrm>
              <a:off x="7208874" y="2024216"/>
              <a:ext cx="0" cy="3443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AA3AD3A7-94DF-58AD-D920-AD1A698FA46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361274" y="2176616"/>
              <a:ext cx="0" cy="3443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矢印: 右 45">
            <a:extLst>
              <a:ext uri="{FF2B5EF4-FFF2-40B4-BE49-F238E27FC236}">
                <a16:creationId xmlns:a16="http://schemas.microsoft.com/office/drawing/2014/main" id="{B5613461-8ADD-34FD-0D62-E786B5B7C36D}"/>
              </a:ext>
            </a:extLst>
          </p:cNvPr>
          <p:cNvSpPr/>
          <p:nvPr/>
        </p:nvSpPr>
        <p:spPr>
          <a:xfrm>
            <a:off x="4973299" y="4273767"/>
            <a:ext cx="1778815" cy="34438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A2FD418A-61FA-88A7-9173-A68D379BE26C}"/>
              </a:ext>
            </a:extLst>
          </p:cNvPr>
          <p:cNvSpPr txBox="1"/>
          <p:nvPr/>
        </p:nvSpPr>
        <p:spPr>
          <a:xfrm>
            <a:off x="4824417" y="4608936"/>
            <a:ext cx="43045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“real time” emerges = Lorentzian geometry</a:t>
            </a:r>
          </a:p>
          <a:p>
            <a:r>
              <a:rPr kumimoji="1" lang="en-US" altLang="ja-JP" dirty="0">
                <a:solidFill>
                  <a:srgbClr val="0070C0"/>
                </a:solidFill>
              </a:rPr>
              <a:t>   (classical motion)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pic>
        <p:nvPicPr>
          <p:cNvPr id="49" name="図 48">
            <a:extLst>
              <a:ext uri="{FF2B5EF4-FFF2-40B4-BE49-F238E27FC236}">
                <a16:creationId xmlns:a16="http://schemas.microsoft.com/office/drawing/2014/main" id="{9D994F32-7BBB-BD16-FCCF-577222BBA06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15" y="3997456"/>
            <a:ext cx="837538" cy="34529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F46D578E-36A7-84A7-5156-2CD7E3644596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288" y="5471378"/>
            <a:ext cx="164571" cy="31847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CB3E2FE8-0F14-5CA8-96CF-FD2D060BDC01}"/>
              </a:ext>
            </a:extLst>
          </p:cNvPr>
          <p:cNvSpPr txBox="1"/>
          <p:nvPr/>
        </p:nvSpPr>
        <p:spPr>
          <a:xfrm>
            <a:off x="1092712" y="6245041"/>
            <a:ext cx="699622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 Next step : Add tensor modes and investigate the instability issue. </a:t>
            </a:r>
            <a:endParaRPr kumimoji="1" lang="ja-JP" altLang="en-US" sz="2000" dirty="0"/>
          </a:p>
        </p:txBody>
      </p:sp>
      <p:sp>
        <p:nvSpPr>
          <p:cNvPr id="54" name="矢印: 上 53">
            <a:extLst>
              <a:ext uri="{FF2B5EF4-FFF2-40B4-BE49-F238E27FC236}">
                <a16:creationId xmlns:a16="http://schemas.microsoft.com/office/drawing/2014/main" id="{59C64291-217E-5CDC-EAF1-3F974413A53D}"/>
              </a:ext>
            </a:extLst>
          </p:cNvPr>
          <p:cNvSpPr/>
          <p:nvPr/>
        </p:nvSpPr>
        <p:spPr>
          <a:xfrm>
            <a:off x="4887004" y="2809113"/>
            <a:ext cx="318171" cy="87117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51A33F41-C03B-1E4A-F648-A8DD680D3431}"/>
              </a:ext>
            </a:extLst>
          </p:cNvPr>
          <p:cNvSpPr txBox="1"/>
          <p:nvPr/>
        </p:nvSpPr>
        <p:spPr>
          <a:xfrm>
            <a:off x="5141587" y="3097249"/>
            <a:ext cx="3681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imaginary time = Euclidean geometry</a:t>
            </a:r>
          </a:p>
          <a:p>
            <a:r>
              <a:rPr kumimoji="1" lang="en-US" altLang="ja-JP" dirty="0">
                <a:solidFill>
                  <a:srgbClr val="FF0000"/>
                </a:solidFill>
              </a:rPr>
              <a:t>(quantum tunneling)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AA60C768-3472-C18E-23EA-8EF76A6FBDE9}"/>
              </a:ext>
            </a:extLst>
          </p:cNvPr>
          <p:cNvSpPr txBox="1"/>
          <p:nvPr/>
        </p:nvSpPr>
        <p:spPr>
          <a:xfrm>
            <a:off x="5954628" y="731769"/>
            <a:ext cx="29609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Chou-JN, 2407.17724 [gr-qc]</a:t>
            </a:r>
          </a:p>
        </p:txBody>
      </p:sp>
    </p:spTree>
    <p:extLst>
      <p:ext uri="{BB962C8B-B14F-4D97-AF65-F5344CB8AC3E}">
        <p14:creationId xmlns:p14="http://schemas.microsoft.com/office/powerpoint/2010/main" val="2969758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3412" y="5117472"/>
            <a:ext cx="7886700" cy="1500187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游ゴシック" panose="020B0400000000000000" pitchFamily="50" charset="-128"/>
                <a:cs typeface="+mn-cs"/>
              </a:rPr>
              <a:t>JN, Hiromasa Watanabe, </a:t>
            </a:r>
            <a:r>
              <a:rPr kumimoji="0" lang="en-US" altLang="ja-JP" sz="1800" dirty="0">
                <a:solidFill>
                  <a:prstClr val="black"/>
                </a:solidFill>
                <a:latin typeface="Aptos" panose="02110004020202020204"/>
                <a:ea typeface="游ゴシック" panose="020B0400000000000000" pitchFamily="50" charset="-128"/>
              </a:rPr>
              <a:t>“Quantum decoherence from saddle points”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游ゴシック" panose="020B0400000000000000" pitchFamily="50" charset="-128"/>
                <a:cs typeface="+mn-cs"/>
              </a:rPr>
              <a:t>e-Print: 2408.16627 [quant-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游ゴシック" panose="020B0400000000000000" pitchFamily="50" charset="-128"/>
                <a:cs typeface="+mn-cs"/>
              </a:rPr>
              <a:t>ph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游ゴシック" panose="020B0400000000000000" pitchFamily="50" charset="-128"/>
                <a:cs typeface="+mn-cs"/>
              </a:rPr>
              <a:t>]</a:t>
            </a:r>
            <a:endParaRPr kumimoji="0" lang="fr-FR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游ゴシック" panose="020B0400000000000000" pitchFamily="50" charset="-128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EBB1C98D-E6C2-9BD2-5F0B-A8EA436B7B90}"/>
              </a:ext>
            </a:extLst>
          </p:cNvPr>
          <p:cNvSpPr txBox="1">
            <a:spLocks/>
          </p:cNvSpPr>
          <p:nvPr/>
        </p:nvSpPr>
        <p:spPr>
          <a:xfrm>
            <a:off x="628650" y="1378027"/>
            <a:ext cx="78867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sysClr val="windowText" lastClr="000000"/>
                </a:solidFill>
                <a:latin typeface="Aptos Display" panose="02110004020202020204"/>
                <a:ea typeface="游ゴシック Light" panose="020B0300000000000000" pitchFamily="50" charset="-128"/>
              </a:rPr>
              <a:t>4.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 Display" panose="02110004020202020204"/>
                <a:ea typeface="游ゴシック Light" panose="020B0300000000000000" pitchFamily="50" charset="-128"/>
                <a:cs typeface="+mj-cs"/>
              </a:rPr>
              <a:t>Quantum decoherence from saddle points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 Display" panose="02110004020202020204"/>
              <a:ea typeface="游ゴシック Light" panose="020B0300000000000000" pitchFamily="50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91835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6513567F-E221-C54B-EC07-B163DF7C87D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818" y="1730477"/>
            <a:ext cx="2172018" cy="741840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32D6C430-7F45-F767-1FC3-A29C869AA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6270"/>
            <a:ext cx="8196373" cy="51091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ja-JP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Two approaches to quantum time-evolution</a:t>
            </a:r>
            <a:endParaRPr lang="ja-JP" alt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図 4" descr="メガネをかけた男性の白黒写真&#10;&#10;自動的に生成された説明">
            <a:extLst>
              <a:ext uri="{FF2B5EF4-FFF2-40B4-BE49-F238E27FC236}">
                <a16:creationId xmlns:a16="http://schemas.microsoft.com/office/drawing/2014/main" id="{ACB794A0-C68A-5746-2213-59EBBE4C14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687" y="999646"/>
            <a:ext cx="1393225" cy="197041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F80D663-8450-9E80-BAAF-7D5B85DE0018}"/>
              </a:ext>
            </a:extLst>
          </p:cNvPr>
          <p:cNvSpPr txBox="1"/>
          <p:nvPr/>
        </p:nvSpPr>
        <p:spPr>
          <a:xfrm>
            <a:off x="368740" y="1120748"/>
            <a:ext cx="3336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1) Schr</a:t>
            </a:r>
            <a:r>
              <a:rPr kumimoji="1"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ö</a:t>
            </a:r>
            <a:r>
              <a:rPr kumimoji="1" lang="en-US" altLang="ja-JP" sz="2400" dirty="0"/>
              <a:t>dinger equation</a:t>
            </a:r>
            <a:endParaRPr kumimoji="1" lang="ja-JP" altLang="en-US" sz="24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759F7BF-0F59-893B-AFDB-A377E024AD8B}"/>
              </a:ext>
            </a:extLst>
          </p:cNvPr>
          <p:cNvSpPr txBox="1"/>
          <p:nvPr/>
        </p:nvSpPr>
        <p:spPr>
          <a:xfrm>
            <a:off x="368740" y="3052874"/>
            <a:ext cx="3445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2) Feynman path integral</a:t>
            </a:r>
            <a:endParaRPr kumimoji="1" lang="ja-JP" altLang="en-US" sz="2400" dirty="0"/>
          </a:p>
        </p:txBody>
      </p:sp>
      <p:pic>
        <p:nvPicPr>
          <p:cNvPr id="9" name="図 8" descr="口を開けている男性の白黒写真&#10;&#10;低い精度で自動的に生成された説明">
            <a:extLst>
              <a:ext uri="{FF2B5EF4-FFF2-40B4-BE49-F238E27FC236}">
                <a16:creationId xmlns:a16="http://schemas.microsoft.com/office/drawing/2014/main" id="{0AC6E9F5-92CF-DE13-2525-C234666755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687" y="3054576"/>
            <a:ext cx="1393225" cy="197041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53746CF-EABE-1625-51AC-189819A09D9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90" y="3806301"/>
            <a:ext cx="6204673" cy="646235"/>
          </a:xfrm>
          <a:prstGeom prst="rect">
            <a:avLst/>
          </a:prstGeom>
        </p:spPr>
      </p:pic>
      <p:sp>
        <p:nvSpPr>
          <p:cNvPr id="11" name="楕円 10">
            <a:extLst>
              <a:ext uri="{FF2B5EF4-FFF2-40B4-BE49-F238E27FC236}">
                <a16:creationId xmlns:a16="http://schemas.microsoft.com/office/drawing/2014/main" id="{3F1C6125-CDD7-E244-5AFD-08DCA28F12A4}"/>
              </a:ext>
            </a:extLst>
          </p:cNvPr>
          <p:cNvSpPr/>
          <p:nvPr/>
        </p:nvSpPr>
        <p:spPr>
          <a:xfrm>
            <a:off x="4040981" y="1832060"/>
            <a:ext cx="430726" cy="4628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61DF546-8AC5-8147-95E8-A37332EFD00D}"/>
              </a:ext>
            </a:extLst>
          </p:cNvPr>
          <p:cNvSpPr txBox="1"/>
          <p:nvPr/>
        </p:nvSpPr>
        <p:spPr>
          <a:xfrm>
            <a:off x="4488413" y="2503622"/>
            <a:ext cx="1827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Hamiltonian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F9318F6-DE37-76FC-939B-27228112CCAC}"/>
              </a:ext>
            </a:extLst>
          </p:cNvPr>
          <p:cNvCxnSpPr/>
          <p:nvPr/>
        </p:nvCxnSpPr>
        <p:spPr>
          <a:xfrm flipH="1" flipV="1">
            <a:off x="4318540" y="2310242"/>
            <a:ext cx="200967" cy="41834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楕円 13">
            <a:extLst>
              <a:ext uri="{FF2B5EF4-FFF2-40B4-BE49-F238E27FC236}">
                <a16:creationId xmlns:a16="http://schemas.microsoft.com/office/drawing/2014/main" id="{99406799-D9E1-F5AF-EAD4-21F6C2009763}"/>
              </a:ext>
            </a:extLst>
          </p:cNvPr>
          <p:cNvSpPr/>
          <p:nvPr/>
        </p:nvSpPr>
        <p:spPr>
          <a:xfrm>
            <a:off x="6051500" y="3806301"/>
            <a:ext cx="294540" cy="3486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0CFF916-3A95-84A2-6421-60EB4038D62E}"/>
              </a:ext>
            </a:extLst>
          </p:cNvPr>
          <p:cNvSpPr txBox="1"/>
          <p:nvPr/>
        </p:nvSpPr>
        <p:spPr>
          <a:xfrm>
            <a:off x="6539650" y="4290350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action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ECAA769F-B2F4-5447-6A22-36D9E7FC8FFF}"/>
              </a:ext>
            </a:extLst>
          </p:cNvPr>
          <p:cNvCxnSpPr>
            <a:cxnSpLocks/>
          </p:cNvCxnSpPr>
          <p:nvPr/>
        </p:nvCxnSpPr>
        <p:spPr>
          <a:xfrm flipH="1" flipV="1">
            <a:off x="6263160" y="4129418"/>
            <a:ext cx="324292" cy="348667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図 16">
            <a:extLst>
              <a:ext uri="{FF2B5EF4-FFF2-40B4-BE49-F238E27FC236}">
                <a16:creationId xmlns:a16="http://schemas.microsoft.com/office/drawing/2014/main" id="{234F8359-D5D2-12D5-C666-40DB5539DD2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789" y="4417096"/>
            <a:ext cx="1509678" cy="575848"/>
          </a:xfrm>
          <a:prstGeom prst="rect">
            <a:avLst/>
          </a:prstGeom>
        </p:spPr>
      </p:pic>
      <p:sp>
        <p:nvSpPr>
          <p:cNvPr id="18" name="楕円 17">
            <a:extLst>
              <a:ext uri="{FF2B5EF4-FFF2-40B4-BE49-F238E27FC236}">
                <a16:creationId xmlns:a16="http://schemas.microsoft.com/office/drawing/2014/main" id="{43296478-49BF-7B71-57E1-253F23A23F3A}"/>
              </a:ext>
            </a:extLst>
          </p:cNvPr>
          <p:cNvSpPr/>
          <p:nvPr/>
        </p:nvSpPr>
        <p:spPr>
          <a:xfrm>
            <a:off x="2925129" y="4452536"/>
            <a:ext cx="300272" cy="461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02A7C04-D36F-BD1B-6C1B-A9CCB62BB359}"/>
              </a:ext>
            </a:extLst>
          </p:cNvPr>
          <p:cNvSpPr txBox="1"/>
          <p:nvPr/>
        </p:nvSpPr>
        <p:spPr>
          <a:xfrm>
            <a:off x="4259345" y="4814932"/>
            <a:ext cx="1638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>
                <a:solidFill>
                  <a:srgbClr val="FF0000"/>
                </a:solidFill>
              </a:rPr>
              <a:t>Lagrangian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A16970FC-8E1A-9957-BA20-5758561DE601}"/>
              </a:ext>
            </a:extLst>
          </p:cNvPr>
          <p:cNvCxnSpPr>
            <a:cxnSpLocks/>
            <a:stCxn id="19" idx="1"/>
            <a:endCxn id="18" idx="5"/>
          </p:cNvCxnSpPr>
          <p:nvPr/>
        </p:nvCxnSpPr>
        <p:spPr>
          <a:xfrm flipH="1" flipV="1">
            <a:off x="3181427" y="4846592"/>
            <a:ext cx="1077918" cy="199173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矢印: 上下 20">
            <a:extLst>
              <a:ext uri="{FF2B5EF4-FFF2-40B4-BE49-F238E27FC236}">
                <a16:creationId xmlns:a16="http://schemas.microsoft.com/office/drawing/2014/main" id="{3CF95434-E12B-0F03-E738-482027A11DD6}"/>
              </a:ext>
            </a:extLst>
          </p:cNvPr>
          <p:cNvSpPr/>
          <p:nvPr/>
        </p:nvSpPr>
        <p:spPr>
          <a:xfrm>
            <a:off x="578964" y="1733276"/>
            <a:ext cx="325943" cy="1120898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434F34D-9001-FCA0-7F20-ADB2C6B3C198}"/>
              </a:ext>
            </a:extLst>
          </p:cNvPr>
          <p:cNvSpPr txBox="1"/>
          <p:nvPr/>
        </p:nvSpPr>
        <p:spPr>
          <a:xfrm>
            <a:off x="873501" y="2180408"/>
            <a:ext cx="1578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70C0"/>
                </a:solidFill>
              </a:rPr>
              <a:t>equivalent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C042B63-CA2F-E837-D397-AAC637DF65FA}"/>
              </a:ext>
            </a:extLst>
          </p:cNvPr>
          <p:cNvSpPr txBox="1"/>
          <p:nvPr/>
        </p:nvSpPr>
        <p:spPr>
          <a:xfrm>
            <a:off x="397675" y="5301564"/>
            <a:ext cx="83136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advantageous for: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dirty="0"/>
              <a:t>applications to </a:t>
            </a:r>
            <a:r>
              <a:rPr kumimoji="1" lang="en-US" altLang="ja-JP" dirty="0">
                <a:solidFill>
                  <a:srgbClr val="FF0000"/>
                </a:solidFill>
              </a:rPr>
              <a:t>large numbers of </a:t>
            </a:r>
            <a:r>
              <a:rPr kumimoji="1" lang="en-US" altLang="ja-JP" dirty="0" err="1">
                <a:solidFill>
                  <a:srgbClr val="FF0000"/>
                </a:solidFill>
              </a:rPr>
              <a:t>d.o.f.</a:t>
            </a:r>
            <a:r>
              <a:rPr kumimoji="1" lang="en-US" altLang="ja-JP" dirty="0">
                <a:solidFill>
                  <a:srgbClr val="FF0000"/>
                </a:solidFill>
              </a:rPr>
              <a:t> </a:t>
            </a:r>
            <a:r>
              <a:rPr kumimoji="1" lang="en-US" altLang="ja-JP" dirty="0"/>
              <a:t>(including QFT)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dirty="0"/>
              <a:t>extensions to </a:t>
            </a:r>
            <a:r>
              <a:rPr kumimoji="1" lang="en-US" altLang="ja-JP" dirty="0">
                <a:solidFill>
                  <a:srgbClr val="FF0000"/>
                </a:solidFill>
              </a:rPr>
              <a:t>QG</a:t>
            </a:r>
            <a:r>
              <a:rPr kumimoji="1" lang="en-US" altLang="ja-JP" dirty="0"/>
              <a:t> (diffeomorphism ) and </a:t>
            </a:r>
            <a:r>
              <a:rPr kumimoji="1" lang="en-US" altLang="ja-JP" dirty="0">
                <a:solidFill>
                  <a:srgbClr val="FF0000"/>
                </a:solidFill>
              </a:rPr>
              <a:t>matrix model </a:t>
            </a:r>
            <a:r>
              <a:rPr kumimoji="1" lang="en-US" altLang="ja-JP" dirty="0"/>
              <a:t>(nonperturbative strings)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dirty="0"/>
              <a:t>possible applications of powerful </a:t>
            </a:r>
            <a:r>
              <a:rPr kumimoji="1" lang="en-US" altLang="ja-JP" u="sng" dirty="0">
                <a:solidFill>
                  <a:srgbClr val="0070C0"/>
                </a:solidFill>
              </a:rPr>
              <a:t>Monte Carlo simulation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(important sampling)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kumimoji="1" lang="en-US" altLang="ja-JP" dirty="0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5B0ADA0E-EE6B-9AD5-98DE-42C4675FFF54}"/>
              </a:ext>
            </a:extLst>
          </p:cNvPr>
          <p:cNvSpPr/>
          <p:nvPr/>
        </p:nvSpPr>
        <p:spPr>
          <a:xfrm>
            <a:off x="244549" y="3052874"/>
            <a:ext cx="3880884" cy="508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コネクタ: 曲線 25">
            <a:extLst>
              <a:ext uri="{FF2B5EF4-FFF2-40B4-BE49-F238E27FC236}">
                <a16:creationId xmlns:a16="http://schemas.microsoft.com/office/drawing/2014/main" id="{B8ECE77B-6766-DAB4-6D36-8BB82C6D9626}"/>
              </a:ext>
            </a:extLst>
          </p:cNvPr>
          <p:cNvCxnSpPr>
            <a:cxnSpLocks/>
          </p:cNvCxnSpPr>
          <p:nvPr/>
        </p:nvCxnSpPr>
        <p:spPr>
          <a:xfrm rot="16200000" flipH="1">
            <a:off x="-192609" y="4333205"/>
            <a:ext cx="1837684" cy="294539"/>
          </a:xfrm>
          <a:prstGeom prst="curvedConnector3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59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図 53" descr="ダイアグラム, 概略図&#10;&#10;自動的に生成された説明">
            <a:extLst>
              <a:ext uri="{FF2B5EF4-FFF2-40B4-BE49-F238E27FC236}">
                <a16:creationId xmlns:a16="http://schemas.microsoft.com/office/drawing/2014/main" id="{85F3E27A-DA40-7CD9-1E97-91412D23F4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055" y="4602869"/>
            <a:ext cx="4691742" cy="2238597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32D5A52D-5A17-A479-6D38-968953F19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2093"/>
            <a:ext cx="7886700" cy="644967"/>
          </a:xfrm>
        </p:spPr>
        <p:txBody>
          <a:bodyPr>
            <a:normAutofit/>
          </a:bodyPr>
          <a:lstStyle/>
          <a:p>
            <a:pPr algn="ctr"/>
            <a:r>
              <a:rPr lang="en-US" altLang="ja-JP" sz="3600" dirty="0"/>
              <a:t>Couple the system to an environment</a:t>
            </a:r>
            <a:endParaRPr lang="ja-JP" altLang="en-US" sz="36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B04BDB7-3528-43A6-7C5D-9BD52B092BC9}"/>
              </a:ext>
            </a:extLst>
          </p:cNvPr>
          <p:cNvSpPr txBox="1"/>
          <p:nvPr/>
        </p:nvSpPr>
        <p:spPr>
          <a:xfrm>
            <a:off x="1949857" y="1852339"/>
            <a:ext cx="2200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Caldeira</a:t>
            </a:r>
            <a:r>
              <a:rPr kumimoji="1" lang="en-US" altLang="ja-JP" dirty="0"/>
              <a:t>-Leggett (’83)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FE66D0E-280A-8669-F659-BD467F3C81B6}"/>
              </a:ext>
            </a:extLst>
          </p:cNvPr>
          <p:cNvSpPr txBox="1"/>
          <p:nvPr/>
        </p:nvSpPr>
        <p:spPr>
          <a:xfrm>
            <a:off x="628650" y="2485211"/>
            <a:ext cx="7318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reduced density matrix after tracing out the environment</a:t>
            </a:r>
            <a:endParaRPr kumimoji="1" lang="ja-JP" altLang="en-US" sz="2400" dirty="0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CC7A1E04-8673-BC64-E404-4582BB6B633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926" y="899848"/>
            <a:ext cx="3521424" cy="1525394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E01C8668-989F-4128-8C48-34327417AEA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445839"/>
            <a:ext cx="3671550" cy="325009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7D4F3205-AF96-49B5-FA7D-D7823FB3C09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122" y="3061311"/>
            <a:ext cx="6417608" cy="702418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8B6C8AA9-6379-31D4-3759-0EB8DCD4127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11" y="3728165"/>
            <a:ext cx="7424639" cy="486387"/>
          </a:xfrm>
          <a:prstGeom prst="rect">
            <a:avLst/>
          </a:prstGeom>
        </p:spPr>
      </p:pic>
      <p:sp>
        <p:nvSpPr>
          <p:cNvPr id="37" name="楕円 36">
            <a:extLst>
              <a:ext uri="{FF2B5EF4-FFF2-40B4-BE49-F238E27FC236}">
                <a16:creationId xmlns:a16="http://schemas.microsoft.com/office/drawing/2014/main" id="{CA1AF395-B608-4575-1241-5EDD30A46743}"/>
              </a:ext>
            </a:extLst>
          </p:cNvPr>
          <p:cNvSpPr/>
          <p:nvPr/>
        </p:nvSpPr>
        <p:spPr>
          <a:xfrm>
            <a:off x="6567433" y="3661239"/>
            <a:ext cx="1947918" cy="644967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4EE930B-783A-F695-5D21-E0992B58ACC9}"/>
              </a:ext>
            </a:extLst>
          </p:cNvPr>
          <p:cNvSpPr txBox="1"/>
          <p:nvPr/>
        </p:nvSpPr>
        <p:spPr>
          <a:xfrm>
            <a:off x="6567432" y="4217557"/>
            <a:ext cx="2407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Gaussian initial state</a:t>
            </a:r>
          </a:p>
          <a:p>
            <a:r>
              <a:rPr kumimoji="1" lang="en-US" altLang="ja-JP" dirty="0">
                <a:solidFill>
                  <a:srgbClr val="0070C0"/>
                </a:solidFill>
              </a:rPr>
              <a:t>assumed for the system</a:t>
            </a:r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28F51085-301C-1B18-E15A-CD45C9B7D5A0}"/>
              </a:ext>
            </a:extLst>
          </p:cNvPr>
          <p:cNvSpPr/>
          <p:nvPr/>
        </p:nvSpPr>
        <p:spPr>
          <a:xfrm>
            <a:off x="1273122" y="4180988"/>
            <a:ext cx="4824996" cy="1142125"/>
          </a:xfrm>
          <a:custGeom>
            <a:avLst/>
            <a:gdLst>
              <a:gd name="connsiteX0" fmla="*/ 0 w 4834466"/>
              <a:gd name="connsiteY0" fmla="*/ 914400 h 914400"/>
              <a:gd name="connsiteX1" fmla="*/ 54428 w 4834466"/>
              <a:gd name="connsiteY1" fmla="*/ 740229 h 914400"/>
              <a:gd name="connsiteX2" fmla="*/ 326571 w 4834466"/>
              <a:gd name="connsiteY2" fmla="*/ 566057 h 914400"/>
              <a:gd name="connsiteX3" fmla="*/ 1099457 w 4834466"/>
              <a:gd name="connsiteY3" fmla="*/ 489857 h 914400"/>
              <a:gd name="connsiteX4" fmla="*/ 2242457 w 4834466"/>
              <a:gd name="connsiteY4" fmla="*/ 435429 h 914400"/>
              <a:gd name="connsiteX5" fmla="*/ 3233057 w 4834466"/>
              <a:gd name="connsiteY5" fmla="*/ 424543 h 914400"/>
              <a:gd name="connsiteX6" fmla="*/ 4354285 w 4834466"/>
              <a:gd name="connsiteY6" fmla="*/ 337457 h 914400"/>
              <a:gd name="connsiteX7" fmla="*/ 4746171 w 4834466"/>
              <a:gd name="connsiteY7" fmla="*/ 250371 h 914400"/>
              <a:gd name="connsiteX8" fmla="*/ 4822371 w 4834466"/>
              <a:gd name="connsiteY8" fmla="*/ 119743 h 914400"/>
              <a:gd name="connsiteX9" fmla="*/ 4833257 w 4834466"/>
              <a:gd name="connsiteY9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34466" h="914400">
                <a:moveTo>
                  <a:pt x="0" y="914400"/>
                </a:moveTo>
                <a:cubicBezTo>
                  <a:pt x="0" y="856343"/>
                  <a:pt x="0" y="798286"/>
                  <a:pt x="54428" y="740229"/>
                </a:cubicBezTo>
                <a:cubicBezTo>
                  <a:pt x="108856" y="682172"/>
                  <a:pt x="152399" y="607786"/>
                  <a:pt x="326571" y="566057"/>
                </a:cubicBezTo>
                <a:cubicBezTo>
                  <a:pt x="500743" y="524328"/>
                  <a:pt x="780143" y="511628"/>
                  <a:pt x="1099457" y="489857"/>
                </a:cubicBezTo>
                <a:cubicBezTo>
                  <a:pt x="1418771" y="468086"/>
                  <a:pt x="1886857" y="446315"/>
                  <a:pt x="2242457" y="435429"/>
                </a:cubicBezTo>
                <a:cubicBezTo>
                  <a:pt x="2598057" y="424543"/>
                  <a:pt x="2881086" y="440872"/>
                  <a:pt x="3233057" y="424543"/>
                </a:cubicBezTo>
                <a:cubicBezTo>
                  <a:pt x="3585028" y="408214"/>
                  <a:pt x="4102099" y="366486"/>
                  <a:pt x="4354285" y="337457"/>
                </a:cubicBezTo>
                <a:cubicBezTo>
                  <a:pt x="4606471" y="308428"/>
                  <a:pt x="4668157" y="286657"/>
                  <a:pt x="4746171" y="250371"/>
                </a:cubicBezTo>
                <a:cubicBezTo>
                  <a:pt x="4824185" y="214085"/>
                  <a:pt x="4807857" y="161471"/>
                  <a:pt x="4822371" y="119743"/>
                </a:cubicBezTo>
                <a:cubicBezTo>
                  <a:pt x="4836885" y="78015"/>
                  <a:pt x="4835071" y="39007"/>
                  <a:pt x="4833257" y="0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2" name="図 61">
            <a:extLst>
              <a:ext uri="{FF2B5EF4-FFF2-40B4-BE49-F238E27FC236}">
                <a16:creationId xmlns:a16="http://schemas.microsoft.com/office/drawing/2014/main" id="{5E3711DC-8D53-1AA6-5CE0-D355FC5513B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079" y="5118620"/>
            <a:ext cx="1712737" cy="501602"/>
          </a:xfrm>
          <a:prstGeom prst="rect">
            <a:avLst/>
          </a:prstGeom>
        </p:spPr>
      </p:pic>
      <p:pic>
        <p:nvPicPr>
          <p:cNvPr id="66" name="図 65">
            <a:extLst>
              <a:ext uri="{FF2B5EF4-FFF2-40B4-BE49-F238E27FC236}">
                <a16:creationId xmlns:a16="http://schemas.microsoft.com/office/drawing/2014/main" id="{478BA8CC-F2AE-ACD8-8374-2AF4CC296F8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54" y="5412161"/>
            <a:ext cx="2257071" cy="76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37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BB41B3-E536-C2F0-04F2-3C0FF2A6F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36627"/>
            <a:ext cx="7886700" cy="613069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dirty="0"/>
              <a:t>Exact results from saddle points</a:t>
            </a:r>
            <a:endParaRPr kumimoji="1"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11BF2B91-45E3-FED7-2D88-41F92DBA0AB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492" y="1885438"/>
            <a:ext cx="5502502" cy="542381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ADDE79C4-5CA0-548B-0A21-EE17BBF97D1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74" y="2764131"/>
            <a:ext cx="4608646" cy="48954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ED167EFE-59AA-97C8-18BB-27706230A5B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178" y="3358820"/>
            <a:ext cx="1860142" cy="306386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9690F3C0-AF23-4A5F-0365-482C66389F2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178" y="4449224"/>
            <a:ext cx="4359223" cy="1086460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58450DFD-F961-CF26-AAE5-AAFC16354A9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74" y="1391859"/>
            <a:ext cx="4853940" cy="345112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74B94E52-F237-6750-C8F5-848AC8329C2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74" y="4105252"/>
            <a:ext cx="1926406" cy="262980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376EC6B0-D248-5078-8541-5F33BABC99AE}"/>
              </a:ext>
            </a:extLst>
          </p:cNvPr>
          <p:cNvSpPr txBox="1"/>
          <p:nvPr/>
        </p:nvSpPr>
        <p:spPr>
          <a:xfrm>
            <a:off x="871362" y="5794021"/>
            <a:ext cx="7803547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Quantum decoherence is captured by complex saddle points.</a:t>
            </a:r>
          </a:p>
          <a:p>
            <a:r>
              <a:rPr kumimoji="1" lang="en-US" altLang="ja-JP" sz="2400" dirty="0"/>
              <a:t>(analogous to what we have found for quantum tunneling)</a:t>
            </a:r>
            <a:endParaRPr kumimoji="1" lang="ja-JP" altLang="en-US" sz="2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2CDA358-4CAD-5C28-3550-B5967741174A}"/>
              </a:ext>
            </a:extLst>
          </p:cNvPr>
          <p:cNvSpPr txBox="1"/>
          <p:nvPr/>
        </p:nvSpPr>
        <p:spPr>
          <a:xfrm>
            <a:off x="3893820" y="747454"/>
            <a:ext cx="48539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/>
              <a:t>JN, Hiromasa Watanabe, e-Print: 2408.16627 [quant-</a:t>
            </a:r>
            <a:r>
              <a:rPr lang="en-US" altLang="ja-JP" sz="1600" dirty="0" err="1"/>
              <a:t>ph</a:t>
            </a:r>
            <a:r>
              <a:rPr lang="en-US" altLang="ja-JP" sz="16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4699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5BA16F26-5AE5-D825-06BC-2CCB676E094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68969" y="3013608"/>
            <a:ext cx="7040673" cy="132754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73EAE41-6AC0-6162-7752-F20CD3B80F1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68969" y="1686068"/>
            <a:ext cx="7040673" cy="132754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7CB19ED-85F3-92E5-802E-FCAA4B4C0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08" y="26960"/>
            <a:ext cx="7886700" cy="698130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3600" dirty="0"/>
              <a:t>Disappearance of interference pattern</a:t>
            </a:r>
            <a:endParaRPr kumimoji="1" lang="ja-JP" altLang="en-US" sz="3600" dirty="0"/>
          </a:p>
        </p:txBody>
      </p:sp>
      <p:pic>
        <p:nvPicPr>
          <p:cNvPr id="68" name="図 67">
            <a:extLst>
              <a:ext uri="{FF2B5EF4-FFF2-40B4-BE49-F238E27FC236}">
                <a16:creationId xmlns:a16="http://schemas.microsoft.com/office/drawing/2014/main" id="{48CD272A-2AC0-FF7A-0A7A-D9196F12A74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522" y="5923230"/>
            <a:ext cx="3520786" cy="29153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06450F2-9F88-F1B5-A18C-A1F5642DDEE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9" y="1481031"/>
            <a:ext cx="584046" cy="16464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9B8C0E6A-4F32-E0D1-0C39-0468C737CD4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334" y="1472111"/>
            <a:ext cx="707824" cy="145195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3E55F590-096E-6C59-8065-F25DB55D858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255" y="1472834"/>
            <a:ext cx="707824" cy="14571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D925C0F7-F87D-CA76-83F9-5BB56B5B14A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474" y="1460093"/>
            <a:ext cx="825013" cy="169233"/>
          </a:xfrm>
          <a:prstGeom prst="rect">
            <a:avLst/>
          </a:prstGeom>
        </p:spPr>
      </p:pic>
      <p:pic>
        <p:nvPicPr>
          <p:cNvPr id="78" name="図 77">
            <a:extLst>
              <a:ext uri="{FF2B5EF4-FFF2-40B4-BE49-F238E27FC236}">
                <a16:creationId xmlns:a16="http://schemas.microsoft.com/office/drawing/2014/main" id="{10D78C7A-5692-8DFE-C250-5A6A0703AAF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37" y="2171639"/>
            <a:ext cx="1686802" cy="440433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E2D1D30D-89C1-17DC-0341-8DB6080071B9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37" y="3370676"/>
            <a:ext cx="1686802" cy="435619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37A4CAB9-E636-1E37-B0F2-85521423C18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37" y="788228"/>
            <a:ext cx="2706888" cy="406838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2A2999AA-606A-02B6-E1D9-01C4272D4F42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78" y="1430755"/>
            <a:ext cx="1344807" cy="2968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73" name="図 72">
            <a:extLst>
              <a:ext uri="{FF2B5EF4-FFF2-40B4-BE49-F238E27FC236}">
                <a16:creationId xmlns:a16="http://schemas.microsoft.com/office/drawing/2014/main" id="{216A4E53-F495-9D1C-9CA6-4DB1CA5F01FA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798" y="1113757"/>
            <a:ext cx="3759514" cy="199283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C864B142-34FF-FFEE-6099-BFC028BB6BCE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94" y="4838262"/>
            <a:ext cx="8105662" cy="994333"/>
          </a:xfrm>
          <a:prstGeom prst="rect">
            <a:avLst/>
          </a:prstGeom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CC167DAB-E61F-F109-CC13-528F1548DDB4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905" y="4886380"/>
            <a:ext cx="2346194" cy="249236"/>
          </a:xfrm>
          <a:prstGeom prst="rect">
            <a:avLst/>
          </a:prstGeom>
        </p:spPr>
      </p:pic>
      <p:sp>
        <p:nvSpPr>
          <p:cNvPr id="66" name="楕円 65">
            <a:extLst>
              <a:ext uri="{FF2B5EF4-FFF2-40B4-BE49-F238E27FC236}">
                <a16:creationId xmlns:a16="http://schemas.microsoft.com/office/drawing/2014/main" id="{23BCE989-8029-CBEC-ED1B-8F29ED557E9F}"/>
              </a:ext>
            </a:extLst>
          </p:cNvPr>
          <p:cNvSpPr/>
          <p:nvPr/>
        </p:nvSpPr>
        <p:spPr>
          <a:xfrm>
            <a:off x="7153727" y="5289135"/>
            <a:ext cx="1643743" cy="55032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3490D4F6-7029-37C2-44AE-2018D8B6C2C3}"/>
              </a:ext>
            </a:extLst>
          </p:cNvPr>
          <p:cNvSpPr txBox="1"/>
          <p:nvPr/>
        </p:nvSpPr>
        <p:spPr>
          <a:xfrm>
            <a:off x="74390" y="6298537"/>
            <a:ext cx="8995219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Quantum decoherence is captured by complex saddles in the real-time path integral.</a:t>
            </a:r>
            <a:endParaRPr kumimoji="1" lang="ja-JP" altLang="en-US" sz="2000" dirty="0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B9C3DC9A-E478-B0A7-A57E-369B99956EEB}"/>
              </a:ext>
            </a:extLst>
          </p:cNvPr>
          <p:cNvSpPr txBox="1"/>
          <p:nvPr/>
        </p:nvSpPr>
        <p:spPr>
          <a:xfrm>
            <a:off x="4872100" y="643232"/>
            <a:ext cx="39253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JN, Hiromasa Watanabe, in preparation </a:t>
            </a:r>
            <a:endParaRPr lang="ja-JP" altLang="en-US" dirty="0"/>
          </a:p>
        </p:txBody>
      </p:sp>
      <p:sp>
        <p:nvSpPr>
          <p:cNvPr id="74" name="矢印: 右 73">
            <a:extLst>
              <a:ext uri="{FF2B5EF4-FFF2-40B4-BE49-F238E27FC236}">
                <a16:creationId xmlns:a16="http://schemas.microsoft.com/office/drawing/2014/main" id="{40E69546-8D98-D0DA-8D8A-A3FC2C1436D7}"/>
              </a:ext>
            </a:extLst>
          </p:cNvPr>
          <p:cNvSpPr/>
          <p:nvPr/>
        </p:nvSpPr>
        <p:spPr>
          <a:xfrm>
            <a:off x="2690110" y="2094247"/>
            <a:ext cx="203552" cy="3172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矢印: 右 75">
            <a:extLst>
              <a:ext uri="{FF2B5EF4-FFF2-40B4-BE49-F238E27FC236}">
                <a16:creationId xmlns:a16="http://schemas.microsoft.com/office/drawing/2014/main" id="{3E664200-A1E2-DE1F-9956-B5E339581202}"/>
              </a:ext>
            </a:extLst>
          </p:cNvPr>
          <p:cNvSpPr/>
          <p:nvPr/>
        </p:nvSpPr>
        <p:spPr>
          <a:xfrm flipH="1">
            <a:off x="2965782" y="2094248"/>
            <a:ext cx="203552" cy="3172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F8383593-5F53-2813-23E8-50EFF5F2CF25}"/>
              </a:ext>
            </a:extLst>
          </p:cNvPr>
          <p:cNvSpPr txBox="1"/>
          <p:nvPr/>
        </p:nvSpPr>
        <p:spPr>
          <a:xfrm>
            <a:off x="288887" y="4411464"/>
            <a:ext cx="528151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Master eq.    </a:t>
            </a:r>
            <a:r>
              <a:rPr kumimoji="1" lang="en-US" altLang="ja-JP" dirty="0"/>
              <a:t>(with Born and Markov approximations)</a:t>
            </a:r>
            <a:endParaRPr kumimoji="1" lang="ja-JP" altLang="en-US" dirty="0"/>
          </a:p>
        </p:txBody>
      </p:sp>
      <p:pic>
        <p:nvPicPr>
          <p:cNvPr id="83" name="図 82">
            <a:extLst>
              <a:ext uri="{FF2B5EF4-FFF2-40B4-BE49-F238E27FC236}">
                <a16:creationId xmlns:a16="http://schemas.microsoft.com/office/drawing/2014/main" id="{5C8BEE7E-7E83-B2BF-210D-4E2B3DDE47C8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655" y="2203528"/>
            <a:ext cx="471399" cy="9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66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0F7E832D-C738-7B12-46E9-C41A41E314B3}"/>
              </a:ext>
            </a:extLst>
          </p:cNvPr>
          <p:cNvSpPr txBox="1">
            <a:spLocks/>
          </p:cNvSpPr>
          <p:nvPr/>
        </p:nvSpPr>
        <p:spPr>
          <a:xfrm>
            <a:off x="628650" y="1569413"/>
            <a:ext cx="78867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sysClr val="windowText" lastClr="000000"/>
                </a:solidFill>
                <a:latin typeface="Aptos Display" panose="02110004020202020204"/>
                <a:ea typeface="游ゴシック Light" panose="020B0300000000000000" pitchFamily="50" charset="-128"/>
              </a:rPr>
              <a:t>5. Summary and discussions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 Display" panose="02110004020202020204"/>
              <a:ea typeface="游ゴシック Light" panose="020B0300000000000000" pitchFamily="50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28117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31C8383-8987-1D5C-10E9-EDD3249B6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708"/>
            <a:ext cx="7886700" cy="761925"/>
          </a:xfrm>
        </p:spPr>
        <p:txBody>
          <a:bodyPr/>
          <a:lstStyle/>
          <a:p>
            <a:pPr algn="ctr"/>
            <a:r>
              <a:rPr lang="en-US" altLang="ja-JP" dirty="0"/>
              <a:t>Summary</a:t>
            </a:r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56684DA-B868-DB23-6AE4-B63D4D49C2CB}"/>
              </a:ext>
            </a:extLst>
          </p:cNvPr>
          <p:cNvSpPr txBox="1"/>
          <p:nvPr/>
        </p:nvSpPr>
        <p:spPr>
          <a:xfrm>
            <a:off x="234520" y="871870"/>
            <a:ext cx="8065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en-US" altLang="ja-JP" sz="2400" dirty="0">
                <a:solidFill>
                  <a:srgbClr val="FF0000"/>
                </a:solidFill>
              </a:rPr>
              <a:t>Quantum time-evolution</a:t>
            </a:r>
            <a:r>
              <a:rPr kumimoji="1" lang="en-US" altLang="ja-JP" sz="2400" dirty="0"/>
              <a:t> includes many interesting physics.</a:t>
            </a:r>
            <a:endParaRPr kumimoji="1" lang="ja-JP" altLang="en-US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BFA814A-16D5-53A6-67FD-280711DAD5A2}"/>
              </a:ext>
            </a:extLst>
          </p:cNvPr>
          <p:cNvSpPr txBox="1"/>
          <p:nvPr/>
        </p:nvSpPr>
        <p:spPr>
          <a:xfrm>
            <a:off x="649923" y="1341084"/>
            <a:ext cx="3692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000" dirty="0"/>
              <a:t>quantum tunneling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000" dirty="0"/>
              <a:t>beginning of the Universe          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000" dirty="0"/>
              <a:t>quantum decoherence</a:t>
            </a:r>
            <a:endParaRPr kumimoji="1" lang="ja-JP" altLang="en-US" sz="20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573CC5C-9B30-A3CD-FA9B-0472DF01C1B9}"/>
              </a:ext>
            </a:extLst>
          </p:cNvPr>
          <p:cNvSpPr txBox="1"/>
          <p:nvPr/>
        </p:nvSpPr>
        <p:spPr>
          <a:xfrm>
            <a:off x="234520" y="2568557"/>
            <a:ext cx="8140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en-US" altLang="ja-JP" sz="2400" dirty="0">
                <a:solidFill>
                  <a:srgbClr val="FF0000"/>
                </a:solidFill>
              </a:rPr>
              <a:t>Real-time path integral </a:t>
            </a:r>
            <a:r>
              <a:rPr kumimoji="1" lang="en-US" altLang="ja-JP" sz="2400" dirty="0"/>
              <a:t>:  very useful in studying these things.</a:t>
            </a:r>
            <a:endParaRPr kumimoji="1" lang="ja-JP" altLang="en-US" sz="24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39B8CD8-052D-3B79-7D9C-73CEFF10DD1F}"/>
              </a:ext>
            </a:extLst>
          </p:cNvPr>
          <p:cNvSpPr txBox="1"/>
          <p:nvPr/>
        </p:nvSpPr>
        <p:spPr>
          <a:xfrm>
            <a:off x="234520" y="4312251"/>
            <a:ext cx="5362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en-US" altLang="ja-JP" sz="2400" dirty="0"/>
              <a:t>Various applications are waiting for us!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A58ECAC-53EC-2FA8-6DB4-17A37BEE046A}"/>
              </a:ext>
            </a:extLst>
          </p:cNvPr>
          <p:cNvSpPr txBox="1"/>
          <p:nvPr/>
        </p:nvSpPr>
        <p:spPr>
          <a:xfrm>
            <a:off x="649923" y="3083937"/>
            <a:ext cx="84940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000" dirty="0"/>
              <a:t>Oscillating integral can be dealt with by the </a:t>
            </a:r>
            <a:r>
              <a:rPr kumimoji="1" lang="en-US" altLang="ja-JP" sz="2000" dirty="0">
                <a:solidFill>
                  <a:srgbClr val="0070C0"/>
                </a:solidFill>
              </a:rPr>
              <a:t>Picard-</a:t>
            </a:r>
            <a:r>
              <a:rPr kumimoji="1" lang="en-US" altLang="ja-JP" sz="2000" dirty="0" err="1">
                <a:solidFill>
                  <a:srgbClr val="0070C0"/>
                </a:solidFill>
              </a:rPr>
              <a:t>Lefschetz</a:t>
            </a:r>
            <a:r>
              <a:rPr kumimoji="1" lang="en-US" altLang="ja-JP" sz="2000" dirty="0">
                <a:solidFill>
                  <a:srgbClr val="0070C0"/>
                </a:solidFill>
              </a:rPr>
              <a:t> theory.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000" dirty="0"/>
              <a:t>These phenomena can be captured by </a:t>
            </a:r>
            <a:r>
              <a:rPr kumimoji="1" lang="en-US" altLang="ja-JP" sz="2000" dirty="0">
                <a:solidFill>
                  <a:srgbClr val="FF0000"/>
                </a:solidFill>
              </a:rPr>
              <a:t>relevant (complex) saddle points.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000" dirty="0"/>
              <a:t>Monte Carlo simulation is possible by using the </a:t>
            </a:r>
            <a:r>
              <a:rPr kumimoji="1" lang="en-US" altLang="ja-JP" sz="2000" dirty="0">
                <a:solidFill>
                  <a:srgbClr val="0070C0"/>
                </a:solidFill>
              </a:rPr>
              <a:t>generalized thimble method.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8E3F6F6-424E-4FF4-47FA-242C37C7BA36}"/>
              </a:ext>
            </a:extLst>
          </p:cNvPr>
          <p:cNvSpPr txBox="1"/>
          <p:nvPr/>
        </p:nvSpPr>
        <p:spPr>
          <a:xfrm>
            <a:off x="649923" y="4762443"/>
            <a:ext cx="802463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srgbClr val="0070C0"/>
                </a:solidFill>
              </a:rPr>
              <a:t>Quantum-to-classical transition </a:t>
            </a:r>
            <a:r>
              <a:rPr kumimoji="1" lang="en-US" altLang="ja-JP" dirty="0"/>
              <a:t>(How does the classical world emerge?)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srgbClr val="0070C0"/>
                </a:solidFill>
              </a:rPr>
              <a:t>Measurement problems</a:t>
            </a:r>
            <a:r>
              <a:rPr kumimoji="1" lang="en-US" altLang="ja-JP" dirty="0"/>
              <a:t> (Schr</a:t>
            </a:r>
            <a:r>
              <a:rPr kumimoji="1" lang="en-US" altLang="ja-JP" dirty="0">
                <a:ea typeface="ＭＳ ゴシック" panose="020B0609070205080204" pitchFamily="49" charset="-128"/>
              </a:rPr>
              <a:t>ödinger’s cat</a:t>
            </a:r>
            <a:r>
              <a:rPr kumimoji="1" lang="en-US" altLang="ja-JP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srgbClr val="0070C0"/>
                </a:solidFill>
              </a:rPr>
              <a:t>Instability problem of the </a:t>
            </a:r>
            <a:r>
              <a:rPr kumimoji="1" lang="en-US" altLang="ja-JP" dirty="0" err="1">
                <a:solidFill>
                  <a:srgbClr val="0070C0"/>
                </a:solidFill>
              </a:rPr>
              <a:t>Vilenkin’s</a:t>
            </a:r>
            <a:r>
              <a:rPr kumimoji="1" lang="en-US" altLang="ja-JP" dirty="0">
                <a:solidFill>
                  <a:srgbClr val="0070C0"/>
                </a:solidFill>
              </a:rPr>
              <a:t> saddle</a:t>
            </a:r>
            <a:r>
              <a:rPr kumimoji="1" lang="en-US" altLang="ja-JP" dirty="0"/>
              <a:t> (smooth beginning of the Universe)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srgbClr val="0070C0"/>
                </a:solidFill>
              </a:rPr>
              <a:t>Matrix model </a:t>
            </a:r>
            <a:r>
              <a:rPr kumimoji="1" lang="en-US" altLang="ja-JP" dirty="0"/>
              <a:t>(emergence of (3+1)-expanding Universe from superstring theory)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srgbClr val="0070C0"/>
                </a:solidFill>
              </a:rPr>
              <a:t>Quantum chaos </a:t>
            </a:r>
            <a:r>
              <a:rPr kumimoji="1" lang="en-US" altLang="ja-JP" dirty="0"/>
              <a:t>(and its relation to blackholes through holography)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srgbClr val="0070C0"/>
                </a:solidFill>
              </a:rPr>
              <a:t>Quantum information </a:t>
            </a:r>
            <a:r>
              <a:rPr kumimoji="1" lang="en-US" altLang="ja-JP" dirty="0"/>
              <a:t>(and its relation to </a:t>
            </a:r>
            <a:r>
              <a:rPr kumimoji="1" lang="en-US" altLang="ja-JP" dirty="0" err="1"/>
              <a:t>AdS</a:t>
            </a:r>
            <a:r>
              <a:rPr kumimoji="1" lang="en-US" altLang="ja-JP" dirty="0"/>
              <a:t>/CFT)                 etc.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9063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FC4341-B128-A477-94E4-C3BEE864A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52" y="202292"/>
            <a:ext cx="8577893" cy="698334"/>
          </a:xfrm>
        </p:spPr>
        <p:txBody>
          <a:bodyPr>
            <a:noAutofit/>
          </a:bodyPr>
          <a:lstStyle/>
          <a:p>
            <a:pPr algn="ctr"/>
            <a:r>
              <a:rPr lang="en-US" altLang="ja-JP" sz="3600" dirty="0"/>
              <a:t>Progress in real-time path integral</a:t>
            </a:r>
            <a:endParaRPr lang="ja-JP" altLang="en-US" sz="36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D4F160E-4523-1BF1-75CE-29A24B12F77E}"/>
              </a:ext>
            </a:extLst>
          </p:cNvPr>
          <p:cNvSpPr txBox="1"/>
          <p:nvPr/>
        </p:nvSpPr>
        <p:spPr>
          <a:xfrm>
            <a:off x="208022" y="2947110"/>
            <a:ext cx="8727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IKKT matrix model      nonperturbative formulation of string theory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                                                      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(“time” is an emergent concept)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4722FD2-5FE9-D0E7-4FE8-5AA8934C625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644" y="2380771"/>
            <a:ext cx="2560185" cy="45990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0EA9FBC-EE8F-336F-1BB0-56C702EFF51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299" y="3785296"/>
            <a:ext cx="1892343" cy="459909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C26A0DDE-4DBB-4AEB-B046-9461B3F26AA5}"/>
              </a:ext>
            </a:extLst>
          </p:cNvPr>
          <p:cNvSpPr/>
          <p:nvPr/>
        </p:nvSpPr>
        <p:spPr>
          <a:xfrm>
            <a:off x="5561242" y="2306213"/>
            <a:ext cx="953467" cy="55684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97FECAF0-B93E-336A-8916-3064C0B76ACB}"/>
              </a:ext>
            </a:extLst>
          </p:cNvPr>
          <p:cNvSpPr/>
          <p:nvPr/>
        </p:nvSpPr>
        <p:spPr>
          <a:xfrm>
            <a:off x="5089489" y="3703496"/>
            <a:ext cx="775855" cy="55684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03A13086-EC3A-31A2-0989-BB97697CB37D}"/>
              </a:ext>
            </a:extLst>
          </p:cNvPr>
          <p:cNvGrpSpPr/>
          <p:nvPr/>
        </p:nvGrpSpPr>
        <p:grpSpPr>
          <a:xfrm>
            <a:off x="3725428" y="1090727"/>
            <a:ext cx="4112128" cy="475443"/>
            <a:chOff x="4218325" y="996294"/>
            <a:chExt cx="4112128" cy="475443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CF8FB7EA-A7C5-FFA7-67E9-2633A62F97F8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8325" y="996294"/>
              <a:ext cx="4112128" cy="402493"/>
            </a:xfrm>
            <a:prstGeom prst="rect">
              <a:avLst/>
            </a:prstGeom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01D03CFA-D0CF-5E86-D576-DB3D8DA1AE23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1983" y="1325837"/>
              <a:ext cx="708783" cy="145900"/>
            </a:xfrm>
            <a:prstGeom prst="rect">
              <a:avLst/>
            </a:prstGeom>
          </p:spPr>
        </p:pic>
      </p:grpSp>
      <p:sp>
        <p:nvSpPr>
          <p:cNvPr id="13" name="楕円 12">
            <a:extLst>
              <a:ext uri="{FF2B5EF4-FFF2-40B4-BE49-F238E27FC236}">
                <a16:creationId xmlns:a16="http://schemas.microsoft.com/office/drawing/2014/main" id="{E41E301D-47B0-BC63-ED7B-7DD17E0AA761}"/>
              </a:ext>
            </a:extLst>
          </p:cNvPr>
          <p:cNvSpPr/>
          <p:nvPr/>
        </p:nvSpPr>
        <p:spPr>
          <a:xfrm>
            <a:off x="6879094" y="991491"/>
            <a:ext cx="1029674" cy="60096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2A671E8-3439-F3E1-0D06-9F7FEDF393A9}"/>
              </a:ext>
            </a:extLst>
          </p:cNvPr>
          <p:cNvSpPr txBox="1"/>
          <p:nvPr/>
        </p:nvSpPr>
        <p:spPr>
          <a:xfrm>
            <a:off x="196032" y="1048124"/>
            <a:ext cx="31670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quantum mechanics :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76ABF9B-BD6E-F502-588C-16BDE65E74F1}"/>
              </a:ext>
            </a:extLst>
          </p:cNvPr>
          <p:cNvSpPr txBox="1"/>
          <p:nvPr/>
        </p:nvSpPr>
        <p:spPr>
          <a:xfrm>
            <a:off x="1278108" y="4802418"/>
            <a:ext cx="70674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conceptual problem : How to define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the oscillating integral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technical problem : How to overcome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the sign problem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 MC sim.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B6DC089-9D57-E2A4-69E3-39AB2DCC99C4}"/>
              </a:ext>
            </a:extLst>
          </p:cNvPr>
          <p:cNvSpPr txBox="1"/>
          <p:nvPr/>
        </p:nvSpPr>
        <p:spPr>
          <a:xfrm>
            <a:off x="2522902" y="5172628"/>
            <a:ext cx="32585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Picard-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Lefschetz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theory 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9ACDD74-4A2C-9D4A-A09D-3E0E75114791}"/>
              </a:ext>
            </a:extLst>
          </p:cNvPr>
          <p:cNvSpPr txBox="1"/>
          <p:nvPr/>
        </p:nvSpPr>
        <p:spPr>
          <a:xfrm>
            <a:off x="2522902" y="6056618"/>
            <a:ext cx="60114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the generalized (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Lefschetz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 thimble method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(including the “Worldvolume approach” of </a:t>
            </a:r>
            <a:r>
              <a:rPr kumimoji="1" lang="en-US" altLang="ja-JP" sz="1600" dirty="0" err="1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Fukuma</a:t>
            </a:r>
            <a:r>
              <a:rPr kumimoji="1" lang="en-US" altLang="ja-JP" sz="16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-Matsumoto (’20))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2" name="矢印: 右 21">
            <a:extLst>
              <a:ext uri="{FF2B5EF4-FFF2-40B4-BE49-F238E27FC236}">
                <a16:creationId xmlns:a16="http://schemas.microsoft.com/office/drawing/2014/main" id="{074B0573-1ECC-9897-5922-9874A5BD50A8}"/>
              </a:ext>
            </a:extLst>
          </p:cNvPr>
          <p:cNvSpPr/>
          <p:nvPr/>
        </p:nvSpPr>
        <p:spPr>
          <a:xfrm>
            <a:off x="2191952" y="5239536"/>
            <a:ext cx="241069" cy="327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5A2AFDC3-095A-E2B5-135C-AACA1D245DF3}"/>
              </a:ext>
            </a:extLst>
          </p:cNvPr>
          <p:cNvSpPr/>
          <p:nvPr/>
        </p:nvSpPr>
        <p:spPr>
          <a:xfrm>
            <a:off x="2206679" y="6144269"/>
            <a:ext cx="241069" cy="327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27F05F0-DA2C-261D-1FE7-398A3094A076}"/>
              </a:ext>
            </a:extLst>
          </p:cNvPr>
          <p:cNvSpPr txBox="1"/>
          <p:nvPr/>
        </p:nvSpPr>
        <p:spPr>
          <a:xfrm>
            <a:off x="5561242" y="4309988"/>
            <a:ext cx="30673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the oscillating behavior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DDDB4F3E-1A3C-38AA-8E03-833C7F6E1A48}"/>
              </a:ext>
            </a:extLst>
          </p:cNvPr>
          <p:cNvCxnSpPr/>
          <p:nvPr/>
        </p:nvCxnSpPr>
        <p:spPr>
          <a:xfrm>
            <a:off x="7509933" y="1592454"/>
            <a:ext cx="0" cy="2812699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3A2D7CDB-5CD3-D079-F85C-5743A1E37770}"/>
              </a:ext>
            </a:extLst>
          </p:cNvPr>
          <p:cNvCxnSpPr>
            <a:cxnSpLocks/>
          </p:cNvCxnSpPr>
          <p:nvPr/>
        </p:nvCxnSpPr>
        <p:spPr>
          <a:xfrm>
            <a:off x="6299200" y="2840680"/>
            <a:ext cx="506163" cy="1564473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A828CE56-7963-66F7-4C2F-4D0A38937D7A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5865344" y="3981918"/>
            <a:ext cx="535485" cy="423235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左中かっこ 5">
            <a:extLst>
              <a:ext uri="{FF2B5EF4-FFF2-40B4-BE49-F238E27FC236}">
                <a16:creationId xmlns:a16="http://schemas.microsoft.com/office/drawing/2014/main" id="{044F3AE9-8685-04F5-857D-6675B876679C}"/>
              </a:ext>
            </a:extLst>
          </p:cNvPr>
          <p:cNvSpPr/>
          <p:nvPr/>
        </p:nvSpPr>
        <p:spPr>
          <a:xfrm>
            <a:off x="843165" y="4802418"/>
            <a:ext cx="555147" cy="158786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53AA9FF-781B-6E46-8ABD-7414F0755670}"/>
              </a:ext>
            </a:extLst>
          </p:cNvPr>
          <p:cNvSpPr txBox="1"/>
          <p:nvPr/>
        </p:nvSpPr>
        <p:spPr>
          <a:xfrm>
            <a:off x="196032" y="1860311"/>
            <a:ext cx="85119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quantum gravity        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(“time” is one of the dynamical variables)</a:t>
            </a:r>
          </a:p>
        </p:txBody>
      </p:sp>
    </p:spTree>
    <p:extLst>
      <p:ext uri="{BB962C8B-B14F-4D97-AF65-F5344CB8AC3E}">
        <p14:creationId xmlns:p14="http://schemas.microsoft.com/office/powerpoint/2010/main" val="125080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13" grpId="0" animBg="1"/>
      <p:bldP spid="18" grpId="0"/>
      <p:bldP spid="20" grpId="0"/>
      <p:bldP spid="21" grpId="0"/>
      <p:bldP spid="22" grpId="0" animBg="1"/>
      <p:bldP spid="24" grpId="0" animBg="1"/>
      <p:bldP spid="27" grpId="0"/>
      <p:bldP spid="6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 txBox="1">
            <a:spLocks/>
          </p:cNvSpPr>
          <p:nvPr/>
        </p:nvSpPr>
        <p:spPr>
          <a:xfrm>
            <a:off x="1993025" y="697775"/>
            <a:ext cx="5157949" cy="7748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4800" dirty="0">
                <a:solidFill>
                  <a:srgbClr val="1F497D"/>
                </a:solidFill>
              </a:rPr>
              <a:t>Plan of the talk</a:t>
            </a:r>
            <a:endParaRPr lang="ja-JP" altLang="en-US" sz="4800" dirty="0">
              <a:solidFill>
                <a:srgbClr val="1F497D"/>
              </a:solidFill>
            </a:endParaRPr>
          </a:p>
        </p:txBody>
      </p:sp>
      <p:sp>
        <p:nvSpPr>
          <p:cNvPr id="5" name="コンテンツ プレースホルダー 4"/>
          <p:cNvSpPr txBox="1">
            <a:spLocks/>
          </p:cNvSpPr>
          <p:nvPr/>
        </p:nvSpPr>
        <p:spPr>
          <a:xfrm>
            <a:off x="269356" y="2283118"/>
            <a:ext cx="8605286" cy="28005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/>
              <a:t>0.  Introduction</a:t>
            </a:r>
          </a:p>
          <a:p>
            <a:pPr marL="0" indent="0">
              <a:buNone/>
            </a:pPr>
            <a:r>
              <a:rPr lang="en-US" altLang="ja-JP" sz="2400" dirty="0"/>
              <a:t>1. Generalized thimble method and the Picard-</a:t>
            </a:r>
            <a:r>
              <a:rPr lang="en-US" altLang="ja-JP" sz="2400" dirty="0" err="1"/>
              <a:t>Lefschetz</a:t>
            </a:r>
            <a:r>
              <a:rPr lang="en-US" altLang="ja-JP" sz="2400" dirty="0"/>
              <a:t> theory</a:t>
            </a:r>
          </a:p>
          <a:p>
            <a:pPr marL="0" indent="0">
              <a:buNone/>
            </a:pPr>
            <a:r>
              <a:rPr lang="en-US" altLang="ja-JP" sz="2400" dirty="0"/>
              <a:t>2. A new picture of quantum tunneling</a:t>
            </a:r>
          </a:p>
          <a:p>
            <a:pPr marL="0" indent="0">
              <a:buNone/>
            </a:pPr>
            <a:r>
              <a:rPr lang="en-US" altLang="ja-JP" sz="2400" dirty="0"/>
              <a:t>3. Quantum tunneling at the beginning of the universe </a:t>
            </a:r>
          </a:p>
          <a:p>
            <a:pPr marL="0" indent="0">
              <a:buNone/>
            </a:pPr>
            <a:r>
              <a:rPr lang="en-US" altLang="ja-JP" sz="2400" dirty="0"/>
              <a:t>4. Quantum decoherence from saddle points</a:t>
            </a:r>
          </a:p>
          <a:p>
            <a:pPr marL="0" indent="0">
              <a:buNone/>
            </a:pPr>
            <a:r>
              <a:rPr lang="en-US" altLang="ja-JP" sz="2400" dirty="0"/>
              <a:t>5. Summary and discussions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39831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/>
              <a:t>1. Generalized thimble method and the </a:t>
            </a:r>
            <a:r>
              <a:rPr lang="en-US" altLang="ja-JP" sz="3600" dirty="0"/>
              <a:t>Picard-</a:t>
            </a:r>
            <a:r>
              <a:rPr lang="en-US" altLang="ja-JP" sz="3600" dirty="0" err="1"/>
              <a:t>Lefschetz</a:t>
            </a:r>
            <a:r>
              <a:rPr lang="en-US" altLang="ja-JP" sz="3600" dirty="0"/>
              <a:t> theory</a:t>
            </a:r>
            <a:endParaRPr kumimoji="1" lang="ja-JP" altLang="en-US" sz="36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205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027BDBE5-ECB2-9C1C-BC71-DD2138AEA226}"/>
              </a:ext>
            </a:extLst>
          </p:cNvPr>
          <p:cNvSpPr/>
          <p:nvPr/>
        </p:nvSpPr>
        <p:spPr>
          <a:xfrm>
            <a:off x="1659901" y="4921542"/>
            <a:ext cx="3377630" cy="6373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BDDA9FD0-A29C-7A74-E57A-C1BE2B0FC8C8}"/>
              </a:ext>
            </a:extLst>
          </p:cNvPr>
          <p:cNvSpPr/>
          <p:nvPr/>
        </p:nvSpPr>
        <p:spPr>
          <a:xfrm>
            <a:off x="400049" y="1322335"/>
            <a:ext cx="5074644" cy="62640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タイトル 1"/>
          <p:cNvSpPr txBox="1">
            <a:spLocks/>
          </p:cNvSpPr>
          <p:nvPr/>
        </p:nvSpPr>
        <p:spPr>
          <a:xfrm>
            <a:off x="945731" y="3646"/>
            <a:ext cx="7528040" cy="681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generalized thimble method</a:t>
            </a:r>
            <a:endParaRPr lang="ja-JP" alt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図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687" y="4337287"/>
            <a:ext cx="262095" cy="22704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3CCED48-1859-979C-639B-8C1A7DE8DF4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48" y="2834951"/>
            <a:ext cx="1178747" cy="37431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207" y="2198273"/>
            <a:ext cx="801938" cy="191963"/>
          </a:xfrm>
          <a:prstGeom prst="rect">
            <a:avLst/>
          </a:prstGeom>
        </p:spPr>
      </p:pic>
      <p:sp>
        <p:nvSpPr>
          <p:cNvPr id="36" name="下矢印 35"/>
          <p:cNvSpPr/>
          <p:nvPr/>
        </p:nvSpPr>
        <p:spPr>
          <a:xfrm rot="16200000" flipH="1">
            <a:off x="768398" y="6022444"/>
            <a:ext cx="379582" cy="5230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971E709B-EBC1-4218-B7CD-C09A1151886E}"/>
              </a:ext>
            </a:extLst>
          </p:cNvPr>
          <p:cNvSpPr txBox="1"/>
          <p:nvPr/>
        </p:nvSpPr>
        <p:spPr>
          <a:xfrm>
            <a:off x="5825864" y="3437116"/>
            <a:ext cx="1511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saddle </a:t>
            </a:r>
            <a:r>
              <a:rPr kumimoji="1" lang="en-US" altLang="ja-JP" dirty="0">
                <a:solidFill>
                  <a:srgbClr val="FF0000"/>
                </a:solidFill>
              </a:rPr>
              <a:t>point :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FDFAD9F0-3EDE-4251-9552-A003E036F68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35" y="3342905"/>
            <a:ext cx="1180500" cy="524034"/>
          </a:xfrm>
          <a:prstGeom prst="rect">
            <a:avLst/>
          </a:prstGeom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4D8A362-2FD8-4A5B-91B7-688ED93FE28B}"/>
              </a:ext>
            </a:extLst>
          </p:cNvPr>
          <p:cNvSpPr txBox="1"/>
          <p:nvPr/>
        </p:nvSpPr>
        <p:spPr>
          <a:xfrm>
            <a:off x="4668782" y="2094089"/>
            <a:ext cx="1834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solidFill>
                  <a:srgbClr val="FF0000"/>
                </a:solidFill>
              </a:rPr>
              <a:t>Lefschetz</a:t>
            </a:r>
            <a:r>
              <a:rPr kumimoji="1" lang="en-US" altLang="ja-JP" dirty="0">
                <a:solidFill>
                  <a:srgbClr val="FF0000"/>
                </a:solidFill>
              </a:rPr>
              <a:t> thimble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D0750AD3-40B3-4B92-BA08-FD269CBCA902}"/>
              </a:ext>
            </a:extLst>
          </p:cNvPr>
          <p:cNvSpPr txBox="1"/>
          <p:nvPr/>
        </p:nvSpPr>
        <p:spPr>
          <a:xfrm>
            <a:off x="1081158" y="3267501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anti-h</a:t>
            </a:r>
            <a:r>
              <a:rPr kumimoji="1" lang="en-US" altLang="ja-JP" dirty="0"/>
              <a:t>olomorphic</a:t>
            </a:r>
          </a:p>
          <a:p>
            <a:r>
              <a:rPr lang="en-US" altLang="ja-JP" dirty="0"/>
              <a:t>gradient flow</a:t>
            </a:r>
            <a:endParaRPr kumimoji="1" lang="ja-JP" altLang="en-US" dirty="0"/>
          </a:p>
        </p:txBody>
      </p: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A4884155-F7AF-47B4-9B04-AA5094F4DB2C}"/>
              </a:ext>
            </a:extLst>
          </p:cNvPr>
          <p:cNvCxnSpPr/>
          <p:nvPr/>
        </p:nvCxnSpPr>
        <p:spPr>
          <a:xfrm rot="10800000">
            <a:off x="1430682" y="4158191"/>
            <a:ext cx="4452185" cy="245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右矢印 12">
            <a:extLst>
              <a:ext uri="{FF2B5EF4-FFF2-40B4-BE49-F238E27FC236}">
                <a16:creationId xmlns:a16="http://schemas.microsoft.com/office/drawing/2014/main" id="{97E7FBB4-94EE-417D-BD38-FA26ECFB5A6E}"/>
              </a:ext>
            </a:extLst>
          </p:cNvPr>
          <p:cNvSpPr/>
          <p:nvPr/>
        </p:nvSpPr>
        <p:spPr>
          <a:xfrm>
            <a:off x="1602116" y="3950480"/>
            <a:ext cx="4117333" cy="444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下カーブ矢印 13">
            <a:extLst>
              <a:ext uri="{FF2B5EF4-FFF2-40B4-BE49-F238E27FC236}">
                <a16:creationId xmlns:a16="http://schemas.microsoft.com/office/drawing/2014/main" id="{03E52358-1A35-4047-ADAF-D572E6EC7CE6}"/>
              </a:ext>
            </a:extLst>
          </p:cNvPr>
          <p:cNvSpPr/>
          <p:nvPr/>
        </p:nvSpPr>
        <p:spPr>
          <a:xfrm rot="10800000" flipH="1">
            <a:off x="2806722" y="2745811"/>
            <a:ext cx="2279560" cy="95687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5" name="星 5 14">
            <a:extLst>
              <a:ext uri="{FF2B5EF4-FFF2-40B4-BE49-F238E27FC236}">
                <a16:creationId xmlns:a16="http://schemas.microsoft.com/office/drawing/2014/main" id="{EF9D85E0-9063-423C-B3B0-8085BC45F49A}"/>
              </a:ext>
            </a:extLst>
          </p:cNvPr>
          <p:cNvSpPr/>
          <p:nvPr/>
        </p:nvSpPr>
        <p:spPr>
          <a:xfrm rot="10800000">
            <a:off x="3658728" y="3313379"/>
            <a:ext cx="450761" cy="42500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1F3FC9C2-9682-4903-9135-30BEE61FE8C7}"/>
              </a:ext>
            </a:extLst>
          </p:cNvPr>
          <p:cNvCxnSpPr>
            <a:endCxn id="45" idx="0"/>
          </p:cNvCxnSpPr>
          <p:nvPr/>
        </p:nvCxnSpPr>
        <p:spPr>
          <a:xfrm rot="10800000">
            <a:off x="3884108" y="3738382"/>
            <a:ext cx="1" cy="39133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88ED2A45-796D-4B0A-9838-C30B7BE107D6}"/>
              </a:ext>
            </a:extLst>
          </p:cNvPr>
          <p:cNvCxnSpPr/>
          <p:nvPr/>
        </p:nvCxnSpPr>
        <p:spPr>
          <a:xfrm rot="10800000" flipH="1">
            <a:off x="4185760" y="3119445"/>
            <a:ext cx="554011" cy="1001972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14EF61E8-64C8-4873-8343-52BC63A44351}"/>
              </a:ext>
            </a:extLst>
          </p:cNvPr>
          <p:cNvCxnSpPr/>
          <p:nvPr/>
        </p:nvCxnSpPr>
        <p:spPr>
          <a:xfrm rot="10800000">
            <a:off x="3001834" y="3203830"/>
            <a:ext cx="591279" cy="917587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フリーフォーム 20">
            <a:extLst>
              <a:ext uri="{FF2B5EF4-FFF2-40B4-BE49-F238E27FC236}">
                <a16:creationId xmlns:a16="http://schemas.microsoft.com/office/drawing/2014/main" id="{46929E94-A5A1-40EA-B40B-090B95158104}"/>
              </a:ext>
            </a:extLst>
          </p:cNvPr>
          <p:cNvSpPr/>
          <p:nvPr/>
        </p:nvSpPr>
        <p:spPr>
          <a:xfrm rot="10800000">
            <a:off x="3125206" y="2413727"/>
            <a:ext cx="1563832" cy="1090622"/>
          </a:xfrm>
          <a:custGeom>
            <a:avLst/>
            <a:gdLst>
              <a:gd name="connsiteX0" fmla="*/ 0 w 1558344"/>
              <a:gd name="connsiteY0" fmla="*/ 988838 h 988838"/>
              <a:gd name="connsiteX1" fmla="*/ 334851 w 1558344"/>
              <a:gd name="connsiteY1" fmla="*/ 113074 h 988838"/>
              <a:gd name="connsiteX2" fmla="*/ 824248 w 1558344"/>
              <a:gd name="connsiteY2" fmla="*/ 10043 h 988838"/>
              <a:gd name="connsiteX3" fmla="*/ 1249251 w 1558344"/>
              <a:gd name="connsiteY3" fmla="*/ 100195 h 988838"/>
              <a:gd name="connsiteX4" fmla="*/ 1558344 w 1558344"/>
              <a:gd name="connsiteY4" fmla="*/ 860049 h 988838"/>
              <a:gd name="connsiteX5" fmla="*/ 1558344 w 1558344"/>
              <a:gd name="connsiteY5" fmla="*/ 860049 h 988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8344" h="988838">
                <a:moveTo>
                  <a:pt x="0" y="988838"/>
                </a:moveTo>
                <a:cubicBezTo>
                  <a:pt x="98738" y="632522"/>
                  <a:pt x="197476" y="276206"/>
                  <a:pt x="334851" y="113074"/>
                </a:cubicBezTo>
                <a:cubicBezTo>
                  <a:pt x="472226" y="-50058"/>
                  <a:pt x="671848" y="12189"/>
                  <a:pt x="824248" y="10043"/>
                </a:cubicBezTo>
                <a:cubicBezTo>
                  <a:pt x="976648" y="7896"/>
                  <a:pt x="1126902" y="-41473"/>
                  <a:pt x="1249251" y="100195"/>
                </a:cubicBezTo>
                <a:cubicBezTo>
                  <a:pt x="1371600" y="241863"/>
                  <a:pt x="1558344" y="860049"/>
                  <a:pt x="1558344" y="860049"/>
                </a:cubicBezTo>
                <a:lnTo>
                  <a:pt x="1558344" y="860049"/>
                </a:lnTo>
              </a:path>
            </a:pathLst>
          </a:cu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0" name="曲線コネクタ 23">
            <a:extLst>
              <a:ext uri="{FF2B5EF4-FFF2-40B4-BE49-F238E27FC236}">
                <a16:creationId xmlns:a16="http://schemas.microsoft.com/office/drawing/2014/main" id="{42A423DB-5D9C-4FEB-A991-F27E6F1DAF4B}"/>
              </a:ext>
            </a:extLst>
          </p:cNvPr>
          <p:cNvCxnSpPr>
            <a:cxnSpLocks/>
            <a:stCxn id="35" idx="1"/>
          </p:cNvCxnSpPr>
          <p:nvPr/>
        </p:nvCxnSpPr>
        <p:spPr>
          <a:xfrm rot="10800000">
            <a:off x="4109910" y="3570336"/>
            <a:ext cx="1715954" cy="51447"/>
          </a:xfrm>
          <a:prstGeom prst="curvedConnector3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BE782D58-5A83-4A17-842E-9D4A9225633A}"/>
              </a:ext>
            </a:extLst>
          </p:cNvPr>
          <p:cNvSpPr txBox="1"/>
          <p:nvPr/>
        </p:nvSpPr>
        <p:spPr>
          <a:xfrm>
            <a:off x="3870444" y="4319654"/>
            <a:ext cx="2757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o</a:t>
            </a:r>
            <a:r>
              <a:rPr kumimoji="1" lang="en-US" altLang="ja-JP" dirty="0"/>
              <a:t>riginal integration contour</a:t>
            </a:r>
            <a:endParaRPr kumimoji="1" lang="ja-JP" altLang="en-US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BA738BFB-59EE-403F-9DB8-42146F680F3A}"/>
              </a:ext>
            </a:extLst>
          </p:cNvPr>
          <p:cNvSpPr txBox="1"/>
          <p:nvPr/>
        </p:nvSpPr>
        <p:spPr>
          <a:xfrm>
            <a:off x="4958639" y="2849232"/>
            <a:ext cx="2979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d</a:t>
            </a:r>
            <a:r>
              <a:rPr kumimoji="1" lang="en-US" altLang="ja-JP" dirty="0"/>
              <a:t>eformed integration contour</a:t>
            </a:r>
            <a:endParaRPr kumimoji="1" lang="ja-JP" altLang="en-US" dirty="0"/>
          </a:p>
        </p:txBody>
      </p: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96292AC4-84FC-43D9-9448-C818E8C01156}"/>
              </a:ext>
            </a:extLst>
          </p:cNvPr>
          <p:cNvCxnSpPr/>
          <p:nvPr/>
        </p:nvCxnSpPr>
        <p:spPr>
          <a:xfrm>
            <a:off x="5358830" y="2529637"/>
            <a:ext cx="0" cy="3090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202A2F36-B8F6-4D9D-9B15-34EECDCE0352}"/>
              </a:ext>
            </a:extLst>
          </p:cNvPr>
          <p:cNvCxnSpPr/>
          <p:nvPr/>
        </p:nvCxnSpPr>
        <p:spPr>
          <a:xfrm>
            <a:off x="5358830" y="2838730"/>
            <a:ext cx="31797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図 54">
            <a:extLst>
              <a:ext uri="{FF2B5EF4-FFF2-40B4-BE49-F238E27FC236}">
                <a16:creationId xmlns:a16="http://schemas.microsoft.com/office/drawing/2014/main" id="{683764E8-D2E4-4737-A39E-FFC281AABB9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93" y="2507673"/>
            <a:ext cx="225524" cy="22704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B0E7ED5-6CA7-1338-F416-835AE9D7D1F8}"/>
              </a:ext>
            </a:extLst>
          </p:cNvPr>
          <p:cNvSpPr txBox="1"/>
          <p:nvPr/>
        </p:nvSpPr>
        <p:spPr>
          <a:xfrm>
            <a:off x="294080" y="722829"/>
            <a:ext cx="2709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Fukuma’s</a:t>
            </a:r>
            <a:r>
              <a:rPr kumimoji="1" lang="en-US" altLang="ja-JP" dirty="0"/>
              <a:t> talk on  Sept.??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C770D3F6-8430-FBCC-075D-69847164F46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774" y="4307961"/>
            <a:ext cx="1204003" cy="34226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B7C2418-E8A8-C8F0-4896-89F18DE5978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16" y="1361257"/>
            <a:ext cx="2654340" cy="61275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FC4DD0C-6EF1-761D-98A4-25496F34D4A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790" y="1495993"/>
            <a:ext cx="1212900" cy="281176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0A720B2-FEEB-1214-FE64-6DE2C3F26CAE}"/>
              </a:ext>
            </a:extLst>
          </p:cNvPr>
          <p:cNvSpPr/>
          <p:nvPr/>
        </p:nvSpPr>
        <p:spPr>
          <a:xfrm>
            <a:off x="4025989" y="615026"/>
            <a:ext cx="5030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/>
              <a:t>Alexandru, </a:t>
            </a:r>
            <a:r>
              <a:rPr lang="en-US" altLang="ja-JP" sz="1600" dirty="0" err="1"/>
              <a:t>Basar</a:t>
            </a:r>
            <a:r>
              <a:rPr lang="en-US" altLang="ja-JP" sz="1600" dirty="0"/>
              <a:t>, </a:t>
            </a:r>
            <a:r>
              <a:rPr lang="en-US" altLang="ja-JP" sz="1600" dirty="0" err="1"/>
              <a:t>Bedaque</a:t>
            </a:r>
            <a:r>
              <a:rPr lang="en-US" altLang="ja-JP" sz="1600" dirty="0"/>
              <a:t>, Ridgway, Warrington, JHEP 1605 (2016) 053</a:t>
            </a:r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9E9DB279-BC5F-BD62-AEBF-4306DCC4B879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2" y="5004858"/>
            <a:ext cx="7451332" cy="853019"/>
          </a:xfrm>
          <a:prstGeom prst="rect">
            <a:avLst/>
          </a:prstGeom>
        </p:spPr>
      </p:pic>
      <p:pic>
        <p:nvPicPr>
          <p:cNvPr id="64" name="図 63">
            <a:extLst>
              <a:ext uri="{FF2B5EF4-FFF2-40B4-BE49-F238E27FC236}">
                <a16:creationId xmlns:a16="http://schemas.microsoft.com/office/drawing/2014/main" id="{62324540-102F-E6F6-38A7-EBD59A994A38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81" y="6027443"/>
            <a:ext cx="6092977" cy="558620"/>
          </a:xfrm>
          <a:prstGeom prst="rect">
            <a:avLst/>
          </a:prstGeom>
        </p:spPr>
      </p:pic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4A918AA3-01EB-2901-8F93-2A429E25822C}"/>
              </a:ext>
            </a:extLst>
          </p:cNvPr>
          <p:cNvSpPr txBox="1"/>
          <p:nvPr/>
        </p:nvSpPr>
        <p:spPr>
          <a:xfrm>
            <a:off x="6666526" y="6313610"/>
            <a:ext cx="2182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(Cauchy’s theorem)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2845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2206" y="133697"/>
            <a:ext cx="8971794" cy="996215"/>
          </a:xfrm>
        </p:spPr>
        <p:txBody>
          <a:bodyPr>
            <a:normAutofit/>
          </a:bodyPr>
          <a:lstStyle/>
          <a:p>
            <a:pPr algn="ctr"/>
            <a:r>
              <a:rPr lang="en-US" altLang="ja-JP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An important property of the gradient flow</a:t>
            </a:r>
            <a:endParaRPr kumimoji="1" lang="ja-JP" alt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93494" y="5431918"/>
            <a:ext cx="7207057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The imaginary part tends to become constant </a:t>
            </a:r>
          </a:p>
          <a:p>
            <a:r>
              <a:rPr kumimoji="1" lang="en-US" altLang="ja-JP" sz="2400" dirty="0"/>
              <a:t>as the flow time increases.    (Sign problem is solved !)</a:t>
            </a:r>
            <a:endParaRPr kumimoji="1" lang="ja-JP" altLang="en-US" sz="2400" dirty="0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B911D3AA-9654-715F-86EB-576B2974CC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2" y="1870045"/>
            <a:ext cx="4853588" cy="2132845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4756084" y="3403224"/>
            <a:ext cx="1876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real positive !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84D21B4-70E3-E220-F93E-589A0F1A807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583" y="1331678"/>
            <a:ext cx="2125770" cy="221351"/>
          </a:xfrm>
          <a:prstGeom prst="rect">
            <a:avLst/>
          </a:prstGeom>
        </p:spPr>
      </p:pic>
      <p:sp>
        <p:nvSpPr>
          <p:cNvPr id="9" name="楕円 8">
            <a:extLst>
              <a:ext uri="{FF2B5EF4-FFF2-40B4-BE49-F238E27FC236}">
                <a16:creationId xmlns:a16="http://schemas.microsoft.com/office/drawing/2014/main" id="{9862E57D-D9A1-33F4-094A-6D7A18A3B9BB}"/>
              </a:ext>
            </a:extLst>
          </p:cNvPr>
          <p:cNvSpPr/>
          <p:nvPr/>
        </p:nvSpPr>
        <p:spPr>
          <a:xfrm>
            <a:off x="633605" y="1815848"/>
            <a:ext cx="1304051" cy="649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A5852A8E-5195-9F58-16CB-FA857F47056E}"/>
              </a:ext>
            </a:extLst>
          </p:cNvPr>
          <p:cNvCxnSpPr>
            <a:cxnSpLocks/>
          </p:cNvCxnSpPr>
          <p:nvPr/>
        </p:nvCxnSpPr>
        <p:spPr>
          <a:xfrm flipH="1">
            <a:off x="1711896" y="1483946"/>
            <a:ext cx="507396" cy="386098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57FB4D2-3273-FF47-581F-78F4E8A1363D}"/>
              </a:ext>
            </a:extLst>
          </p:cNvPr>
          <p:cNvSpPr txBox="1"/>
          <p:nvPr/>
        </p:nvSpPr>
        <p:spPr>
          <a:xfrm>
            <a:off x="1215786" y="4247689"/>
            <a:ext cx="69411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Real part of the action increases along the flow, </a:t>
            </a:r>
            <a:br>
              <a:rPr kumimoji="1" lang="en-US" altLang="ja-JP" sz="2400" dirty="0">
                <a:solidFill>
                  <a:srgbClr val="FF0000"/>
                </a:solidFill>
              </a:rPr>
            </a:br>
            <a:r>
              <a:rPr kumimoji="1" lang="en-US" altLang="ja-JP" sz="2400" dirty="0">
                <a:solidFill>
                  <a:srgbClr val="FF0000"/>
                </a:solidFill>
              </a:rPr>
              <a:t> while the imaginary part is kept constant.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221FF93E-3006-B65F-D74E-DEC14DE23C08}"/>
              </a:ext>
            </a:extLst>
          </p:cNvPr>
          <p:cNvSpPr/>
          <p:nvPr/>
        </p:nvSpPr>
        <p:spPr>
          <a:xfrm>
            <a:off x="349862" y="5419461"/>
            <a:ext cx="584791" cy="81834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39197D31-B933-D2EC-D510-4D9B04D2ECC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769" y="2190956"/>
            <a:ext cx="2608624" cy="5494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19" name="矢印: 左カーブ 18">
            <a:extLst>
              <a:ext uri="{FF2B5EF4-FFF2-40B4-BE49-F238E27FC236}">
                <a16:creationId xmlns:a16="http://schemas.microsoft.com/office/drawing/2014/main" id="{C17E1D1D-C797-22B1-2495-13E6A9239134}"/>
              </a:ext>
            </a:extLst>
          </p:cNvPr>
          <p:cNvSpPr/>
          <p:nvPr/>
        </p:nvSpPr>
        <p:spPr>
          <a:xfrm>
            <a:off x="5510678" y="2119661"/>
            <a:ext cx="367608" cy="870115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6C270A5-2E1E-3A78-39FD-7FEB6BC9A79D}"/>
              </a:ext>
            </a:extLst>
          </p:cNvPr>
          <p:cNvSpPr txBox="1"/>
          <p:nvPr/>
        </p:nvSpPr>
        <p:spPr>
          <a:xfrm>
            <a:off x="5825579" y="1781900"/>
            <a:ext cx="3257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anti-holomorphic gradient flow 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542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489921-4616-C3F5-6BEE-7C84B592B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26" y="58682"/>
            <a:ext cx="7886700" cy="69890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Picard-</a:t>
            </a:r>
            <a:r>
              <a:rPr kumimoji="1" lang="en-US" altLang="ja-JP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Lefschetz</a:t>
            </a:r>
            <a:r>
              <a:rPr kumimoji="1" lang="en-US" altLang="ja-JP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 theory</a:t>
            </a:r>
            <a:endParaRPr kumimoji="1" lang="ja-JP" alt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192447F-C100-EF88-2990-E32A5514634E}"/>
              </a:ext>
            </a:extLst>
          </p:cNvPr>
          <p:cNvSpPr txBox="1"/>
          <p:nvPr/>
        </p:nvSpPr>
        <p:spPr>
          <a:xfrm>
            <a:off x="6212695" y="2387967"/>
            <a:ext cx="1511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saddle </a:t>
            </a:r>
            <a:r>
              <a:rPr kumimoji="1" lang="en-US" altLang="ja-JP" dirty="0">
                <a:solidFill>
                  <a:srgbClr val="FF0000"/>
                </a:solidFill>
              </a:rPr>
              <a:t>point :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D695D9C-CC4C-5117-70D9-7A37F01DD83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63" y="2305684"/>
            <a:ext cx="1180500" cy="52403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05E9E13-59BC-5DAA-7128-FE11481C68FE}"/>
              </a:ext>
            </a:extLst>
          </p:cNvPr>
          <p:cNvSpPr txBox="1"/>
          <p:nvPr/>
        </p:nvSpPr>
        <p:spPr>
          <a:xfrm>
            <a:off x="1416754" y="1810596"/>
            <a:ext cx="2500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>
                <a:solidFill>
                  <a:srgbClr val="FF0000"/>
                </a:solidFill>
              </a:rPr>
              <a:t>Lefschetz</a:t>
            </a:r>
            <a:r>
              <a:rPr kumimoji="1" lang="en-US" altLang="ja-JP" sz="2400" dirty="0">
                <a:solidFill>
                  <a:srgbClr val="FF0000"/>
                </a:solidFill>
              </a:rPr>
              <a:t> thimbles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BF5232AA-9FC4-F58B-D4F6-1A57DF047F51}"/>
              </a:ext>
            </a:extLst>
          </p:cNvPr>
          <p:cNvCxnSpPr>
            <a:cxnSpLocks/>
          </p:cNvCxnSpPr>
          <p:nvPr/>
        </p:nvCxnSpPr>
        <p:spPr>
          <a:xfrm flipH="1" flipV="1">
            <a:off x="943978" y="3974753"/>
            <a:ext cx="5264079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右矢印 12">
            <a:extLst>
              <a:ext uri="{FF2B5EF4-FFF2-40B4-BE49-F238E27FC236}">
                <a16:creationId xmlns:a16="http://schemas.microsoft.com/office/drawing/2014/main" id="{A1793A40-AD14-69AD-437B-5B8555C0A905}"/>
              </a:ext>
            </a:extLst>
          </p:cNvPr>
          <p:cNvSpPr/>
          <p:nvPr/>
        </p:nvSpPr>
        <p:spPr>
          <a:xfrm>
            <a:off x="1273656" y="3768802"/>
            <a:ext cx="4527082" cy="444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星 5 14 1">
            <a:extLst>
              <a:ext uri="{FF2B5EF4-FFF2-40B4-BE49-F238E27FC236}">
                <a16:creationId xmlns:a16="http://schemas.microsoft.com/office/drawing/2014/main" id="{E6555907-0A4B-C76E-4DDD-0A561FCCFA7A}"/>
              </a:ext>
            </a:extLst>
          </p:cNvPr>
          <p:cNvSpPr/>
          <p:nvPr/>
        </p:nvSpPr>
        <p:spPr>
          <a:xfrm rot="10800000">
            <a:off x="3983917" y="3105428"/>
            <a:ext cx="450761" cy="42500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E78436BD-51B3-7AA0-7FBA-06B458D4977A}"/>
              </a:ext>
            </a:extLst>
          </p:cNvPr>
          <p:cNvCxnSpPr>
            <a:endCxn id="11" idx="0"/>
          </p:cNvCxnSpPr>
          <p:nvPr/>
        </p:nvCxnSpPr>
        <p:spPr>
          <a:xfrm rot="10800000">
            <a:off x="4209297" y="3530431"/>
            <a:ext cx="1" cy="39133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8881FF12-E20F-C6B8-4990-3152F1DE29FC}"/>
              </a:ext>
            </a:extLst>
          </p:cNvPr>
          <p:cNvCxnSpPr>
            <a:cxnSpLocks/>
          </p:cNvCxnSpPr>
          <p:nvPr/>
        </p:nvCxnSpPr>
        <p:spPr>
          <a:xfrm flipV="1">
            <a:off x="4510948" y="3010613"/>
            <a:ext cx="335497" cy="902853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F638C18E-E441-6093-A2CC-4FEAB43B5AC2}"/>
              </a:ext>
            </a:extLst>
          </p:cNvPr>
          <p:cNvCxnSpPr>
            <a:cxnSpLocks/>
          </p:cNvCxnSpPr>
          <p:nvPr/>
        </p:nvCxnSpPr>
        <p:spPr>
          <a:xfrm flipH="1" flipV="1">
            <a:off x="3629071" y="2984697"/>
            <a:ext cx="289232" cy="92877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フリーフォーム 20 1 1">
            <a:extLst>
              <a:ext uri="{FF2B5EF4-FFF2-40B4-BE49-F238E27FC236}">
                <a16:creationId xmlns:a16="http://schemas.microsoft.com/office/drawing/2014/main" id="{8D0A33A2-0C67-3268-4A70-FBF206B00F3F}"/>
              </a:ext>
            </a:extLst>
          </p:cNvPr>
          <p:cNvSpPr/>
          <p:nvPr/>
        </p:nvSpPr>
        <p:spPr>
          <a:xfrm rot="10800000">
            <a:off x="3450395" y="2205776"/>
            <a:ext cx="1563832" cy="1090622"/>
          </a:xfrm>
          <a:custGeom>
            <a:avLst/>
            <a:gdLst>
              <a:gd name="connsiteX0" fmla="*/ 0 w 1558344"/>
              <a:gd name="connsiteY0" fmla="*/ 988838 h 988838"/>
              <a:gd name="connsiteX1" fmla="*/ 334851 w 1558344"/>
              <a:gd name="connsiteY1" fmla="*/ 113074 h 988838"/>
              <a:gd name="connsiteX2" fmla="*/ 824248 w 1558344"/>
              <a:gd name="connsiteY2" fmla="*/ 10043 h 988838"/>
              <a:gd name="connsiteX3" fmla="*/ 1249251 w 1558344"/>
              <a:gd name="connsiteY3" fmla="*/ 100195 h 988838"/>
              <a:gd name="connsiteX4" fmla="*/ 1558344 w 1558344"/>
              <a:gd name="connsiteY4" fmla="*/ 860049 h 988838"/>
              <a:gd name="connsiteX5" fmla="*/ 1558344 w 1558344"/>
              <a:gd name="connsiteY5" fmla="*/ 860049 h 988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8344" h="988838">
                <a:moveTo>
                  <a:pt x="0" y="988838"/>
                </a:moveTo>
                <a:cubicBezTo>
                  <a:pt x="98738" y="632522"/>
                  <a:pt x="197476" y="276206"/>
                  <a:pt x="334851" y="113074"/>
                </a:cubicBezTo>
                <a:cubicBezTo>
                  <a:pt x="472226" y="-50058"/>
                  <a:pt x="671848" y="12189"/>
                  <a:pt x="824248" y="10043"/>
                </a:cubicBezTo>
                <a:cubicBezTo>
                  <a:pt x="976648" y="7896"/>
                  <a:pt x="1126902" y="-41473"/>
                  <a:pt x="1249251" y="100195"/>
                </a:cubicBezTo>
                <a:cubicBezTo>
                  <a:pt x="1371600" y="241863"/>
                  <a:pt x="1558344" y="860049"/>
                  <a:pt x="1558344" y="860049"/>
                </a:cubicBezTo>
                <a:lnTo>
                  <a:pt x="1558344" y="860049"/>
                </a:lnTo>
              </a:path>
            </a:pathLst>
          </a:cu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BCAF994-A684-31A0-8ABA-C3EBF93D5E4B}"/>
              </a:ext>
            </a:extLst>
          </p:cNvPr>
          <p:cNvSpPr txBox="1"/>
          <p:nvPr/>
        </p:nvSpPr>
        <p:spPr>
          <a:xfrm>
            <a:off x="4195633" y="4111703"/>
            <a:ext cx="3605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o</a:t>
            </a:r>
            <a:r>
              <a:rPr kumimoji="1" lang="en-US" altLang="ja-JP" sz="2400" dirty="0"/>
              <a:t>riginal integration contour</a:t>
            </a:r>
            <a:endParaRPr kumimoji="1" lang="ja-JP" altLang="en-US" sz="2400" dirty="0"/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8E8BE244-2956-CFF1-AF3A-0E4B46C26F1B}"/>
              </a:ext>
            </a:extLst>
          </p:cNvPr>
          <p:cNvGrpSpPr/>
          <p:nvPr/>
        </p:nvGrpSpPr>
        <p:grpSpPr>
          <a:xfrm>
            <a:off x="5356541" y="2246380"/>
            <a:ext cx="341387" cy="331057"/>
            <a:chOff x="5662754" y="1930207"/>
            <a:chExt cx="341387" cy="331057"/>
          </a:xfrm>
        </p:grpSpPr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AF63C880-6FF1-9F32-DED1-A967F0491213}"/>
                </a:ext>
              </a:extLst>
            </p:cNvPr>
            <p:cNvCxnSpPr/>
            <p:nvPr/>
          </p:nvCxnSpPr>
          <p:spPr>
            <a:xfrm>
              <a:off x="5662754" y="1952171"/>
              <a:ext cx="0" cy="3090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F220B855-87B8-D8E0-397A-C8A35CAE11D6}"/>
                </a:ext>
              </a:extLst>
            </p:cNvPr>
            <p:cNvCxnSpPr/>
            <p:nvPr/>
          </p:nvCxnSpPr>
          <p:spPr>
            <a:xfrm>
              <a:off x="5662754" y="2261264"/>
              <a:ext cx="31797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29C191EC-4E91-C333-A8A2-8C651CEB7D20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8617" y="1930207"/>
              <a:ext cx="225524" cy="227048"/>
            </a:xfrm>
            <a:prstGeom prst="rect">
              <a:avLst/>
            </a:prstGeom>
          </p:spPr>
        </p:pic>
      </p:grpSp>
      <p:sp>
        <p:nvSpPr>
          <p:cNvPr id="22" name="星 5 14 2">
            <a:extLst>
              <a:ext uri="{FF2B5EF4-FFF2-40B4-BE49-F238E27FC236}">
                <a16:creationId xmlns:a16="http://schemas.microsoft.com/office/drawing/2014/main" id="{A54A8464-323F-A488-4B90-DF19AAD6FF1C}"/>
              </a:ext>
            </a:extLst>
          </p:cNvPr>
          <p:cNvSpPr/>
          <p:nvPr/>
        </p:nvSpPr>
        <p:spPr>
          <a:xfrm rot="10800000">
            <a:off x="2918663" y="3762252"/>
            <a:ext cx="450761" cy="42500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星 5 14 3">
            <a:extLst>
              <a:ext uri="{FF2B5EF4-FFF2-40B4-BE49-F238E27FC236}">
                <a16:creationId xmlns:a16="http://schemas.microsoft.com/office/drawing/2014/main" id="{6F8C124D-9441-607A-2AAB-C93AB19810DD}"/>
              </a:ext>
            </a:extLst>
          </p:cNvPr>
          <p:cNvSpPr/>
          <p:nvPr/>
        </p:nvSpPr>
        <p:spPr>
          <a:xfrm rot="10800000">
            <a:off x="2795579" y="4314388"/>
            <a:ext cx="450761" cy="42500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星 5 14 4">
            <a:extLst>
              <a:ext uri="{FF2B5EF4-FFF2-40B4-BE49-F238E27FC236}">
                <a16:creationId xmlns:a16="http://schemas.microsoft.com/office/drawing/2014/main" id="{BF94DA82-18E9-5A01-AB77-13232004D629}"/>
              </a:ext>
            </a:extLst>
          </p:cNvPr>
          <p:cNvSpPr/>
          <p:nvPr/>
        </p:nvSpPr>
        <p:spPr>
          <a:xfrm rot="10800000">
            <a:off x="2214611" y="3109121"/>
            <a:ext cx="450761" cy="42500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0 2">
            <a:extLst>
              <a:ext uri="{FF2B5EF4-FFF2-40B4-BE49-F238E27FC236}">
                <a16:creationId xmlns:a16="http://schemas.microsoft.com/office/drawing/2014/main" id="{FC28B5E6-EA59-8644-06BE-A6DC1F5C7BED}"/>
              </a:ext>
            </a:extLst>
          </p:cNvPr>
          <p:cNvSpPr/>
          <p:nvPr/>
        </p:nvSpPr>
        <p:spPr>
          <a:xfrm rot="10800000">
            <a:off x="1626916" y="2257178"/>
            <a:ext cx="1563832" cy="1090622"/>
          </a:xfrm>
          <a:custGeom>
            <a:avLst/>
            <a:gdLst>
              <a:gd name="connsiteX0" fmla="*/ 0 w 1558344"/>
              <a:gd name="connsiteY0" fmla="*/ 988838 h 988838"/>
              <a:gd name="connsiteX1" fmla="*/ 334851 w 1558344"/>
              <a:gd name="connsiteY1" fmla="*/ 113074 h 988838"/>
              <a:gd name="connsiteX2" fmla="*/ 824248 w 1558344"/>
              <a:gd name="connsiteY2" fmla="*/ 10043 h 988838"/>
              <a:gd name="connsiteX3" fmla="*/ 1249251 w 1558344"/>
              <a:gd name="connsiteY3" fmla="*/ 100195 h 988838"/>
              <a:gd name="connsiteX4" fmla="*/ 1558344 w 1558344"/>
              <a:gd name="connsiteY4" fmla="*/ 860049 h 988838"/>
              <a:gd name="connsiteX5" fmla="*/ 1558344 w 1558344"/>
              <a:gd name="connsiteY5" fmla="*/ 860049 h 988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8344" h="988838">
                <a:moveTo>
                  <a:pt x="0" y="988838"/>
                </a:moveTo>
                <a:cubicBezTo>
                  <a:pt x="98738" y="632522"/>
                  <a:pt x="197476" y="276206"/>
                  <a:pt x="334851" y="113074"/>
                </a:cubicBezTo>
                <a:cubicBezTo>
                  <a:pt x="472226" y="-50058"/>
                  <a:pt x="671848" y="12189"/>
                  <a:pt x="824248" y="10043"/>
                </a:cubicBezTo>
                <a:cubicBezTo>
                  <a:pt x="976648" y="7896"/>
                  <a:pt x="1126902" y="-41473"/>
                  <a:pt x="1249251" y="100195"/>
                </a:cubicBezTo>
                <a:cubicBezTo>
                  <a:pt x="1371600" y="241863"/>
                  <a:pt x="1558344" y="860049"/>
                  <a:pt x="1558344" y="860049"/>
                </a:cubicBezTo>
                <a:lnTo>
                  <a:pt x="1558344" y="860049"/>
                </a:lnTo>
              </a:path>
            </a:pathLst>
          </a:cu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41B7CC7F-BBD9-F644-ACB2-02CB76808E18}"/>
              </a:ext>
            </a:extLst>
          </p:cNvPr>
          <p:cNvCxnSpPr/>
          <p:nvPr/>
        </p:nvCxnSpPr>
        <p:spPr>
          <a:xfrm rot="10800000">
            <a:off x="2432860" y="3480590"/>
            <a:ext cx="1" cy="39133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5782B7A7-8D28-1CF9-8E23-C784AF2D2B9A}"/>
              </a:ext>
            </a:extLst>
          </p:cNvPr>
          <p:cNvCxnSpPr>
            <a:cxnSpLocks/>
          </p:cNvCxnSpPr>
          <p:nvPr/>
        </p:nvCxnSpPr>
        <p:spPr>
          <a:xfrm flipV="1">
            <a:off x="2734511" y="2905895"/>
            <a:ext cx="347524" cy="95773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DE8E17D9-F0B5-7924-3D59-9B27BD68F1A0}"/>
              </a:ext>
            </a:extLst>
          </p:cNvPr>
          <p:cNvCxnSpPr>
            <a:cxnSpLocks/>
          </p:cNvCxnSpPr>
          <p:nvPr/>
        </p:nvCxnSpPr>
        <p:spPr>
          <a:xfrm flipH="1" flipV="1">
            <a:off x="1750820" y="2955402"/>
            <a:ext cx="391046" cy="90822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64ED3EC7-2B24-C764-1166-8F6EFD04DFCB}"/>
              </a:ext>
            </a:extLst>
          </p:cNvPr>
          <p:cNvCxnSpPr/>
          <p:nvPr/>
        </p:nvCxnSpPr>
        <p:spPr>
          <a:xfrm flipH="1">
            <a:off x="2581585" y="1732802"/>
            <a:ext cx="2327564" cy="1496363"/>
          </a:xfrm>
          <a:prstGeom prst="straightConnector1">
            <a:avLst/>
          </a:prstGeom>
          <a:ln w="2540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80523CAC-3054-D63A-71A8-72433B5341F0}"/>
              </a:ext>
            </a:extLst>
          </p:cNvPr>
          <p:cNvCxnSpPr>
            <a:cxnSpLocks/>
            <a:endCxn id="11" idx="2"/>
          </p:cNvCxnSpPr>
          <p:nvPr/>
        </p:nvCxnSpPr>
        <p:spPr>
          <a:xfrm flipH="1">
            <a:off x="4348590" y="1732802"/>
            <a:ext cx="560559" cy="1372627"/>
          </a:xfrm>
          <a:prstGeom prst="straightConnector1">
            <a:avLst/>
          </a:prstGeom>
          <a:ln w="2540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477C628-DC9B-36A9-C27D-003C2EE66C71}"/>
              </a:ext>
            </a:extLst>
          </p:cNvPr>
          <p:cNvSpPr txBox="1"/>
          <p:nvPr/>
        </p:nvSpPr>
        <p:spPr>
          <a:xfrm>
            <a:off x="4960297" y="1370161"/>
            <a:ext cx="2214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70C0"/>
                </a:solidFill>
              </a:rPr>
              <a:t>relevant saddles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8D61B24A-5D84-8CD7-8929-61FFDEF2D912}"/>
              </a:ext>
            </a:extLst>
          </p:cNvPr>
          <p:cNvCxnSpPr>
            <a:cxnSpLocks/>
            <a:endCxn id="22" idx="2"/>
          </p:cNvCxnSpPr>
          <p:nvPr/>
        </p:nvCxnSpPr>
        <p:spPr>
          <a:xfrm flipH="1">
            <a:off x="3283336" y="1784361"/>
            <a:ext cx="1588459" cy="1977892"/>
          </a:xfrm>
          <a:prstGeom prst="straightConnector1">
            <a:avLst/>
          </a:prstGeom>
          <a:ln w="2540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9664BD13-BD1C-F4B9-F308-44286CCFD192}"/>
              </a:ext>
            </a:extLst>
          </p:cNvPr>
          <p:cNvSpPr txBox="1"/>
          <p:nvPr/>
        </p:nvSpPr>
        <p:spPr>
          <a:xfrm>
            <a:off x="5300249" y="4670464"/>
            <a:ext cx="2391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B050"/>
                </a:solidFill>
              </a:rPr>
              <a:t>irrelevant saddles</a:t>
            </a:r>
            <a:endParaRPr kumimoji="1" lang="ja-JP" altLang="en-US" sz="2400" dirty="0">
              <a:solidFill>
                <a:srgbClr val="00B050"/>
              </a:solidFill>
            </a:endParaRPr>
          </a:p>
        </p:txBody>
      </p:sp>
      <p:sp>
        <p:nvSpPr>
          <p:cNvPr id="43" name="星 5 14 5">
            <a:extLst>
              <a:ext uri="{FF2B5EF4-FFF2-40B4-BE49-F238E27FC236}">
                <a16:creationId xmlns:a16="http://schemas.microsoft.com/office/drawing/2014/main" id="{D51CA28E-A08B-8E7D-317D-E1DC5DF24BEA}"/>
              </a:ext>
            </a:extLst>
          </p:cNvPr>
          <p:cNvSpPr/>
          <p:nvPr/>
        </p:nvSpPr>
        <p:spPr>
          <a:xfrm rot="10800000">
            <a:off x="4419533" y="4842769"/>
            <a:ext cx="450761" cy="42500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8AE77E3E-F42E-F742-02DB-FD8D6BEEFE9B}"/>
              </a:ext>
            </a:extLst>
          </p:cNvPr>
          <p:cNvCxnSpPr>
            <a:cxnSpLocks/>
          </p:cNvCxnSpPr>
          <p:nvPr/>
        </p:nvCxnSpPr>
        <p:spPr>
          <a:xfrm flipH="1" flipV="1">
            <a:off x="3246340" y="4474689"/>
            <a:ext cx="2046736" cy="405502"/>
          </a:xfrm>
          <a:prstGeom prst="straightConnector1">
            <a:avLst/>
          </a:prstGeom>
          <a:ln w="2540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AB52FB06-155F-08DB-4045-5A24B4B2D197}"/>
              </a:ext>
            </a:extLst>
          </p:cNvPr>
          <p:cNvCxnSpPr>
            <a:cxnSpLocks/>
          </p:cNvCxnSpPr>
          <p:nvPr/>
        </p:nvCxnSpPr>
        <p:spPr>
          <a:xfrm flipH="1">
            <a:off x="4786146" y="4894597"/>
            <a:ext cx="514103" cy="82690"/>
          </a:xfrm>
          <a:prstGeom prst="straightConnector1">
            <a:avLst/>
          </a:prstGeom>
          <a:ln w="2540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B4E3A8B6-FE04-CD6B-A8D9-3572D7C56BAF}"/>
              </a:ext>
            </a:extLst>
          </p:cNvPr>
          <p:cNvSpPr txBox="1"/>
          <p:nvPr/>
        </p:nvSpPr>
        <p:spPr>
          <a:xfrm>
            <a:off x="5319443" y="5051515"/>
            <a:ext cx="3423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(can</a:t>
            </a:r>
            <a:r>
              <a:rPr kumimoji="1" lang="en-US" altLang="ja-JP" sz="2000" b="1" dirty="0"/>
              <a:t>not</a:t>
            </a:r>
            <a:r>
              <a:rPr kumimoji="1" lang="en-US" altLang="ja-JP" sz="2000" dirty="0"/>
              <a:t> be reached by a flow)</a:t>
            </a:r>
            <a:endParaRPr kumimoji="1" lang="ja-JP" altLang="en-US" sz="2000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B472BE62-1EAB-8F55-3E45-DDE979707AAD}"/>
              </a:ext>
            </a:extLst>
          </p:cNvPr>
          <p:cNvSpPr txBox="1"/>
          <p:nvPr/>
        </p:nvSpPr>
        <p:spPr>
          <a:xfrm>
            <a:off x="5005223" y="1741980"/>
            <a:ext cx="2976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(can be reached by a flow)</a:t>
            </a:r>
            <a:endParaRPr kumimoji="1" lang="ja-JP" altLang="en-US" sz="2000" dirty="0"/>
          </a:p>
        </p:txBody>
      </p:sp>
      <p:pic>
        <p:nvPicPr>
          <p:cNvPr id="59" name="図 58">
            <a:extLst>
              <a:ext uri="{FF2B5EF4-FFF2-40B4-BE49-F238E27FC236}">
                <a16:creationId xmlns:a16="http://schemas.microsoft.com/office/drawing/2014/main" id="{57DCEB90-F4CE-A39F-B793-2D989EF4AA4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33" y="4894598"/>
            <a:ext cx="2576707" cy="594834"/>
          </a:xfrm>
          <a:prstGeom prst="rect">
            <a:avLst/>
          </a:prstGeom>
        </p:spPr>
      </p:pic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A715335B-B0C4-E39E-D422-2793F4841B0B}"/>
              </a:ext>
            </a:extLst>
          </p:cNvPr>
          <p:cNvSpPr txBox="1"/>
          <p:nvPr/>
        </p:nvSpPr>
        <p:spPr>
          <a:xfrm>
            <a:off x="796737" y="5859027"/>
            <a:ext cx="7696352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An oscillating integral can be made well defined uniquely.</a:t>
            </a:r>
          </a:p>
          <a:p>
            <a:r>
              <a:rPr kumimoji="1" lang="en-US" altLang="ja-JP" sz="2400" dirty="0"/>
              <a:t>No ambiguity in the choice of integration contour.</a:t>
            </a:r>
            <a:endParaRPr kumimoji="1" lang="ja-JP" altLang="en-US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2A09BCA-D2BA-CD8F-D185-F5C8C3CC643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28" y="3012541"/>
            <a:ext cx="3151306" cy="663718"/>
          </a:xfrm>
          <a:prstGeom prst="rect">
            <a:avLst/>
          </a:prstGeom>
        </p:spPr>
      </p:pic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27DED0BB-3C77-14EE-FD6D-FB83AE3CE277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4348590" y="2572633"/>
            <a:ext cx="1864105" cy="656532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図 31">
            <a:extLst>
              <a:ext uri="{FF2B5EF4-FFF2-40B4-BE49-F238E27FC236}">
                <a16:creationId xmlns:a16="http://schemas.microsoft.com/office/drawing/2014/main" id="{071DE3EB-8555-B6D4-9BF9-155CE559711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496364" cy="1496364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8C9EB06-C808-74A6-CF75-8B9B87D06799}"/>
              </a:ext>
            </a:extLst>
          </p:cNvPr>
          <p:cNvSpPr txBox="1"/>
          <p:nvPr/>
        </p:nvSpPr>
        <p:spPr>
          <a:xfrm>
            <a:off x="272829" y="24396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thimble</a:t>
            </a:r>
            <a:endParaRPr kumimoji="1" lang="ja-JP" altLang="en-US" dirty="0"/>
          </a:p>
        </p:txBody>
      </p:sp>
      <p:sp>
        <p:nvSpPr>
          <p:cNvPr id="7" name="フリーフォーム 20 1 2">
            <a:extLst>
              <a:ext uri="{FF2B5EF4-FFF2-40B4-BE49-F238E27FC236}">
                <a16:creationId xmlns:a16="http://schemas.microsoft.com/office/drawing/2014/main" id="{83FFD616-CAEA-33E5-74F0-2DE234B5B3CF}"/>
              </a:ext>
            </a:extLst>
          </p:cNvPr>
          <p:cNvSpPr/>
          <p:nvPr/>
        </p:nvSpPr>
        <p:spPr>
          <a:xfrm rot="10800000">
            <a:off x="2692507" y="3425495"/>
            <a:ext cx="989757" cy="501309"/>
          </a:xfrm>
          <a:custGeom>
            <a:avLst/>
            <a:gdLst>
              <a:gd name="connsiteX0" fmla="*/ 0 w 1558344"/>
              <a:gd name="connsiteY0" fmla="*/ 988838 h 988838"/>
              <a:gd name="connsiteX1" fmla="*/ 334851 w 1558344"/>
              <a:gd name="connsiteY1" fmla="*/ 113074 h 988838"/>
              <a:gd name="connsiteX2" fmla="*/ 824248 w 1558344"/>
              <a:gd name="connsiteY2" fmla="*/ 10043 h 988838"/>
              <a:gd name="connsiteX3" fmla="*/ 1249251 w 1558344"/>
              <a:gd name="connsiteY3" fmla="*/ 100195 h 988838"/>
              <a:gd name="connsiteX4" fmla="*/ 1558344 w 1558344"/>
              <a:gd name="connsiteY4" fmla="*/ 860049 h 988838"/>
              <a:gd name="connsiteX5" fmla="*/ 1558344 w 1558344"/>
              <a:gd name="connsiteY5" fmla="*/ 860049 h 988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8344" h="988838">
                <a:moveTo>
                  <a:pt x="0" y="988838"/>
                </a:moveTo>
                <a:cubicBezTo>
                  <a:pt x="98738" y="632522"/>
                  <a:pt x="197476" y="276206"/>
                  <a:pt x="334851" y="113074"/>
                </a:cubicBezTo>
                <a:cubicBezTo>
                  <a:pt x="472226" y="-50058"/>
                  <a:pt x="671848" y="12189"/>
                  <a:pt x="824248" y="10043"/>
                </a:cubicBezTo>
                <a:cubicBezTo>
                  <a:pt x="976648" y="7896"/>
                  <a:pt x="1126902" y="-41473"/>
                  <a:pt x="1249251" y="100195"/>
                </a:cubicBezTo>
                <a:cubicBezTo>
                  <a:pt x="1371600" y="241863"/>
                  <a:pt x="1558344" y="860049"/>
                  <a:pt x="1558344" y="860049"/>
                </a:cubicBezTo>
                <a:lnTo>
                  <a:pt x="1558344" y="860049"/>
                </a:lnTo>
              </a:path>
            </a:pathLst>
          </a:cu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E91C9B38-A347-D053-D68B-DB9EB6D8EAC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212" y="168608"/>
            <a:ext cx="1777845" cy="426576"/>
          </a:xfrm>
          <a:prstGeom prst="rect">
            <a:avLst/>
          </a:prstGeom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478376E-19FC-7098-949B-CA5A74EF2BEB}"/>
              </a:ext>
            </a:extLst>
          </p:cNvPr>
          <p:cNvSpPr txBox="1"/>
          <p:nvPr/>
        </p:nvSpPr>
        <p:spPr>
          <a:xfrm>
            <a:off x="1626915" y="609199"/>
            <a:ext cx="7517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00B050"/>
                </a:solidFill>
              </a:rPr>
              <a:t>multi-dimensional version of steepest descent method</a:t>
            </a:r>
            <a:endParaRPr kumimoji="1" lang="ja-JP" alt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012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/>
              <a:t>2</a:t>
            </a:r>
            <a:r>
              <a:rPr kumimoji="1" lang="en-US" altLang="ja-JP" sz="3600" dirty="0"/>
              <a:t>. A new picture of quantum tunneling</a:t>
            </a:r>
            <a:endParaRPr kumimoji="1" lang="ja-JP" altLang="en-US" sz="36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3412" y="5117472"/>
            <a:ext cx="7886700" cy="1500187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游ゴシック" panose="020B0400000000000000" pitchFamily="50" charset="-128"/>
                <a:cs typeface="+mn-cs"/>
              </a:rPr>
              <a:t>JN, Katsuta Sakai,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游ゴシック" panose="020B0400000000000000" pitchFamily="50" charset="-128"/>
                <a:cs typeface="+mn-cs"/>
              </a:rPr>
              <a:t>Atis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游ゴシック" panose="020B0400000000000000" pitchFamily="50" charset="-128"/>
                <a:cs typeface="+mn-cs"/>
              </a:rPr>
              <a:t>Yosprakob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游ゴシック" panose="020B0400000000000000" pitchFamily="50" charset="-128"/>
                <a:cs typeface="+mn-cs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游ゴシック" panose="020B0400000000000000" pitchFamily="50" charset="-128"/>
                <a:cs typeface="+mn-cs"/>
              </a:rPr>
              <a:t>“A new picture of quantum tunneling in the real-time path integral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dirty="0">
                <a:solidFill>
                  <a:prstClr val="black"/>
                </a:solidFill>
                <a:latin typeface="Aptos" panose="02110004020202020204"/>
                <a:ea typeface="游ゴシック" panose="020B0400000000000000" pitchFamily="50" charset="-128"/>
              </a:rPr>
              <a:t>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游ゴシック" panose="020B0400000000000000" pitchFamily="50" charset="-128"/>
                <a:cs typeface="+mn-cs"/>
              </a:rPr>
              <a:t> from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游ゴシック" panose="020B0400000000000000" pitchFamily="50" charset="-128"/>
                <a:cs typeface="+mn-cs"/>
              </a:rPr>
              <a:t>Lefschetz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游ゴシック" panose="020B0400000000000000" pitchFamily="50" charset="-128"/>
                <a:cs typeface="+mn-cs"/>
              </a:rPr>
              <a:t> thimble calculations”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游ゴシック" panose="020B0400000000000000" pitchFamily="50" charset="-128"/>
                <a:cs typeface="+mn-cs"/>
              </a:rPr>
              <a:t> JHEP 09 (2023) 110, e-Print: 2307.11199 [hep-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游ゴシック" panose="020B0400000000000000" pitchFamily="50" charset="-128"/>
                <a:cs typeface="+mn-cs"/>
              </a:rPr>
              <a:t>th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游ゴシック" panose="020B0400000000000000" pitchFamily="50" charset="-128"/>
                <a:cs typeface="+mn-cs"/>
              </a:rPr>
              <a:t>]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64449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0.6824"/>
  <p:tag name="ORIGINALWIDTH" val="1583.052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i \hbar \frac{\partial }{\partial t} \Psi&#10;= \hat{H} \Psi&#10;\end{eqnarray*}&#10;\end{document}"/>
  <p:tag name="IGUANATEXSIZE" val="20"/>
  <p:tag name="IGUANATEXCURSOR" val="92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0.7199"/>
  <p:tag name="ORIGINALWIDTH" val="1005.624"/>
  <p:tag name="LATEXADDIN" val="%\documentclass{article}&#10;\documentclass{slides}&#10;\usepackage{amsmath,amssymb,amsfonts,color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(\tau \rightarrow \infty)&#10;\nn&#10;\end{alignat}&#10;\end{document}"/>
  <p:tag name="IGUANATEXSIZE" val="20"/>
  <p:tag name="IGUANATEXCURSOR" val="817"/>
  <p:tag name="TRANSPARENCY" val="True"/>
  <p:tag name="FILENAME" val=""/>
  <p:tag name="INPUTTYPE" val="0"/>
  <p:tag name="LATEXENGINEID" val="0"/>
  <p:tag name="TEMPFOLDER" val="c:\temp\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8.219"/>
  <p:tag name="ORIGINALWIDTH" val="1247.094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\newcommand{\trace}{\operatorname{tr}}&#10;%%%%%%%%%%%&#10;%%%%%%%%%%%added by J.N. 15.08.09%%%%%%%%%%%%%%%%%&#10;\newcommand{\bbR}{{\mathbb R}}&#10;\newcommand{\bbC}{{\mathbb C}}&#10;%%%%%%%%%%%%%%%%%%%&#10;\begin{document}&#10;\begin{eqnarray*}&#10;{\rm Im} \langle N \rangle &gt; 0&#10;\end{eqnarray*}&#10;\end{document}"/>
  <p:tag name="IGUANATEXSIZE" val="24"/>
  <p:tag name="IGUANATEXCURSOR" val="94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1.9685"/>
  <p:tag name="ORIGINALWIDTH" val="611.1736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\newcommand{\trace}{\operatorname{tr}}&#10;%%%%%%%%%%%&#10;%%%%%%%%%%%added by J.N. 15.08.09%%%%%%%%%%%%%%%%%&#10;\newcommand{\bbR}{{\mathbb R}}&#10;\newcommand{\bbC}{{\mathbb C}}&#10;%%%%%%%%%%%%%%%%%%%&#10;\begin{document}&#10;\begin{eqnarray*}&#10;\langle q(t) \rangle &#10;\end{eqnarray*}&#10;\end{document}"/>
  <p:tag name="IGUANATEXSIZE" val="20"/>
  <p:tag name="IGUANATEXCURSOR" val="9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6.7304"/>
  <p:tag name="ORIGINALWIDTH" val="80.98985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\newcommand{\trace}{\operatorname{tr}}&#10;%%%%%%%%%%%&#10;%%%%%%%%%%%added by J.N. 15.08.09%%%%%%%%%%%%%%%%%&#10;\newcommand{\bbR}{{\mathbb R}}&#10;\newcommand{\bbC}{{\mathbb C}}&#10;%%%%%%%%%%%%%%%%%%%&#10;\begin{document}&#10;\begin{eqnarray*}&#10;t&#10;\end{eqnarray*}&#10;\end{document}"/>
  <p:tag name="IGUANATEXSIZE" val="20"/>
  <p:tag name="IGUANATEXCURSOR" val="91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1.9685"/>
  <p:tag name="ORIGINALWIDTH" val="611.1736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\newcommand{\trace}{\operatorname{tr}}&#10;%%%%%%%%%%%&#10;%%%%%%%%%%%added by J.N. 15.08.09%%%%%%%%%%%%%%%%%&#10;\newcommand{\bbR}{{\mathbb R}}&#10;\newcommand{\bbC}{{\mathbb C}}&#10;%%%%%%%%%%%%%%%%%%%&#10;\begin{document}&#10;\begin{eqnarray*}&#10;\langle q(t) \rangle &#10;\end{eqnarray*}&#10;\end{document}"/>
  <p:tag name="IGUANATEXSIZE" val="20"/>
  <p:tag name="IGUANATEXCURSOR" val="9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6.7304"/>
  <p:tag name="ORIGINALWIDTH" val="80.98985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\newcommand{\trace}{\operatorname{tr}}&#10;%%%%%%%%%%%&#10;%%%%%%%%%%%added by J.N. 15.08.09%%%%%%%%%%%%%%%%%&#10;\newcommand{\bbR}{{\mathbb R}}&#10;\newcommand{\bbC}{{\mathbb C}}&#10;%%%%%%%%%%%%%%%%%%%&#10;\begin{document}&#10;\begin{eqnarray*}&#10;t&#10;\end{eqnarray*}&#10;\end{document}"/>
  <p:tag name="IGUANATEXSIZE" val="20"/>
  <p:tag name="IGUANATEXCURSOR" val="91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4788"/>
  <p:tag name="ORIGINALWIDTH" val="215.2231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\newcommand{\trace}{\operatorname{tr}}&#10;%%%%%%%%%%%&#10;%%%%%%%%%%%added by J.N. 15.08.09%%%%%%%%%%%%%%%%%&#10;\newcommand{\bbR}{{\mathbb R}}&#10;\newcommand{\bbC}{{\mathbb C}}&#10;%%%%%%%%%%%%%%%%%%%&#10;\begin{document}&#10;\begin{eqnarray*}&#10;N&#10;\end{eqnarray*}&#10;\end{document}"/>
  <p:tag name="IGUANATEXSIZE" val="20"/>
  <p:tag name="IGUANATEXCURSOR" val="91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4788"/>
  <p:tag name="ORIGINALWIDTH" val="215.2231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\newcommand{\trace}{\operatorname{tr}}&#10;%%%%%%%%%%%&#10;%%%%%%%%%%%added by J.N. 15.08.09%%%%%%%%%%%%%%%%%&#10;\newcommand{\bbR}{{\mathbb R}}&#10;\newcommand{\bbC}{{\mathbb C}}&#10;%%%%%%%%%%%%%%%%%%%&#10;\begin{document}&#10;\begin{eqnarray*}&#10;N&#10;\end{eqnarray*}&#10;\end{document}"/>
  <p:tag name="IGUANATEXSIZE" val="20"/>
  <p:tag name="IGUANATEXCURSOR" val="91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87.477"/>
  <p:tag name="ORIGINALWIDTH" val="5049.869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\newcommand{\trace}{\operatorname{tr}}&#10;%%%%%%%%%%%&#10;%%%%%%%%%%%added by J.N. 15.08.09%%%%%%%%%%%%%%%%%&#10;\newcommand{\bbR}{{\mathbb R}}&#10;\newcommand{\bbC}{{\mathbb C}}&#10;%%%%%%%%%%%%%%%%%%%&#10;\begin{document}&#10;\begin{align}&#10;%%    L  &amp;=  L_\mathcal{S} + L_\mathcal{E}  + L_%%&#10;%%\mathrm{int} \ ,&#10;%%&#10;%% \end{align} \begin{align}&#10;  %% \end{equation}&#10;%% where &#10;  %% \begin{equation}&#10;%%          \label{eq:Lagrangian}&#10;%%         \nn&#10;%%          \\&#10;    L_\mathcal{S}&#10;    &amp;=&#10;    \frac{1}{2}\, M \dot{x}(t)^2&#10;    - \frac{1}{2} \,  M \omega_\mathrm{b}^2 \, x(t)^2 \ ,&#10;%% \end{align} \begin{align}&#10;    \nn \\&#10;%% \end{align} \begin{align}&#10;    L_\mathcal{E}&#10;    &amp;=&#10;    \sum_{k=1}^{N_\mathcal{E}}&#10;    \left\{ \frac{1}{2} \, m \, \dot{q}^k(t)^2&#10;    -\frac{1}{2} \, m \, \omega_k^{\;2} \, q^k(t)^2  \right\} \ ,&#10;    \nn&#10;  \\&#10;%% \end{align}&#10;%% \begin{align}&#10;    L_\mathrm{int}&#10;    &amp;=&#10;    c\ x(t) \sum_{k=1}^{N_\mathcal{E}} \,q^k(t) \ ,&#10;    \nn &#10;%%    \label{eq:Lagrangian}&#10;\end{align}&#10;%%\begin{eqnarray*}&#10;%%\end{eqnarray*}&#10;\end{document}"/>
  <p:tag name="IGUANATEXSIZE" val="20"/>
  <p:tag name="IGUANATEXCURSOR" val="114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2.4709"/>
  <p:tag name="ORIGINALWIDTH" val="2626.172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\newcommand{\trace}{\operatorname{tr}}&#10;%%%%%%%%%%%&#10;%%%%%%%%%%%added by J.N. 15.08.09%%%%%%%%%%%%%%%%%&#10;\newcommand{\bbR}{{\mathbb R}}&#10;\newcommand{\bbC}{{\mathbb C}}&#10;%%%%%%%%%%%%%%%%%%%&#10;\begin{document}&#10;\begin{eqnarray*}&#10;    L  &amp;=&amp;  L_\mathcal{S} + L_\mathcal{E}  + L_\mathrm{int} &#10;%% \ ,&#10;\end{eqnarray*}&#10;\end{document}"/>
  <p:tag name="IGUANATEXSIZE" val="20"/>
  <p:tag name="IGUANATEXCURSOR" val="97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6.408"/>
  <p:tag name="ORIGINALWIDTH" val="6728.159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\newcommand{\trace}{\operatorname{tr}}&#10;%%%%%%%%%%%&#10;%%%%%%%%%%%added by J.N. 15.08.09%%%%%%%%%%%%%%%%%&#10;\newcommand{\bbR}{{\mathbb R}}&#10;\newcommand{\bbC}{{\mathbb C}}&#10;%%%%%%%%%%%%%%%%%%%&#10;\begin{document}&#10;\begin{equation}&#10;    \rho_\mathcal{S}(x_\mathrm{F},\tilde{x}_\mathrm{F};t_\mathrm{F})&#10;    = \!\! \int \!\! \mathcal{D}x\mathcal{D}\tilde{x}&#10;    \prod_{k=1}^{N_\mathcal{E}} \mathcal{D}q^k\mathcal{D}\tilde{q}^k \mathcal{D}\tilde{q}_0^k&#10;%    \;&#10;%%    \, \mathrm{e}^{\mathrm{i} S_{\rm eff}(x,\tilde{x},q,\tilde{q},\tilde{q}_0)}&#10;    \, \mathrm{e}^{-S_{\rm eff}(x,\tilde{x},q,\tilde{q},\tilde{q}_0)}&#10;    \ ,&#10;      %I[x,q;\tilde{x},\tilde{q}]}&#10;\nn&#10;   %% \label{eq:rho_S_position_basis-summary}&#10;\end{equation}&#10;%%\begin{eqnarray*}&#10;%%\end{eqnarray*}&#10;\end{document}"/>
  <p:tag name="IGUANATEXSIZE" val="20"/>
  <p:tag name="IGUANATEXCURSOR" val="133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51.931"/>
  <p:tag name="ORIGINALWIDTH" val="1243.345"/>
  <p:tag name="LATEXADDIN" val="%\documentclass{article}&#10;\documentclass{slides}&#10;\usepackage{amsmath,amssymb,amsfonts,color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\textcolor{red}{\frac{\del S(z)}{\del z} = 0}&#10;\nn&#10;\end{alignat}&#10;\end{document}"/>
  <p:tag name="IGUANATEXSIZE" val="20"/>
  <p:tag name="IGUANATEXCURSOR" val="8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9.4338"/>
  <p:tag name="ORIGINALWIDTH" val="8081.74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\newcommand{\trace}{\operatorname{tr}}&#10;%%%%%%%%%%%&#10;%%%%%%%%%%%added by J.N. 15.08.09%%%%%%%%%%%%%%%%%&#10;\newcommand{\bbR}{{\mathbb R}}&#10;\newcommand{\bbC}{{\mathbb C}}&#10;%%%%%%%%%%%%%%%%%%%&#10;\begin{document}&#10;\begin{align}&#10;  S_{\rm eff} (x,\tilde{x},q,\tilde{q},\tilde{q}_0)&#10;  &amp;= - \mathrm{i} \left\{ S(x, q) - S(\tilde{x}, \tilde{q}) \right\}&#10;%%  + \frac{1}{2} \,  \ii \, \omega_\mathrm{r} (x_0 ^2 + \tilde{x}_0 ^2) &#10;%% + S_0(\tilde{q}_0) &#10;%%\ .&#10;  % + S_0(\tilde{q}_0) + \frac{1}{2} \,  \omega_\mathrm{r} (x_0 ^2 + \tilde{x}_0 ^2)  \ .&#10; %% \nn \\   &amp; \quad&#10; \textcolor{red}{ + S_0(\tilde{q}_0)} + \frac{1}{4 \sigma^2} (x_0 ^2 + \tilde{x}_0 ^2)  \ .&#10;  %\end{equation}&#10;\nn&#10;%%  \label{def-eff-action}&#10;\end{align}&#10;%%\begin{eqnarray*}&#10;%%\end{eqnarray*}&#10;\end{document}"/>
  <p:tag name="IGUANATEXSIZE" val="20"/>
  <p:tag name="IGUANATEXCURSOR" val="110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6.4341"/>
  <p:tag name="ORIGINALWIDTH" val="1797.525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\newcommand{\trace}{\operatorname{tr}}&#10;%%%%%%%%%%%&#10;%%%%%%%%%%%added by J.N. 15.08.09%%%%%%%%%%%%%%%%%&#10;\newcommand{\bbR}{{\mathbb R}}&#10;\newcommand{\bbC}{{\mathbb C}}&#10;%%%%%%%%%%%%%%%%%%%&#10;\begin{document}&#10;%%\begin{eqnarray*}&#10;\textcolor{red}{Tracing out}\\&#10;\textcolor{red}{environment $\mathcal{E}$}&#10;%%\end{eqnarray*}&#10;\end{document}"/>
  <p:tag name="IGUANATEXSIZE" val="20"/>
  <p:tag name="IGUANATEXCURSOR" val="9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32.1335"/>
  <p:tag name="ORIGINALWIDTH" val="2732.658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\newcommand{\trace}{\operatorname{tr}}&#10;%%%%%%%%%%%&#10;%%%%%%%%%%%added by J.N. 15.08.09%%%%%%%%%%%%%%%%%&#10;\newcommand{\bbR}{{\mathbb R}}&#10;\newcommand{\bbC}{{\mathbb C}}&#10;%%%%%%%%%%%%%%%%%%%&#10;\begin{document}&#10;%%\begin{eqnarray*}&#10;\textcolor{red}{Environment initially}\\&#10;\textcolor{red}{in thermal equilibrium}\\&#10;\textcolor{red}{with temperature $1/\beta$}&#10;%%\end{eqnarray*}&#10;\end{document}"/>
  <p:tag name="IGUANATEXSIZE" val="18"/>
  <p:tag name="IGUANATEXCURSOR" val="10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7.1841"/>
  <p:tag name="ORIGINALWIDTH" val="5348.332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\newcommand{\trace}{\operatorname{tr}}&#10;%%%%%%%%%%%&#10;%%%%%%%%%%%added by J.N. 15.08.09%%%%%%%%%%%%%%%%%&#10;\newcommand{\bbR}{{\mathbb R}}&#10;\newcommand{\bbC}{{\mathbb C}}&#10;%%%%%%%%%%%%%%%%%%%&#10;\begin{document}&#10;%%\begin{eqnarray*}&#10;\begin{align}&#10;  S_{\rm eff} (x,\tilde{x},q,\tilde{q},\tilde{q}_0)&#10;    = &#10;    \frac{1}{2}&amp;X_\mu \mathcal{M}_{\mu\nu}X_\nu - C_\mu X_\mu  + B &#10;%% \ ,&#10;         %{\rm const}. \ , &#10;    \label{eq:primitive_lattice_action}&#10;\nn &#10;\end{align}&#10;%%\end{eqnarray*}&#10;\end{document}"/>
  <p:tag name="IGUANATEXSIZE" val="20"/>
  <p:tag name="IGUANATEXCURSOR" val="105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5.4443"/>
  <p:tag name="ORIGINALWIDTH" val="4193.476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\newcommand{\trace}{\operatorname{tr}}&#10;%%%%%%%%%%%&#10;%%%%%%%%%%%added by J.N. 15.08.09%%%%%%%%%%%%%%%%%&#10;\newcommand{\bbR}{{\mathbb R}}&#10;\newcommand{\bbC}{{\mathbb C}}&#10;%%%%%%%%%%%%%%%%%%%&#10;\begin{document}&#10;\begin{equation}&#10; \mbox{saddle point:~~~} \bar{X}_\mu = \left( \mathcal{M}^{-1} \right)_{\mu\nu}&#10;  %% \mathcal{M}^{-1}_{\mu\nu}&#10;  \, C_\nu &#10;\nn &#10;%%\ ,&#10;%%    \label{eq:saddle-pt_eq}&#10;\end{equation}&#10;%%\begin{eqnarray*}&#10;%%\end{eqnarray*}&#10;\end{document}"/>
  <p:tag name="IGUANATEXSIZE" val="20"/>
  <p:tag name="IGUANATEXCURSOR" val="93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4.2145"/>
  <p:tag name="ORIGINALWIDTH" val="1725.534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\newcommand{\trace}{\operatorname{tr}}&#10;%%%%%%%%%%%&#10;%%%%%%%%%%%added by J.N. 15.08.09%%%%%%%%%%%%%%%%%&#10;\newcommand{\bbR}{{\mathbb R}}&#10;\newcommand{\bbC}{{\mathbb C}}&#10;%%%%%%%%%%%%%%%%%%%&#10;\begin{document}&#10;\begin{eqnarray*}&#10;X_\mu =  \bar{X}_\mu + Y_\mu&#10;\end{eqnarray*}&#10;\end{document}"/>
  <p:tag name="IGUANATEXSIZE" val="20"/>
  <p:tag name="IGUANATEXCURSOR" val="9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56.355"/>
  <p:tag name="ORIGINALWIDTH" val="4639.67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\newcommand{\trace}{\operatorname{tr}}&#10;%%%%%%%%%%%&#10;%%%%%%%%%%%added by J.N. 15.08.09%%%%%%%%%%%%%%%%%&#10;\newcommand{\bbR}{{\mathbb R}}&#10;\newcommand{\bbC}{{\mathbb C}}&#10;%%%%%%%%%%%%%%%%%%%&#10;\begin{document}&#10;\begin{align}&#10;  \rho_\mathcal{S}(x_\mathrm{F}, \tilde{x}_\mathrm{F};t_\mathrm{F})&#10;  &amp;= \frac{1}{\sqrt{\det \mathcal{M}}} \, \ee^{-\mathcal{A}} \ ,&#10;\nn &#10;%%\label{eq:rho-detM}&#10;  \\&#10;%%   \exp \left\{ -&#10;%%   \left (B - \frac{1}{2} \, \bar{X}_\mu \mathcal{M}_{\mu\nu} \bar{X}_\nu \right)&#10;%%   \right\} \ .&#10;%% \end{align}&#10;%% Therefore,  &#10;%% \begin{align}&#10;  \mathcal{A}&#10;  %-  \log\rho_\mathcal{S}(x_\mathrm{F}, \tilde{x}_\mathrm{F};t_\mathrm{F})&#10;  %% &amp;=  B - \frac{1}{2} \, \bar{X}_\mu \mathcal{M}_{\mu\nu} \bar{X}_\nu  &#10;  %% \\&#10;%  + {\rm const.}  \\&#10;  &amp;=  B - \frac{1}{2} \,  C_\mu  \left( \mathcal{M}^{-1} \right)_{\mu\nu}&#10;  C_\nu&#10;%%  \\&#10;%%   &amp;=  \frac{1}{2}&#10;%%   \begin{pmatrix}&#10;%% x_\mathrm{F}  &amp; \tilde{x}_\mathrm{F} &#10;%% \end{pmatrix}&#10;%% \begin{pmatrix}&#10;%% -\mathrm{i}  b + c_\mu (\mathcal{M}^{-1})_{\mu\nu} c_{\nu}&#10;%%   &amp;  - c_\mu (\mathcal{M}^{-1})_{\mu\nu} \tilde{c}_{\nu} \\&#10;%%  - \tilde{c}_\mu (\mathcal{M}^{-1})_{\mu\nu} c_{\nu}&#10;%%   &amp; \mathrm{i} b + \tilde{c}_\mu (\mathcal{M}^{-1})_{\mu\nu} \tilde{c}_{\nu} &#10;%% \\&#10;%% \end{pmatrix}&#10;%% \begin{pmatrix}&#10;%% x_\mathrm{F}  \\ \tilde{x}_\mathrm{F} &#10;\nn &#10;%% \end{pmatrix}&#10;%% \ .&#10;\end{align}&#10;%%\begin{eqnarray*}&#10;%%\end{eqnarray*}&#10;\end{document}"/>
  <p:tag name="IGUANATEXSIZE" val="20"/>
  <p:tag name="IGUANATEXCURSOR" val="104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3.9595"/>
  <p:tag name="ORIGINALWIDTH" val="4556.43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\newcommand{\trace}{\operatorname{tr}}&#10;%%%%%%%%%%%&#10;%%%%%%%%%%%added by J.N. 15.08.09%%%%%%%%%%%%%%%%%&#10;\newcommand{\bbR}{{\mathbb R}}&#10;\newcommand{\bbC}{{\mathbb C}}&#10;%%%%%%%%%%%%%%%%%%%&#10;\begin{document}&#10;\begin{eqnarray*}&#10;\mbox{Introducing $X_\mu=\{ x_i , \tilde{x}_i,&#10;q_i^k , \tilde{q}_i^k , (\tilde{q}_0^k)_j \}$}&#10;\end{eqnarray*}&#10;\end{document}"/>
  <p:tag name="IGUANATEXSIZE" val="20"/>
  <p:tag name="IGUANATEXCURSOR" val="10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8.9689"/>
  <p:tag name="ORIGINALWIDTH" val="1823.772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\newcommand{\trace}{\operatorname{tr}}&#10;%%%%%%%%%%%&#10;%%%%%%%%%%%added by J.N. 15.08.09%%%%%%%%%%%%%%%%%&#10;\newcommand{\bbR}{{\mathbb R}}&#10;\newcommand{\bbC}{{\mathbb C}}&#10;%%%%%%%%%%%%%%%%%%%&#10;\begin{document}&#10;\begin{eqnarray*}&#10;\mbox{Integrating $Y_\mu$,}&#10;\end{eqnarray*}&#10;\end{document}"/>
  <p:tag name="IGUANATEXSIZE" val="20"/>
  <p:tag name="IGUANATEXCURSOR" val="93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2.7072"/>
  <p:tag name="ORIGINALWIDTH" val="4138.732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\newcommand{\trace}{\operatorname{tr}}&#10;%%%%%%%%%%%&#10;%%%%%%%%%%%added by J.N. 15.08.09%%%%%%%%%%%%%%%%%&#10;\newcommand{\bbR}{{\mathbb R}}&#10;\newcommand{\bbC}{{\mathbb C}}&#10;%%%%%%%%%%%%%%%%%%%&#10;\begin{document}&#10;\begin{eqnarray*}&#10;\textcolor{red}{\mbox{The effect of decoherence is $\propto \frac{\gamma}{\beta}$}}&#10;\end{eqnarray*}&#10;\end{document}"/>
  <p:tag name="IGUANATEXSIZE" val="18"/>
  <p:tag name="IGUANATEXCURSOR" val="99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10.9861"/>
  <p:tag name="LATEXADDIN" val="%\documentclass{article}&#10;\documentclass{slides}&#10;\usepackage{amsmath,amssymb,amsfonts,color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z&#10;\nn&#10;\end{alignat}&#10;\end{document}"/>
  <p:tag name="IGUANATEXSIZE" val="20"/>
  <p:tag name="IGUANATEXCURSOR" val="81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.9783"/>
  <p:tag name="ORIGINALWIDTH" val="617.1729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\newcommand{\trace}{\operatorname{tr}}&#10;%%%%%%%%%%%&#10;%%%%%%%%%%%added by J.N. 15.08.09%%%%%%%%%%%%%%%%%&#10;\newcommand{\bbR}{{\mathbb R}}&#10;\newcommand{\bbC}{{\mathbb C}}&#10;%%%%%%%%%%%%%%%%%%%&#10;\begin{document}&#10;\begin{eqnarray*}&#10;t=0&#10;\end{eqnarray*}&#10;\end{document}"/>
  <p:tag name="IGUANATEXSIZE" val="20"/>
  <p:tag name="IGUANATEXCURSOR" val="9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.9783"/>
  <p:tag name="ORIGINALWIDTH" val="848.1439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\newcommand{\trace}{\operatorname{tr}}&#10;%%%%%%%%%%%&#10;%%%%%%%%%%%added by J.N. 15.08.09%%%%%%%%%%%%%%%%%&#10;\newcommand{\bbR}{{\mathbb R}}&#10;\newcommand{\bbC}{{\mathbb C}}&#10;%%%%%%%%%%%%%%%%%%%&#10;\begin{document}&#10;\begin{eqnarray*}&#10;t=0.3&#10;\end{eqnarray*}&#10;\end{document}"/>
  <p:tag name="IGUANATEXSIZE" val="20"/>
  <p:tag name="IGUANATEXCURSOR" val="91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.9783"/>
  <p:tag name="ORIGINALWIDTH" val="845.1443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\newcommand{\trace}{\operatorname{tr}}&#10;%%%%%%%%%%%&#10;%%%%%%%%%%%added by J.N. 15.08.09%%%%%%%%%%%%%%%%%&#10;\newcommand{\bbR}{{\mathbb R}}&#10;\newcommand{\bbC}{{\mathbb C}}&#10;%%%%%%%%%%%%%%%%%%%&#10;\begin{document}&#10;\begin{eqnarray*}&#10;t=0.5&#10;\end{eqnarray*}&#10;\end{document}"/>
  <p:tag name="IGUANATEXSIZE" val="20"/>
  <p:tag name="IGUANATEXCURSOR" val="91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.9783"/>
  <p:tag name="ORIGINALWIDTH" val="848.1439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\newcommand{\trace}{\operatorname{tr}}&#10;%%%%%%%%%%%&#10;%%%%%%%%%%%added by J.N. 15.08.09%%%%%%%%%%%%%%%%%&#10;\newcommand{\bbR}{{\mathbb R}}&#10;\newcommand{\bbC}{{\mathbb C}}&#10;%%%%%%%%%%%%%%%%%%%&#10;\begin{document}&#10;\begin{eqnarray*}&#10;t=0.7&#10;\end{eqnarray*}&#10;\end{document}"/>
  <p:tag name="IGUANATEXSIZE" val="20"/>
  <p:tag name="IGUANATEXCURSOR" val="91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77.4278"/>
  <p:tag name="ORIGINALWIDTH" val="2211.474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\newcommand{\trace}{\operatorname{tr}}&#10;%%%%%%%%%%%&#10;%%%%%%%%%%%added by J.N. 15.08.09%%%%%%%%%%%%%%%%%&#10;\newcommand{\bbR}{{\mathbb R}}&#10;\newcommand{\bbC}{{\mathbb C}}&#10;%%%%%%%%%%%%%%%%%%%&#10;\begin{document}&#10;%%\begin{eqnarray*}&#10;$\beta=0.5,\ 0.1, \, 0.05$\\&#10;$\mbox{~~~~~~}(\gamma=0.1)$&#10;%%\end{eqnarray*}&#10;\end{document}"/>
  <p:tag name="IGUANATEXSIZE" val="20"/>
  <p:tag name="IGUANATEXCURSOR" val="93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9.1788"/>
  <p:tag name="ORIGINALWIDTH" val="2203.975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\newcommand{\trace}{\operatorname{tr}}&#10;%%%%%%%%%%%&#10;%%%%%%%%%%%added by J.N. 15.08.09%%%%%%%%%%%%%%%%%&#10;\newcommand{\bbR}{{\mathbb R}}&#10;\newcommand{\bbC}{{\mathbb C}}&#10;%%%%%%%%%%%%%%%%%%%&#10;\begin{document}&#10;%%\begin{eqnarray*}&#10;$\gamma=0.05,\ 0.1, \, 0.5$\\&#10;$\mbox{~~~~}(\beta=0.05)$&#10;%%\end{eqnarray*}&#10;\end{document}"/>
  <p:tag name="IGUANATEXSIZE" val="20"/>
  <p:tag name="IGUANATEXCURSOR" val="95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9.1788"/>
  <p:tag name="ORIGINALWIDTH" val="3787.027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\newcommand{\trace}{\operatorname{tr}}&#10;%%%%%%%%%%%&#10;%%%%%%%%%%%added by J.N. 15.08.09%%%%%%%%%%%%%%%%%&#10;\newcommand{\bbR}{{\mathbb R}}&#10;\newcommand{\bbC}{{\mathbb C}}&#10;%%%%%%%%%%%%%%%%%%%&#10;\begin{document}&#10;%%\begin{eqnarray*}&#10;$\gamma \mbox{~:~coupling with environment}$\\&#10;$\beta \mbox{~:~inverse temperature}$&#10;%%\end{eqnarray*}&#10;\end{document}"/>
  <p:tag name="IGUANATEXSIZE" val="20"/>
  <p:tag name="IGUANATEXCURSOR" val="9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0.4687"/>
  <p:tag name="ORIGINALWIDTH" val="1134.608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\newcommand{\trace}{\operatorname{tr}}&#10;%%%%%%%%%%%&#10;%%%%%%%%%%%added by J.N. 15.08.09%%%%%%%%%%%%%%%%%&#10;\newcommand{\bbR}{{\mathbb R}}&#10;\newcommand{\bbC}{{\mathbb C}}&#10;%%%%%%%%%%%%%%%%%%%&#10;\begin{document}&#10;\begin{eqnarray*}&#10;\rho_\mathcal{S}(x,x;t)&#10;\end{eqnarray*}&#10;\end{document}"/>
  <p:tag name="IGUANATEXSIZE" val="20"/>
  <p:tag name="IGUANATEXCURSOR" val="93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0.4687"/>
  <p:tag name="ORIGINALWIDTH" val="4725.159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\newcommand{\trace}{\operatorname{tr}}&#10;%%%%%%%%%%%&#10;%%%%%%%%%%%added by J.N. 15.08.09%%%%%%%%%%%%%%%%%&#10;\newcommand{\bbR}{{\mathbb R}}&#10;\newcommand{\bbC}{{\mathbb C}}&#10;%%%%%%%%%%%%%%%%%%%&#10;\begin{document}&#10;\begin{eqnarray*}&#10;(N_{\mathcal{E}}=64, \, \omega_{\rm cut}=2.0 , \,&#10;\omega_{\rm r}=0 , \, \sigma=0.1)&#10;\end{eqnarray*}&#10;\end{document}"/>
  <p:tag name="IGUANATEXSIZE" val="20"/>
  <p:tag name="IGUANATEXCURSOR" val="99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9.344"/>
  <p:tag name="ORIGINALWIDTH" val="10184.48"/>
  <p:tag name="LATEXADDIN" val="%\documentclass{article}&#10;\documentclass{slides}&#10;\usepackage[dvips]{graphicx}&#10;\usepackage{epsf}&#10;\usepackage[dvips]{color}&#10;\usepackage[dvips]{epsfig}&#10;\usepackage{amsmath,amssymb,amsfonts}&#10;%% \usepackage{physic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{\ii}{\mathrm{i}}&#10;\newcommand {\Imag}{\mbox{Im}}&#10;\newcommand{\1}{\mbox{1}\hspace{-0.25em}\mbox{l}}&#10;\newcommand{\trace}{\operatorname{tr}}&#10;%%%%%%%%%%%&#10;%%%%%%%%%%%added by J.N. 15.08.09%%%%%%%%%%%%%%%%%&#10;\newcommand{\bbR}{{\mathbb R}}&#10;\newcommand{\bbC}{{\mathbb C}}&#10;%%%%%%%%%%%%%%%%%%%&#10;\begin{document}&#10;\begin{align}&#10;&amp;     \frac{d}{dt} \rho_\mathcal{S}(x,\tilde{x};t)&#10;    =&#10;    K(x,\tilde{x})&#10;    \rho_\mathcal{S}(x,\tilde{x},t) \ , \nn \\&#10;&amp;    K(x,\tilde{x}) &#10;    = &#10;    \frac{\ii}{2M} \left(&#10;     \frac{\del^2}{\del x^2} -\frac{\del^2}{\del \tilde{x}^2} \right)&#10;    -&#10;    \frac{\ii}{2}M\omega_\mathrm{r}^2(x^2-\tilde{x}^2)&#10;    - \gamma(x-\tilde{x})&#10; \left( \frac{\del}{\del x} -\frac{\del}{\del \tilde{x}} \right) &#10;%% \qty(\pdv{x}-\pdv{\tilde{x}})&#10;    -&#10;    \frac{2M\gamma}{\beta}(x-\tilde{x})^2 &#10;\nn &#10;%%\ .&#10;%%    \label{eq:CL_master_eq}&#10;\end{align}&#10;%%\begin{eqnarray*}&#10;%%\end{eqnarray*}&#10;\end{document}"/>
  <p:tag name="IGUANATEXSIZE" val="20"/>
  <p:tag name="IGUANATEXCURSOR" val="108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5.4631"/>
  <p:tag name="ORIGINALWIDTH" val="1039.37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alignat}{3}&#10;( x \in \mathbb{R}^N )&#10;\nn&#10;\end{alignat}&#10;\end{document}"/>
  <p:tag name="IGUANATEXSIZE" val="24"/>
  <p:tag name="IGUANATEXCURSOR" val="89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2816.648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\newcommand{\trace}{\operatorname{tr}}&#10;%%%%%%%%%%%&#10;%%%%%%%%%%%added by J.N. 15.08.09%%%%%%%%%%%%%%%%%&#10;\newcommand{\bbR}{{\mathbb R}}&#10;\newcommand{\bbC}{{\mathbb C}}&#10;%%%%%%%%%%%%%%%%%%%&#10;\begin{document}&#10;\begin{eqnarray*}&#10;(\omega_{\rm r} \ll \omega_{\rm cut} \ll T = \beta^{-1})&#10;\end{eqnarray*}&#10;\end{document}"/>
  <p:tag name="IGUANATEXSIZE" val="20"/>
  <p:tag name="IGUANATEXCURSOR" val="96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0.9787"/>
  <p:tag name="ORIGINALWIDTH" val="851.8936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\newcommand{\trace}{\operatorname{tr}}&#10;%%%%%%%%%%%&#10;%%%%%%%%%%%added by J.N. 15.08.09%%%%%%%%%%%%%%%%%&#10;\newcommand{\bbR}{{\mathbb R}}&#10;\newcommand{\bbC}{{\mathbb C}}&#10;%%%%%%%%%%%%%%%%%%%&#10;\begin{document}&#10;\begin{eqnarray*}&#10;\textcolor{blue}{v=-1}&#10;\end{eqnarray*}&#10;\end{document}"/>
  <p:tag name="IGUANATEXSIZE" val="20"/>
  <p:tag name="IGUANATEXCURSOR" val="93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90.4387"/>
  <p:tag name="ORIGINALWIDTH" val="2124.484"/>
  <p:tag name="LATEXADDIN" val="%\documentclass{article}&#10;\documentclass{slides}&#10;\usepackage{amsmath,amssymb,amsfonts,color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Z=\int_{\mathbb{R}^N} dx \, e^{-\textcolor{red}{S(x)}}&#10;\nn&#10;\end{alignat}&#10;\end{document}"/>
  <p:tag name="IGUANATEXSIZE" val="20"/>
  <p:tag name="IGUANATEXCURSOR" val="86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1.4698"/>
  <p:tag name="ORIGINALWIDTH" val="1041.62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alignat}{3}&#10;S(x) \in \mathbb{C}&#10;\nn&#10;\end{alignat}&#10;\end{document}"/>
  <p:tag name="IGUANATEXSIZE" val="24"/>
  <p:tag name="IGUANATEXCURSOR" val="8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61.9047"/>
  <p:tag name="ORIGINALWIDTH" val="6655.418"/>
  <p:tag name="LATEXADDIN" val="%\documentclass{article}&#10;\documentclass{slides}&#10;\usepackage{amsmath,amssymb,amsfonts,color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%% \begin{alignat}{3}&#10;Solve $\mbox{~~~}\frac{\partial}{\partial \sigma}z_k(x;\sigma)&#10;= \overline{ \frac{\partial S( z(x;\sigma) )} {\partial z_k} }&#10;\mbox{~~~from $\sigma=0$ to $\sigma=\tau$}$&#10;\\&#10;with the initial condition $z(x;0)=x\in \mathbb{R}^N$&#10;%% \nn&#10;%% \end{alignat}&#10;\end{document}"/>
  <p:tag name="IGUANATEXSIZE" val="20"/>
  <p:tag name="IGUANATEXCURSOR" val="96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1.4323"/>
  <p:tag name="ORIGINALWIDTH" val="5905.512"/>
  <p:tag name="LATEXADDIN" val="%\documentclass{article}&#10;\documentclass{slides}&#10;\usepackage{amsmath,amssymb,amsfonts,color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One obtains a \textcolor{red}{one-to-one map}&#10;from $x$ to $z(x;\tau)$,\\&#10;which defines a \textcolor{blue}{contour deformation}.&#10;\end{document}"/>
  <p:tag name="IGUANATEXSIZE" val="20"/>
  <p:tag name="IGUANATEXCURSOR" val="9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83.99"/>
  <p:tag name="ORIGINALWIDTH" val="4742.407"/>
  <p:tag name="LATEXADDIN" val="%\documentclass{article}&#10;\documentclass{slides}&#10;\usepackage{amsmath,amssymb,amsfonts,color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\frac{d}{d \sigma}&#10; S(z(x;\sigma))&#10;&amp;= &#10;\frac{\partial S(z(x;\sigma))}{\partial z_k}&#10;\textcolor{blue}{\frac{\del z_k(x;\sigma)}{\del \sigma}}&#10;\nonumber \\&#10;&amp;= &#10;\frac{\partial S(z(x;\sigma))}{\partial z_k}&#10;\textcolor{blue}{\overline{&#10;\frac{\partial S(z(x;\sigma))}{\partial z_k}}}&#10;\nonumber \\&#10;&amp;= \left| &#10;\frac{\partial S(z(x;\sigma))}{\partial z_k}&#10;\right|^2&#10;\nn&#10;\end{alignat}&#10;\end{document}"/>
  <p:tag name="IGUANATEXSIZE" val="20"/>
  <p:tag name="IGUANATEXCURSOR" val="10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6.2243"/>
  <p:tag name="ORIGINALWIDTH" val="1980.502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%\textcolor{red}{Note that $S(x)$ is complex!}&#10;\textcolor{red}{complex-valued!}&#10;\end{document}"/>
  <p:tag name="IGUANATEXSIZE" val="20"/>
  <p:tag name="IGUANATEXCURSOR" val="9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77.6903"/>
  <p:tag name="ORIGINALWIDTH" val="4586.426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\Psi(x_{\rm f},t_{\rm f}) = &#10;\int {\cal D}x(t) \Psi(x(t_{\rm i}),t_{\rm i})&#10;%\exp(i S[x(t)])&#10;\, e^{i S[x(t)]}&#10;\end{eqnarray*}&#10;\end{document}"/>
  <p:tag name="IGUANATEXSIZE" val="20"/>
  <p:tag name="IGUANATEXCURSOR" val="96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42.6697"/>
  <p:tag name="ORIGINALWIDTH" val="3051.368"/>
  <p:tag name="LATEXADDIN" val="%\documentclass{article}&#10;\documentclass{slides}&#10;\usepackage{amsmath,amssymb,amsfonts,color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\frac{\partial}{\partial \sigma}z_k(x;\sigma)&#10;= \overline{ \frac{\partial S( z(x;\sigma) )} {\partial z_k} }&#10;%%\mbox{~~~from $\sigma=0$ to $\sigma=\tau$}$&#10;\nn&#10;\end{alignat}&#10;\end{document}"/>
  <p:tag name="IGUANATEXSIZE" val="20"/>
  <p:tag name="IGUANATEXCURSOR" val="97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51.931"/>
  <p:tag name="ORIGINALWIDTH" val="1243.345"/>
  <p:tag name="LATEXADDIN" val="%\documentclass{article}&#10;\documentclass{slides}&#10;\usepackage{amsmath,amssymb,amsfonts,color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\textcolor{red}{\frac{\del S(z)}{\del z} = 0}&#10;\nn&#10;\end{alignat}&#10;\end{document}"/>
  <p:tag name="IGUANATEXSIZE" val="20"/>
  <p:tag name="IGUANATEXCURSOR" val="8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90.4387"/>
  <p:tag name="ORIGINALWIDTH" val="2124.484"/>
  <p:tag name="LATEXADDIN" val="%\documentclass{article}&#10;\documentclass{slides}&#10;\usepackage{amsmath,amssymb,amsfonts,color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Z=\int_{\mathbb{R}^N} dx \, e^{-S(x)}&#10;\nn&#10;\end{alignat}&#10;\end{document}"/>
  <p:tag name="IGUANATEXSIZE" val="20"/>
  <p:tag name="IGUANATEXCURSOR" val="83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42.6697"/>
  <p:tag name="ORIGINALWIDTH" val="3051.368"/>
  <p:tag name="LATEXADDIN" val="%\documentclass{article}&#10;\documentclass{slides}&#10;\usepackage{amsmath,amssymb,amsfonts,color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\frac{\partial}{\partial \sigma}z_k(x;\sigma)&#10;= \overline{ \frac{\partial S( z(x;\sigma) )}{\partial z_k}  }&#10;\nn&#10;\end{alignat}&#10;\end{document}"/>
  <p:tag name="IGUANATEXSIZE" val="20"/>
  <p:tag name="IGUANATEXCURSOR" val="92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1.4698"/>
  <p:tag name="ORIGINALWIDTH" val="1006.374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\newcommand{\trace}{\operatorname{tr}}&#10;%%%%%%%%%%%&#10;%%%%%%%%%%%added by J.N. 15.08.09%%%%%%%%%%%%%%%%%&#10;\newcommand{\bbR}{{\mathbb R}}&#10;\newcommand{\bbC}{{\mathbb C}}&#10;%%%%%%%%%%%%%%%%%%%&#10;\begin{document}&#10;\begin{eqnarray*}&#10;(\tau \rightarrow \infty)&#10;\end{eqnarray*}&#10;\end{document}"/>
  <p:tag name="IGUANATEXSIZE" val="20"/>
  <p:tag name="IGUANATEXCURSOR" val="9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10.9861"/>
  <p:tag name="LATEXADDIN" val="%\documentclass{article}&#10;\documentclass{slides}&#10;\usepackage{amsmath,amssymb,amsfonts,color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z&#10;\nn&#10;\end{alignat}&#10;\end{document}"/>
  <p:tag name="IGUANATEXSIZE" val="20"/>
  <p:tag name="IGUANATEXCURSOR" val="81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77.6903"/>
  <p:tag name="ORIGINALWIDTH" val="4629.921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align}&#10;\Psi(x_{\rm f}, t_{\rm f}) &#10;%&amp;= \int dx \, {\cal A}( x_{\rm f}, t_{\rm f}; x , t_{\rm i}) \Psi(x , t_{\rm i}) \nn \\&#10;&amp;=&#10;\int {\cal D} x(t)\,  \Psi(x(t_{\rm i}) , t_{\rm i}) \,  e^{i S[x(t)]} &#10;\nn &#10;  \label{time-evolve-wf}&#10;\end{align}&#10;\end{document}"/>
  <p:tag name="IGUANATEXSIZE" val="20"/>
  <p:tag name="IGUANATEXCURSOR" val="106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8.219"/>
  <p:tag name="ORIGINALWIDTH" val="1205.849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x(t_{\rm f}) = x_{\rm f}&#10;\end{eqnarray*}&#10;\end{document}"/>
  <p:tag name="IGUANATEXSIZE" val="20"/>
  <p:tag name="IGUANATEXCURSOR" val="8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63.667"/>
  <p:tag name="ORIGINALWIDTH" val="4250.469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S[x(t)] = \int dt \left\{ &#10;\frac{1}{2} \, m \left(\frac{dx}{dt}\right)^2 - V(x)  &#10;\right\}&#10;\end{eqnarray*}&#10;\end{document}"/>
  <p:tag name="IGUANATEXSIZE" val="20"/>
  <p:tag name="IGUANATEXCURSOR" val="96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61.1549"/>
  <p:tag name="ORIGINALWIDTH" val="3818.523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x_n &amp;=&amp; x(t_n) \nn \\&#10;t_n &amp;=&amp;  \frac{n}{N}\,  T  &#10;\quad \quad &#10;%\nn \\ &amp;~&amp; &#10;(n=0 , \cdots , N)&#10;\end{eqnarray*}&#10;\end{document}"/>
  <p:tag name="IGUANATEXSIZE" val="20"/>
  <p:tag name="IGUANATEXCURSOR" val="95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77.6903"/>
  <p:tag name="ORIGINALWIDTH" val="1252.344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S = \int  L \,  dt&#10;%= \int dt (\frac{1}{2}m &#10;%\left(\frac{dx(t)}{dt}\right)^2 - V(x(t)) )&#10;\end{eqnarray*}&#10;\end{document}"/>
  <p:tag name="IGUANATEXSIZE" val="20"/>
  <p:tag name="IGUANATEXCURSOR" val="8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7.7015"/>
  <p:tag name="ORIGINALWIDTH" val="3751.031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\Psi(x , t_{\rm i}) &amp;=&#10;  %\frac{1}{\pi^{1/4}}&#10;  \exp \left\{ - \frac{1}{4 \sigma^2} \,  (x-b)^2 \right\} &#10;  \label{initial-wf}&#10;\end{eqnarray*}&#10;\end{document}"/>
  <p:tag name="IGUANATEXSIZE" val="20"/>
  <p:tag name="IGUANATEXCURSOR" val="96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5.4631"/>
  <p:tag name="ORIGINALWIDTH" val="2260.218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V(x) = \alpha (x^2 -1 )^2&#10;\end{eqnarray*}&#10;\end{document}"/>
  <p:tag name="IGUANATEXSIZE" val="18"/>
  <p:tag name="IGUANATEXCURSOR" val="89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4.7282"/>
  <p:tag name="ORIGINALWIDTH" val="905.8868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%&amp;~&amp; &#10;N=20 &#10;%\  , \quad T=2&#10;\end{eqnarray*}&#10;\end{document}"/>
  <p:tag name="IGUANATEXSIZE" val="20"/>
  <p:tag name="IGUANATEXCURSOR" val="87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0.4724"/>
  <p:tag name="ORIGINALWIDTH" val="2284.215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  \sigma=0.3 \ , \quad b = -1&#10;% \nn  \\&#10;\end{eqnarray*}&#10;\end{document}"/>
  <p:tag name="IGUANATEXSIZE" val="20"/>
  <p:tag name="IGUANATEXCURSOR" val="87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.9783"/>
  <p:tag name="ORIGINALWIDTH" val="914.1357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alignat}{3}&#10;\alpha=2.5 &#10;\nn&#10;\end{alignat}&#10;\end{document}"/>
  <p:tag name="IGUANATEXSIZE" val="24"/>
  <p:tag name="IGUANATEXCURSOR" val="8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1.4698"/>
  <p:tag name="ORIGINALWIDTH" val="559.4301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V(x)&#10;\end{eqnarray*}&#10;\end{document}"/>
  <p:tag name="IGUANATEXSIZE" val="20"/>
  <p:tag name="IGUANATEXCURSOR" val="87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5.9617"/>
  <p:tag name="ORIGINALWIDTH" val="1075.366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|\Psi(x,t)|^2&#10;\end{eqnarray*}&#10;\end{document}"/>
  <p:tag name="IGUANATEXSIZE" val="20"/>
  <p:tag name="IGUANATEXCURSOR" val="8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7.2216"/>
  <p:tag name="ORIGINALWIDTH" val="761.1549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x_{\rm f}=1&#10;\end{eqnarray*}&#10;\end{document}"/>
  <p:tag name="IGUANATEXSIZE" val="20"/>
  <p:tag name="IGUANATEXCURSOR" val="8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7.2216"/>
  <p:tag name="ORIGINALWIDTH" val="1739.782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T \equiv t_{\rm f} - t_{\rm i} = 2&#10;\end{eqnarray*}&#10;\end{document}"/>
  <p:tag name="IGUANATEXSIZE" val="20"/>
  <p:tag name="IGUANATEXCURSOR" val="90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1.4698"/>
  <p:tag name="ORIGINALWIDTH" val="3559.805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typical config $z(t)$ at large $\tau$&#10;\end{document}"/>
  <p:tag name="IGUANATEXSIZE" val="20"/>
  <p:tag name="IGUANATEXCURSOR" val="87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77.6903"/>
  <p:tag name="ORIGINALWIDTH" val="2659.167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\Psi[h] = \int {\cal D} g_{\mu\nu} \, e^{iS[g]/\hbar}&#10;\end{eqnarray*}&#10;\end{document}"/>
  <p:tag name="IGUANATEXSIZE" val="20"/>
  <p:tag name="IGUANATEXCURSOR" val="9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15.6731"/>
  <p:tag name="ORIGINALWIDTH" val="3385.827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N_{\tau} = 10 \ , \quad 0.2 &lt; \tau &lt; 4 \nn \\&#10;t_{\rm HMC}=1.0  \ , \quad  N_{\rm HMC}=10&#10;\end{eqnarray*}&#10;\end{document}"/>
  <p:tag name="IGUANATEXSIZE" val="20"/>
  <p:tag name="IGUANATEXCURSOR" val="91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14.6606"/>
  <p:tag name="ORIGINALWIDTH" val="2883.39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\frac{ \langle x_{\rm f} | e^{-i \hat{H}(T-t)} \hat{x} &#10;e^{-i \hat{H}t} | \Psi_{\rm i} \rangle }&#10;{ \langle x_{\rm f} | e^{-i\hat{H}(T-t)}  &#10;e^{-i \hat{H}t} | \Psi_{\rm i} \rangle }&#10;\end{eqnarray*}&#10;\end{document}"/>
  <p:tag name="IGUANATEXSIZE" val="20"/>
  <p:tag name="IGUANATEXCURSOR" val="94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.9783"/>
  <p:tag name="ORIGINALWIDTH" val="617.1729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t=0&#10;\end{eqnarray*}&#10;\end{document}"/>
  <p:tag name="IGUANATEXSIZE" val="20"/>
  <p:tag name="IGUANATEXCURSOR" val="87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0.9787"/>
  <p:tag name="ORIGINALWIDTH" val="616.4229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t=2&#10;\end{eqnarray*}&#10;\end{document}"/>
  <p:tag name="IGUANATEXSIZE" val="20"/>
  <p:tag name="IGUANATEXCURSOR" val="87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.9783"/>
  <p:tag name="ORIGINALWIDTH" val="617.1729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t=0&#10;\end{eqnarray*}&#10;\end{document}"/>
  <p:tag name="IGUANATEXSIZE" val="20"/>
  <p:tag name="IGUANATEXCURSOR" val="87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0.9787"/>
  <p:tag name="ORIGINALWIDTH" val="616.4229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t=2&#10;\end{eqnarray*}&#10;\end{document}"/>
  <p:tag name="IGUANATEXSIZE" val="20"/>
  <p:tag name="IGUANATEXCURSOR" val="87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.9783"/>
  <p:tag name="ORIGINALWIDTH" val="617.1729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t=0&#10;\end{eqnarray*}&#10;\end{document}"/>
  <p:tag name="IGUANATEXSIZE" val="20"/>
  <p:tag name="IGUANATEXCURSOR" val="87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0.9787"/>
  <p:tag name="ORIGINALWIDTH" val="616.4229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t=2&#10;\end{eqnarray*}&#10;\end{document}"/>
  <p:tag name="IGUANATEXSIZE" val="20"/>
  <p:tag name="IGUANATEXCURSOR" val="87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72.1785"/>
  <p:tag name="ORIGINALWIDTH" val="2830.146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ensemble average\\&#10;(``weak value'' of $x(t)$)&#10;\end{document}"/>
  <p:tag name="IGUANATEXSIZE" val="20"/>
  <p:tag name="IGUANATEXCURSOR" val="8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8.219"/>
  <p:tag name="ORIGINALWIDTH" val="650.9186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\textcolor{red}{\Psi_{\rm i}(x)}&#10;\end{eqnarray*}&#10;\end{document}"/>
  <p:tag name="IGUANATEXSIZE" val="20"/>
  <p:tag name="IGUANATEXCURSOR" val="90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77.6903"/>
  <p:tag name="ORIGINALWIDTH" val="1965.504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Z = \int d A_\mu \,&#10;% d \Psi \, &#10;%e^{iS[A,\Psi]}&#10;e^{iS[A]}&#10;\end{eqnarray*}&#10;\end{document}"/>
  <p:tag name="IGUANATEXSIZE" val="20"/>
  <p:tag name="IGUANATEXCURSOR" val="8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7.979"/>
  <p:tag name="ORIGINALWIDTH" val="230.9711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x_{\rm f}&#10;\end{eqnarray*}&#10;\end{document}"/>
  <p:tag name="IGUANATEXSIZE" val="20"/>
  <p:tag name="IGUANATEXCURSOR" val="8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1.4698"/>
  <p:tag name="ORIGINALWIDTH" val="3559.805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typical config $z(t)$ at large $\tau$&#10;\end{document}"/>
  <p:tag name="IGUANATEXSIZE" val="20"/>
  <p:tag name="IGUANATEXCURSOR" val="87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6.7229"/>
  <p:tag name="ORIGINALWIDTH" val="869.8912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\textcolor{red}{p=-2}&#10;\end{eqnarray*}&#10;\end{document}"/>
  <p:tag name="IGUANATEXSIZE" val="24"/>
  <p:tag name="IGUANATEXCURSOR" val="89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7.7015"/>
  <p:tag name="ORIGINALWIDTH" val="4645.669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\Psi(x , t_{\rm i}) &amp;=&#10;  %\frac{1}{\pi^{1/4}}&#10;  \exp \left\{ - \frac{1}{4\sigma^2} \,  (x+1)^2&#10;  + i \, \textcolor{red}{p} \, x \right\} &#10;  \label{initial-wf}&#10;\end{eqnarray*}&#10;\end{document}"/>
  <p:tag name="IGUANATEXSIZE" val="20"/>
  <p:tag name="IGUANATEXCURSOR" val="99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14.6606"/>
  <p:tag name="ORIGINALWIDTH" val="2883.39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\frac{ \langle x_{\rm f} | e^{-i \hat{H}(T-t)} \hat{x} &#10;e^{-i \hat{H}t} | \Psi_{\rm i} \rangle }&#10;{ \langle x_{\rm f} | e^{-i\hat{H}(T-t)}  &#10;e^{-i \hat{H}t} | \Psi_{\rm i} \rangle }&#10;\end{eqnarray*}&#10;\end{document}"/>
  <p:tag name="IGUANATEXSIZE" val="20"/>
  <p:tag name="IGUANATEXCURSOR" val="94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.9783"/>
  <p:tag name="ORIGINALWIDTH" val="617.1729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t=0&#10;\end{eqnarray*}&#10;\end{document}"/>
  <p:tag name="IGUANATEXSIZE" val="20"/>
  <p:tag name="IGUANATEXCURSOR" val="87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0.9787"/>
  <p:tag name="ORIGINALWIDTH" val="616.4229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t=2&#10;\end{eqnarray*}&#10;\end{document}"/>
  <p:tag name="IGUANATEXSIZE" val="20"/>
  <p:tag name="IGUANATEXCURSOR" val="87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.9783"/>
  <p:tag name="ORIGINALWIDTH" val="617.1729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t=0&#10;\end{eqnarray*}&#10;\end{document}"/>
  <p:tag name="IGUANATEXSIZE" val="20"/>
  <p:tag name="IGUANATEXCURSOR" val="87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0.9787"/>
  <p:tag name="ORIGINALWIDTH" val="616.4229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t=2&#10;\end{eqnarray*}&#10;\end{document}"/>
  <p:tag name="IGUANATEXSIZE" val="20"/>
  <p:tag name="IGUANATEXCURSOR" val="87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.9783"/>
  <p:tag name="ORIGINALWIDTH" val="617.1729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t=0&#10;\end{eqnarray*}&#10;\end{document}"/>
  <p:tag name="IGUANATEXSIZE" val="20"/>
  <p:tag name="IGUANATEXCURSOR" val="87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77.6903"/>
  <p:tag name="ORIGINALWIDTH" val="4880.39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align}&#10;\Psi(x_{\rm f}, t_{\rm f}) &#10;%&amp;= \int dx \, {\cal A}( x_{\rm f}, t_{\rm f}; x , t_{\rm i}) \Psi(x , t_{\rm i}) \nn \\&#10;&amp;=&#10;\int {\cal D} x(t)\,  \Psi(x(t_{\rm i}) , t_{\rm i}) \,  e^{i S[x(t)]/\hbar} &#10;\nn &#10;  \label{time-evolve-wf}&#10;\end{align}&#10;\end{document}"/>
  <p:tag name="IGUANATEXSIZE" val="20"/>
  <p:tag name="IGUANATEXCURSOR" val="106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0.9787"/>
  <p:tag name="ORIGINALWIDTH" val="616.4229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t=2&#10;\end{eqnarray*}&#10;\end{document}"/>
  <p:tag name="IGUANATEXSIZE" val="20"/>
  <p:tag name="IGUANATEXCURSOR" val="87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6.7229"/>
  <p:tag name="ORIGINALWIDTH" val="869.8912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\textcolor{red}{p=-2}&#10;\end{eqnarray*}&#10;\end{document}"/>
  <p:tag name="IGUANATEXSIZE" val="24"/>
  <p:tag name="IGUANATEXCURSOR" val="89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72.1785"/>
  <p:tag name="ORIGINALWIDTH" val="2830.146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ensemble average\\&#10;(``weak value'' of $x(t)$)&#10;\end{document}"/>
  <p:tag name="IGUANATEXSIZE" val="20"/>
  <p:tag name="IGUANATEXCURSOR" val="8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8.219"/>
  <p:tag name="ORIGINALWIDTH" val="650.9186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\textcolor{red}{\Psi_{\rm i}(x)}&#10;\end{eqnarray*}&#10;\end{document}"/>
  <p:tag name="IGUANATEXSIZE" val="20"/>
  <p:tag name="IGUANATEXCURSOR" val="90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7.979"/>
  <p:tag name="ORIGINALWIDTH" val="230.9711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x_{\rm f}&#10;\end{eqnarray*}&#10;\end{document}"/>
  <p:tag name="IGUANATEXSIZE" val="20"/>
  <p:tag name="IGUANATEXCURSOR" val="8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77.6903"/>
  <p:tag name="ORIGINALWIDTH" val="4880.39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align}&#10;\Psi(x_{\rm f}, t_{\rm f}) &#10;%&amp;= \int dx \, {\cal A}( x_{\rm f}, t_{\rm f}; x , t_{\rm i}) \Psi(x , t_{\rm i}) \nn \\&#10;&amp;=&#10;\int {\cal D} x(t)\,  \Psi(x(t_{\rm i}) , t_{\rm i}) \,  e^{i S[x(t)]\textcolor{blue}{/\hbar}} &#10;\nn &#10;  \label{time-evolve-wf}&#10;\end{align}&#10;\end{document}"/>
  <p:tag name="IGUANATEXSIZE" val="20"/>
  <p:tag name="IGUANATEXCURSOR" val="107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8.219"/>
  <p:tag name="ORIGINALWIDTH" val="1205.849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x(t_{\rm f}) = x_{\rm f}&#10;\end{eqnarray*}&#10;\end{document}"/>
  <p:tag name="IGUANATEXSIZE" val="20"/>
  <p:tag name="IGUANATEXCURSOR" val="8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0.7124"/>
  <p:tag name="ORIGINALWIDTH" val="2660.667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\Psi(x , t_{\rm i}) &amp;=&#10;  %\frac{1}{\pi^{1/4}}&#10; % \exp \left\{ - \frac{1}{4 \sigma^2} \,  (x-1)^2 &#10;  \varphi(x) \, e^{ipx\textcolor{blue}{/\hbar}}&#10;%\right\} &#10;  \label{initial-wf}&#10;\end{eqnarray*}&#10;\end{document}"/>
  <p:tag name="IGUANATEXSIZE" val="20"/>
  <p:tag name="IGUANATEXCURSOR" val="100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2.9696"/>
  <p:tag name="ORIGINALWIDTH" val="522.6846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narray*}&#10;%Assume : &#10;$\varphi(x)$ &#10;%\end{eqnarray*}&#10;\end{document}"/>
  <p:tag name="IGUANATEXSIZE" val="20"/>
  <p:tag name="IGUANATEXCURSOR" val="8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70.1913"/>
  <p:tag name="ORIGINALWIDTH" val="2773.903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x(t_{\rm i}) \in \Delta \, ,&#10;%[x_{\rm min} , x_{\rm max}]&#10;\quad \dot{x} (t_{\rm i}) = \frac{p}{m}&#10;\end{eqnarray*}&#10;\end{document}"/>
  <p:tag name="IGUANATEXSIZE" val="20"/>
  <p:tag name="IGUANATEXCURSOR" val="93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8.219"/>
  <p:tag name="ORIGINALWIDTH" val="1205.849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x(t_{\rm f}) = x_{\rm f}&#10;\end{eqnarray*}&#10;\end{document}"/>
  <p:tag name="IGUANATEXSIZE" val="20"/>
  <p:tag name="IGUANATEXCURSOR" val="8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9.1751"/>
  <p:tag name="ORIGINALWIDTH" val="1500.563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\frac{\delta S[x(t)]}{\delta x(t)} = 0&#10;\end{eqnarray*}&#10;\end{document}"/>
  <p:tag name="IGUANATEXSIZE" val="20"/>
  <p:tag name="IGUANATEXCURSOR" val="91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1.4698"/>
  <p:tag name="ORIGINALWIDTH" val="450.6936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narray*}&#10;$x(t)$&#10;%\end{eqnarray*}&#10;\end{document}"/>
  <p:tag name="IGUANATEXSIZE" val="18"/>
  <p:tag name="IGUANATEXCURSOR" val="88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8.219"/>
  <p:tag name="ORIGINALWIDTH" val="1205.849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x(t_{\rm f})=x_{\rm f}&#10;\end{eqnarray*}&#10;\end{document}"/>
  <p:tag name="IGUANATEXSIZE" val="20"/>
  <p:tag name="IGUANATEXCURSOR" val="89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1.4698"/>
  <p:tag name="ORIGINALWIDTH" val="450.6936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narray*}&#10;$x(t)$&#10;%\end{eqnarray*}&#10;\end{document}"/>
  <p:tag name="IGUANATEXSIZE" val="18"/>
  <p:tag name="IGUANATEXCURSOR" val="88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7.4691"/>
  <p:tag name="ORIGINALWIDTH" val="1985.002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$\Delta \equiv [x_{\rm min}, x_{\rm max}]$&#10;%\end{eqnarray*}&#10;\end{document}"/>
  <p:tag name="IGUANATEXSIZE" val="20"/>
  <p:tag name="IGUANATEXCURSOR" val="85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1.4698"/>
  <p:tag name="ORIGINALWIDTH" val="1136.858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narray*}&#10;\textcolor{red}{${\rm Im}S (&gt;0)$} &#10;%\end{eqnarray*}&#10;\end{document}"/>
  <p:tag name="IGUANATEXSIZE" val="18"/>
  <p:tag name="IGUANATEXCURSOR" val="90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3.2096"/>
  <p:tag name="ORIGINALWIDTH" val="3748.781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|\mbox{prob.\ amplitude}| \sim e^{- {\rm Im}S[x^{\star}]/\hbar}&#10;\end{eqnarray*}&#10;\end{document}"/>
  <p:tag name="IGUANATEXSIZE" val="20"/>
  <p:tag name="IGUANATEXCURSOR" val="8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6.9779"/>
  <p:tag name="ORIGINALWIDTH" val="670.4162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narray*}&#10;\textcolor{blue}{$\hbar \rightarrow 0$}&#10;\end{document}"/>
  <p:tag name="IGUANATEXSIZE" val="18"/>
  <p:tag name="IGUANATEXCURSOR" val="8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77.6903"/>
  <p:tag name="ORIGINALWIDTH" val="2755.156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\Psi[h] = \int {\cal D} g_{\mu\nu} \, e^{-S[g]/\hbar}&#10;\end{eqnarray*}&#10;\end{document}"/>
  <p:tag name="IGUANATEXSIZE" val="20"/>
  <p:tag name="IGUANATEXCURSOR" val="88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7.2291"/>
  <p:tag name="ORIGINALWIDTH" val="906.6367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alignat}{3}&#10;t=-i\tau&#10;\nn&#10;\end{alignat}&#10;\end{document}"/>
  <p:tag name="IGUANATEXSIZE" val="24"/>
  <p:tag name="IGUANATEXCURSOR" val="8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361"/>
  <p:tag name="ORIGINALWIDTH" val="128.9839"/>
  <p:tag name="LATEXADDIN" val="%\documentclass{article}&#10;\documentclass{slides}&#10;\usepackage{amsmath,amssymb,amsfonts,color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x&#10;\nn&#10;\end{alignat}&#10;\end{document}"/>
  <p:tag name="IGUANATEXSIZE" val="20"/>
  <p:tag name="IGUANATEXCURSOR" val="817"/>
  <p:tag name="TRANSPARENCY" val="True"/>
  <p:tag name="FILENAME" val=""/>
  <p:tag name="INPUTTYPE" val="0"/>
  <p:tag name="LATEXENGINEID" val="0"/>
  <p:tag name="TEMPFOLDER" val="c:\temp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7.2291"/>
  <p:tag name="ORIGINALWIDTH" val="701.9123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alignat}{3}&#10;t=i\tau&#10;\nn&#10;\end{alignat}&#10;\end{document}"/>
  <p:tag name="IGUANATEXSIZE" val="24"/>
  <p:tag name="IGUANATEXCURSOR" val="87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61.4173"/>
  <p:tag name="ORIGINALWIDTH" val="1974.503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alignat}{3}&#10;\Psi \sim \exp &#10;\left(\frac{12 \pi^2}{\hbar \Lambda} \right)&#10;\nn&#10;\end{alignat}&#10;\end{document}"/>
  <p:tag name="IGUANATEXSIZE" val="24"/>
  <p:tag name="IGUANATEXCURSOR" val="9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61.4173"/>
  <p:tag name="ORIGINALWIDTH" val="2179.978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alignat}{3}&#10;\Psi \sim \exp &#10;\left(-\frac{12 \pi^2}{\hbar \Lambda} \right)&#10;\nn&#10;\end{alignat}&#10;\end{document}"/>
  <p:tag name="IGUANATEXSIZE" val="24"/>
  <p:tag name="IGUANATEXCURSOR" val="89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6.9779"/>
  <p:tag name="ORIGINALWIDTH" val="698.9126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\newcommand{\trace}{\operatorname{tr}}&#10;%%%%%%%%%%%&#10;%%%%%%%%%%%added by J.N. 15.08.09%%%%%%%%%%%%%%%%%&#10;\newcommand{\bbR}{{\mathbb R}}&#10;\newcommand{\bbC}{{\mathbb C}}&#10;%%%%%%%%%%%%%%%%%%%&#10;\begin{document}&#10;\begin{eqnarray*}&#10;\textcolor{blue}{\Lambda=0}&#10;\end{eqnarray*}&#10;\end{document}"/>
  <p:tag name="IGUANATEXSIZE" val="24"/>
  <p:tag name="IGUANATEXCURSOR" val="9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6.7304"/>
  <p:tag name="ORIGINALWIDTH" val="80.98985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\newcommand{\trace}{\operatorname{tr}}&#10;%%%%%%%%%%%&#10;%%%%%%%%%%%added by J.N. 15.08.09%%%%%%%%%%%%%%%%%&#10;\newcommand{\bbR}{{\mathbb R}}&#10;\newcommand{\bbC}{{\mathbb C}}&#10;%%%%%%%%%%%%%%%%%%%&#10;\begin{document}&#10;\begin{eqnarray*}&#10;t&#10;\end{eqnarray*}&#10;\end{document}"/>
  <p:tag name="IGUANATEXSIZE" val="20"/>
  <p:tag name="IGUANATEXCURSOR" val="91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3997.75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ds^2 = \textcolor{red}{a^2(\eta)} (-\textcolor{blue}{N(\eta)}^2 d\eta^2 + d \Omega_3{}^2 )&#10;\end{eqnarray*}&#10;\end{document}"/>
  <p:tag name="IGUANATEXSIZE" val="20"/>
  <p:tag name="IGUANATEXCURSOR" val="9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74.6531"/>
  <p:tag name="ORIGINALWIDTH" val="5436.82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S_{\rm EH}[a,N]= 6 \pi^2 \int d\eta&#10; \left\{ - \frac{1}{N}\left(\frac{da}{d\eta}\right)^2&#10; + N V(a) \right\}&#10;\end{eqnarray*}&#10;\end{document}"/>
  <p:tag name="IGUANATEXSIZE" val="20"/>
  <p:tag name="IGUANATEXCURSOR" val="96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35.433"/>
  <p:tag name="ORIGINALWIDTH" val="2079.49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%% V(a) = a^2 - H^2 a^4&#10;V(a) = a^2 - \frac{\Lambda}{3}\,  a^4&#10;\end{eqnarray*}&#10;\end{document}"/>
  <p:tag name="IGUANATEXSIZE" val="20"/>
  <p:tag name="IGUANATEXCURSOR" val="93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7.9715"/>
  <p:tag name="ORIGINALWIDTH" val="2327.709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\eta \mbox{~:~conformal time}&#10;\end{eqnarray*}&#10;\end{document}"/>
  <p:tag name="IGUANATEXSIZE" val="20"/>
  <p:tag name="IGUANATEXCURSOR" val="90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1.7135"/>
  <p:tag name="ORIGINALWIDTH" val="758.9051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q=a^2&#10;\end{eqnarray*}&#10;\end{document}"/>
  <p:tag name="IGUANATEXSIZE" val="20"/>
  <p:tag name="IGUANATEXCURSOR" val="87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1.4698"/>
  <p:tag name="ORIGINALWIDTH" val="760.405"/>
  <p:tag name="LATEXADDIN" val="%\documentclass{article}&#10;\documentclass{slides}&#10;\usepackage{amsmath,amssymb,amsfonts,color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z(x;\tau)&#10;\nn&#10;\end{alignat}&#10;\end{document}"/>
  <p:tag name="IGUANATEXSIZE" val="20"/>
  <p:tag name="IGUANATEXCURSOR" val="81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6.9629"/>
  <p:tag name="ORIGINALWIDTH" val="1658.043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d\eta = a^{-2} (t) dt&#10;\end{eqnarray*}&#10;\end{document}"/>
  <p:tag name="IGUANATEXSIZE" val="20"/>
  <p:tag name="IGUANATEXCURSOR" val="8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63.667"/>
  <p:tag name="ORIGINALWIDTH" val="6226.472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S_{\rm EH}[q,N]= 6 \pi^2 \int_0^1 dt&#10; \left\{ - \frac{1}{4N}\left(\frac{dq}{dt}\right)^2&#10;%% + N (1-H^2 q) \right\} &#10;+ N \left(1-\frac{\Lambda}{3} \, q \right) \right\}&#10;\end{eqnarray*}&#10;\end{document}"/>
  <p:tag name="IGUANATEXSIZE" val="20"/>
  <p:tag name="IGUANATEXCURSOR" val="103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1.4698"/>
  <p:tag name="ORIGINALWIDTH" val="6447.694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\textcolor{red}{&#10;q(t)\mbox{~can be integrated out by the Gaussian integral}}&#10;\end{eqnarray*}&#10;\end{document}"/>
  <p:tag name="IGUANATEXSIZE" val="20"/>
  <p:tag name="IGUANATEXCURSOR" val="94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4.4731"/>
  <p:tag name="ORIGINALWIDTH" val="7420.323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\mbox{Integration over $N$ has ambiguity in the choice of contour.}&#10;\end{eqnarray*}&#10;\end{document}"/>
  <p:tag name="IGUANATEXSIZE" val="20"/>
  <p:tag name="IGUANATEXCURSOR" val="93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38.1702"/>
  <p:tag name="ORIGINALWIDTH" val="3307.087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ds^2 = -\frac{N^2}{q(t)} dt^2 + q(t) \,  d \Omega_3{}^2 &#10;\end{eqnarray*}&#10;\end{document}"/>
  <p:tag name="IGUANATEXSIZE" val="20"/>
  <p:tag name="IGUANATEXCURSOR" val="91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1.4698"/>
  <p:tag name="ORIGINALWIDTH" val="3443.569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\newcommand{\trace}{\operatorname{tr}}&#10;%%%%%%%%%%%&#10;%%%%%%%%%%%added by J.N. 15.08.09%%%%%%%%%%%%%%%%%&#10;\newcommand{\bbR}{{\mathbb R}}&#10;\newcommand{\bbC}{{\mathbb C}}&#10;%%%%%%%%%%%%%%%%%%%&#10;\begin{document}&#10;\begin{eqnarray*}&#10;\textcolor{blue}&#10;{N = {\rm const.} \mbox{~~(reparam.\ inv.)}}&#10;\end{eqnarray*}&#10;\end{document}"/>
  <p:tag name="IGUANATEXSIZE" val="20"/>
  <p:tag name="IGUANATEXCURSOR" val="97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1.4698"/>
  <p:tag name="ORIGINALWIDTH" val="1522.31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q(1)&amp;=&amp;0.8 &#10;%%\ , \\&#10;%% \Lambda &amp;=&amp; 3H^2 = 3 \ , &#10;% \\&#10;%\beta &amp;=&amp; - 0.03 \,  i \, \tilde{\beta}_{\rm c}  \ , %%\quad&#10;%\left(\tilde{\beta}_{\rm c}=\frac{1}{3 \pi ^2 H^2} &#10;%%\right)&#10;\end{eqnarray*}&#10;\end{document}"/>
  <p:tag name="IGUANATEXSIZE" val="20"/>
  <p:tag name="IGUANATEXCURSOR" val="89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6.9779"/>
  <p:tag name="ORIGINALWIDTH" val="953.1309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%% q(1)&amp;=&amp;0.8 \ , \\&#10;\Lambda &amp;=&amp; 3 &#10;% \\&#10;%\beta &amp;=&amp; - 0.03 \,  i \, \tilde{\beta}_{\rm c}  \ , %%\quad&#10;%\left(\tilde{\beta}_{\rm c}=\frac{1}{3 \pi ^2 H^2} &#10;%%\right)&#10;\end{eqnarray*}&#10;\end{document}"/>
  <p:tag name="IGUANATEXSIZE" val="20"/>
  <p:tag name="IGUANATEXCURSOR" val="90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1.4698"/>
  <p:tag name="ORIGINALWIDTH" val="1446.569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q(1)&amp;=&amp;10&#10;%%\ , \\&#10;%% \Lambda &amp;=&amp; 3H^2 = 3 \ , &#10;% \\&#10;%\beta &amp;=&amp; - 0.03 \,  i \, \tilde{\beta}_{\rm c}  \ , %%\quad&#10;%\left(\tilde{\beta}_{\rm c}=\frac{1}{3 \pi ^2 H^2} &#10;%%\right)&#10;\end{eqnarray*}&#10;\end{document}"/>
  <p:tag name="IGUANATEXSIZE" val="20"/>
  <p:tag name="IGUANATEXCURSOR" val="8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1.4698"/>
  <p:tag name="ORIGINALWIDTH" val="4638.17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q(0)&amp;=&amp;0 \mbox{~~&quot;no boundary&quot; condition}&#10;%%\ , \\&#10;%% \Lambda &amp;=&amp; 3H^2 = 3 \ , &#10;% \\&#10;%\beta &amp;=&amp; - 0.03 \,  i \, \tilde{\beta}_{\rm c}  \ , %%\quad&#10;%\left(\tilde{\beta}_{\rm c}=\frac{1}{3 \pi ^2 H^2} &#10;%%\right)&#10;\end{eqnarray*}&#10;\end{document}"/>
  <p:tag name="IGUANATEXSIZE" val="20"/>
  <p:tag name="IGUANATEXCURSOR" val="91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11534</TotalTime>
  <Words>1225</Words>
  <Application>Microsoft Office PowerPoint</Application>
  <PresentationFormat>画面に合わせる (4:3)</PresentationFormat>
  <Paragraphs>219</Paragraphs>
  <Slides>24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24</vt:i4>
      </vt:variant>
    </vt:vector>
  </HeadingPairs>
  <TitlesOfParts>
    <vt:vector size="34" baseType="lpstr">
      <vt:lpstr>ＭＳ ゴシック</vt:lpstr>
      <vt:lpstr>游ゴシック</vt:lpstr>
      <vt:lpstr>Aptos</vt:lpstr>
      <vt:lpstr>Aptos Display</vt:lpstr>
      <vt:lpstr>Arial</vt:lpstr>
      <vt:lpstr>Calibri</vt:lpstr>
      <vt:lpstr>Calibri Light</vt:lpstr>
      <vt:lpstr>Wingdings</vt:lpstr>
      <vt:lpstr>Office テーマ</vt:lpstr>
      <vt:lpstr>1_Office テーマ</vt:lpstr>
      <vt:lpstr>New developments in numerical studies of quantum time-evolution based on the real-time path integral</vt:lpstr>
      <vt:lpstr>Two approaches to quantum time-evolution</vt:lpstr>
      <vt:lpstr>Progress in real-time path integral</vt:lpstr>
      <vt:lpstr>PowerPoint プレゼンテーション</vt:lpstr>
      <vt:lpstr>1. Generalized thimble method and the Picard-Lefschetz theory</vt:lpstr>
      <vt:lpstr>PowerPoint プレゼンテーション</vt:lpstr>
      <vt:lpstr>An important property of the gradient flow</vt:lpstr>
      <vt:lpstr>Picard-Lefschetz theory</vt:lpstr>
      <vt:lpstr>2. A new picture of quantum tunneling</vt:lpstr>
      <vt:lpstr>PowerPoint プレゼンテーション</vt:lpstr>
      <vt:lpstr>PowerPoint プレゼンテーション</vt:lpstr>
      <vt:lpstr>PowerPoint プレゼンテーション</vt:lpstr>
      <vt:lpstr>A new understanding of quantum tunneling</vt:lpstr>
      <vt:lpstr>3. Quantum tunneling at the beginning of the universe</vt:lpstr>
      <vt:lpstr>How did the Universe begin ?</vt:lpstr>
      <vt:lpstr>Issues in quantum cosmology</vt:lpstr>
      <vt:lpstr>mini-superspace model</vt:lpstr>
      <vt:lpstr>PowerPoint プレゼンテーション</vt:lpstr>
      <vt:lpstr>PowerPoint プレゼンテーション</vt:lpstr>
      <vt:lpstr>Couple the system to an environment</vt:lpstr>
      <vt:lpstr>Exact results from saddle points</vt:lpstr>
      <vt:lpstr>Disappearance of interference pattern</vt:lpstr>
      <vt:lpstr>PowerPoint プレゼンテーション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淳 西村</dc:creator>
  <cp:lastModifiedBy>淳 西村</cp:lastModifiedBy>
  <cp:revision>150</cp:revision>
  <dcterms:created xsi:type="dcterms:W3CDTF">2024-09-08T05:25:02Z</dcterms:created>
  <dcterms:modified xsi:type="dcterms:W3CDTF">2024-09-22T02:37:10Z</dcterms:modified>
</cp:coreProperties>
</file>