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8.xml" ContentType="application/inkml+xml"/>
  <Override PartName="/ppt/ink/ink9.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702" r:id="rId2"/>
    <p:sldId id="750" r:id="rId3"/>
    <p:sldId id="725" r:id="rId4"/>
    <p:sldId id="869" r:id="rId5"/>
    <p:sldId id="872" r:id="rId6"/>
    <p:sldId id="871" r:id="rId7"/>
    <p:sldId id="873" r:id="rId8"/>
    <p:sldId id="874" r:id="rId9"/>
    <p:sldId id="875" r:id="rId10"/>
    <p:sldId id="877" r:id="rId11"/>
    <p:sldId id="879" r:id="rId12"/>
    <p:sldId id="876" r:id="rId13"/>
    <p:sldId id="878" r:id="rId14"/>
    <p:sldId id="881" r:id="rId15"/>
    <p:sldId id="882" r:id="rId16"/>
    <p:sldId id="883" r:id="rId17"/>
    <p:sldId id="880" r:id="rId18"/>
    <p:sldId id="884" r:id="rId19"/>
    <p:sldId id="870" r:id="rId20"/>
    <p:sldId id="886" r:id="rId21"/>
    <p:sldId id="887" r:id="rId22"/>
    <p:sldId id="889" r:id="rId23"/>
    <p:sldId id="893" r:id="rId24"/>
    <p:sldId id="894" r:id="rId25"/>
    <p:sldId id="789" r:id="rId26"/>
    <p:sldId id="790" r:id="rId27"/>
    <p:sldId id="895" r:id="rId28"/>
    <p:sldId id="735" r:id="rId29"/>
    <p:sldId id="898" r:id="rId30"/>
    <p:sldId id="788" r:id="rId31"/>
    <p:sldId id="902" r:id="rId32"/>
    <p:sldId id="896" r:id="rId33"/>
    <p:sldId id="897" r:id="rId34"/>
    <p:sldId id="793" r:id="rId35"/>
    <p:sldId id="794" r:id="rId36"/>
    <p:sldId id="900" r:id="rId37"/>
    <p:sldId id="745" r:id="rId38"/>
    <p:sldId id="792" r:id="rId39"/>
    <p:sldId id="760" r:id="rId40"/>
    <p:sldId id="759" r:id="rId41"/>
    <p:sldId id="854" r:id="rId42"/>
    <p:sldId id="795" r:id="rId43"/>
    <p:sldId id="796" r:id="rId44"/>
    <p:sldId id="831" r:id="rId45"/>
    <p:sldId id="844" r:id="rId46"/>
    <p:sldId id="809" r:id="rId47"/>
    <p:sldId id="890" r:id="rId48"/>
    <p:sldId id="820" r:id="rId49"/>
    <p:sldId id="816" r:id="rId50"/>
    <p:sldId id="841" r:id="rId51"/>
    <p:sldId id="818" r:id="rId52"/>
    <p:sldId id="813" r:id="rId53"/>
    <p:sldId id="824" r:id="rId54"/>
    <p:sldId id="825" r:id="rId55"/>
    <p:sldId id="821" r:id="rId56"/>
    <p:sldId id="892" r:id="rId57"/>
    <p:sldId id="891" r:id="rId58"/>
    <p:sldId id="822" r:id="rId59"/>
    <p:sldId id="823" r:id="rId60"/>
    <p:sldId id="826" r:id="rId61"/>
    <p:sldId id="832" r:id="rId62"/>
    <p:sldId id="827" r:id="rId63"/>
    <p:sldId id="817" r:id="rId64"/>
    <p:sldId id="842" r:id="rId65"/>
    <p:sldId id="861" r:id="rId66"/>
    <p:sldId id="753" r:id="rId67"/>
    <p:sldId id="849" r:id="rId68"/>
    <p:sldId id="767" r:id="rId69"/>
    <p:sldId id="850" r:id="rId70"/>
    <p:sldId id="847" r:id="rId71"/>
    <p:sldId id="852" r:id="rId72"/>
    <p:sldId id="819" r:id="rId73"/>
    <p:sldId id="834" r:id="rId74"/>
    <p:sldId id="835" r:id="rId75"/>
    <p:sldId id="836" r:id="rId76"/>
    <p:sldId id="837" r:id="rId77"/>
    <p:sldId id="763" r:id="rId78"/>
    <p:sldId id="833" r:id="rId79"/>
    <p:sldId id="838" r:id="rId80"/>
    <p:sldId id="839" r:id="rId81"/>
    <p:sldId id="845" r:id="rId82"/>
    <p:sldId id="797" r:id="rId83"/>
    <p:sldId id="855" r:id="rId84"/>
    <p:sldId id="856" r:id="rId85"/>
    <p:sldId id="853" r:id="rId86"/>
    <p:sldId id="798" r:id="rId87"/>
    <p:sldId id="859" r:id="rId88"/>
    <p:sldId id="860" r:id="rId89"/>
    <p:sldId id="862" r:id="rId90"/>
    <p:sldId id="801" r:id="rId91"/>
    <p:sldId id="863" r:id="rId92"/>
    <p:sldId id="864"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83C1"/>
    <a:srgbClr val="4472C4"/>
    <a:srgbClr val="209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1" autoAdjust="0"/>
    <p:restoredTop sz="91269" autoAdjust="0"/>
  </p:normalViewPr>
  <p:slideViewPr>
    <p:cSldViewPr snapToGrid="0">
      <p:cViewPr varScale="1">
        <p:scale>
          <a:sx n="123" d="100"/>
          <a:sy n="123" d="100"/>
        </p:scale>
        <p:origin x="51"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20:59:15.973"/>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Property name="color" value="#177D36"/>
    </inkml:brush>
    <inkml:brush xml:id="br3">
      <inkml:brushProperty name="width" value="0.05" units="cm"/>
      <inkml:brushProperty name="height" value="0.05" units="cm"/>
      <inkml:brushProperty name="color" value="#3165BB"/>
    </inkml:brush>
  </inkml:definitions>
  <inkml:trace contextRef="#ctx0" brushRef="#br0">2747 709 8448,'-3'2'3232,"1"-2"-1728,1 1-1248,1-1 768,0 0-224,0 0 0,0 0-65,3 0 1,-1-1-416,3-1 256,1 0 64,2-1 160,2-1 64,0-1-192,3 0 0,2-2-96,2 2-64,3-4-192,5-3-64,3-2 0,2-4 64,3-4-160,6 1-96,2-7-32,0 4 32,0 1-96,-12 7 0,-3 2 32,10-7 0,-6 5 0,8-9 64,-3 6-96,5-3 0,-5 3 32,8-3 64,-7 5-32,5-3 64,-4 3-64,0-4-32,-3 2 32,1-3-32,-5 3 0,3-3 0,-3 4 0,-5-1 0,-3 3-928,-1 2-320,-4 2-2016,-8 6-831,2 1-1185</inkml:trace>
  <inkml:trace contextRef="#ctx0" brushRef="#br0" timeOffset="1">0 105 6016,'0'0'2272,"0"0"-1216,2 1-960,-2-1 544,0 3-96,2-3 32,1 3 64,-2-3 64,3 2-384,-1-2 96,1 3 32,0 1 128,2 1 32,-1-3-192,3 5 0,6 2 32,-6-1 95,1-5-223,5 5-32,-4-1 32,10 0 128,-5 0-64,2-2 32,0 1-160,3 1 0,-4-2-32,5 2 96,-2-3-224,4 4-64,-6-1 32,6 2 32,-5-1 32,7 2 0,-4-3-64,2 4 32,-5-4 0,8 1 32,-3 1 0,-1 3 0,-2-3 0,3 2 0,-4-1 0,3 0 64,-4-1-32,5 1 0,-4-1-192,4 0 32,-2-1 128,1 0 64,-3-2 64,5 3 64,-4-4-160,3 3-32,-4-3-64,5 3-64,-3-2 96,-1 3 0,-1-1 32,3 2 64,-4 0-96,2-1 0,-2-1-32,6 4 32,-5-3-128,4 2 0,-3 1 32,0 0 0,-2-3 0,4 2 0,-4 0 0,-1 0 64,-1-4-32,3 0 64,-3 0 0,6-1 96,-6 1-96,2-1 0,-5 0-96,1 2-32,-4-1 96,3 1 32,-3 0 32,4 1 0,-3-2 64,2 1 32,-2-2-2144,3-1-928,-4 2-3679</inkml:trace>
  <inkml:trace contextRef="#ctx0" brushRef="#br0" timeOffset="2">1403 744 6656,'4'-1'2528,"-4"1"-1344,2-2-960,-2 2 640,0 0-160,0 0-32,2 0-96,-1 2 32,1-2-320,-1 0-32,2 0-32,1 0 32,-1 0 64,3 0 32,0 0 32,1 0-128,1 0-1,2 0-31,-1 0 96,1-2-96,0 2-64,0 0 0,1 0 32,-2 0-96,1 0 0,-1 0-32,-2 0 32,-2 0 0,2 0 96,-1 0-32,1 0 0,2 0-96,0 0 32,0 0-64,1 0-32,-1 0 160,1 0 128,0 0-96,-1 0-32,1 0-64,-2 0 0,1 0-64,-2 0-32,0 0 32,2 0 32,-2 0 96,3 0 64,-3-1-32,-1 1-32,-1 1-96,2-1 32,-1 0-64,0 0 64,0 0-128,1 0 0,-3 0 32,2 0 0,-1 0 0,1 0 0,-1 3 0,2-3 64,-1 0-32,2-1-32,-2 1 32,1 1-32,0-1 0,1 0 0,-1 0 64,0-1 32,2 1-128,-3 1-32,-2-1 32,3-1 0,2 1 32,1 0 64,-2 0-96,-2 0 0,1 0 32,2 0 0,-4 0 0,1 0 0,0 0 0,-1 0 64,1 0-32,1 0 64,-2 0-64,4 0-32,-3 0 32,3-2-32,0 1-96,2 0 64,1-1 32,-1 2 64,-4 0-96,0 0-64,1 0 64,-2 0 0,2 0 32,1 0 64,-3 0 32,3 0 32,-1 0-160,1-1-32,-3 0 32,3 1 64,-3 0-64,3 0 0,-1 0 32,1-2 0,1 2 0,0 0 64,-1 0-96,1-1 0,-2 1 96,1 0 32,-3 0 32,1 0 0,0 0-64,2 0-64,-3 0 32,2 1 32,-1-1-32,0 0 64,1 0-128,0 0-64,0 0 64,-2 0 0,1 0 32,-1 0 64,0 0-32,0 0-32,0 0 32,0 0 32,0 0-96,3 0 0,-3 0 32,0 0 64,1 0-32,0 0-32,-1 0 32,2 0 32,-2 0-96,0 0 0,-1 0 32,1 0 0,2 0 0,-4 0 64,-2 0 32,2 0 96,-2 0-160,1 0-96,-1 0 32,2 2 0,-1-2 32,3 1 0,-3-1 0,1 0 0,-2 0 0,3 0 64,-2 0-96,0 3 0,-1-3 32,1 0 64,-1 0-32,1 0 64,-1 2-64,0-2-32,1 0-64,-2 3 32,1-3 32,2 0 64,-1 0-96,0 0 0,0 0 32,-1 0 0,0 0 0,1 0 0,-1 0 0,2 0 64,-1 0-32,1 0-32,-3 0 32,3 0-32,0 0 0,-1 0 0,1 0 0,-1 0 64,1 0-96,0-3 0,-1 3 32,2-2 64,-1 2-32,1-3-32,-2 3 32,1 0-32,0 0 0,-1 0 0,1 0 0,0 0 0,0 0-96,-1 0 64,-1 0 96,1 0 32,-1 0-128,0 0 32,1 0 0,-1 0 0,1 0 64,-1 0 32,1 0-32,0 0-64,-3 0 32,1 3-32,1-3 0,-1 2 0,0-2 0,0 3 0,1-3-96,0 0 64,1 0 32,-1 2 64,1-2-32,-1 0-32,1-1 32,0 1-32,-2 0 0,1 3 0,1-3 0,0 0 0,-1 0 0,1 0 64,0 0-32,-1 0 64,0 0-128,1 0 0,-1 0 32,2-3 0,0 3-96,0-1 64,-1 0 32,0-1 64,1 1-96,0 0 0,0-1 96,0 1 32,-1-2-128,2 2 32,-1 0 0,-1 0 64,0 0 32,2-1 32,-2 1-416,-1 1-128,0 0-3136,0 0-1343,-1 0-353</inkml:trace>
  <inkml:trace contextRef="#ctx0" brushRef="#br0" timeOffset="3">1361 741 8064,'-1'-1'2976,"1"2"-1600,0-4-960,0 3 704,1-2-160,0 0 64,1 1-225,-1 1-95,0-2-384,3 0 64,0 2 64,-3-1 192,1 2-352,1 1 0,0 0-128,0-1 64,-1 5-128,1-3 224,0 2-192,-2 0 160,1 2-160,-1-1 64,1 0-96,-2 1 96,1 2-128,-1-2-96,0 1 96,0-5 64,0 4-32,-1-2 0,1 1-32,-2 1 224,1-1-160,-2-1 256,0-1-256,0 1 32,-1 2-96,0-3-64,1 3 32,0-1 96,-1-1-64,-1 0 192,2 0-160,1 0 192,0 1-192,-2-1 32,2 2-64,-2-2 96,3 0-96,-1 0 128,2 0-128,-2 0 128,2 0-128,0 2 128,0-2-64,2-1 32,-1 2-96,0-3-64,2 4 32,-1-4-32,1-3-96,0 0 64,1 2 32,0-2 64,2 1-32,-3-1-32,1 2 32,-1-1-32,1 1 0,-2 0 64,3 1-96,-3 0 0,1-1 32,0 1 0,-1 2 64,1-1-32,0 0-32,-1 2 32,-1-1-32,-1 2 0,1-1 0,-1 0 0,0 1 0,-1 0 64,1 2-32,-1-3-32,-1 3 32,1-4 32,-2 1-32,0 0-32,1 0 32,-3-1-32,3 0 0,-3-2 0,3 2 0,-2-1 64,2-1-32,-2-1-32,3-1 32,-5 0 32,5 3-32,-2 0-32,3 1 32,-3 0 32,3 3-32,-1-5 64,0 2-64,-1 2-32,4-4 32,-2 0-32,0 5 0,0-3 0,0-1 0,-2 3 0,4-3 0,-1 0 0,0-1 0,1 1 64,-1-1-32,0 1-32,2-1 32,2-1 32,-2 0-32,2-1-96,-1 1 32,-1-1 32,3 1 0,-1-2 64,-2 2-32,3 1-32,-3 0-64,1 2 32,0-3 32,-1-1 64,0 3-32,-1-2 64,2-1-64,-4-1-96,2 2 32,-1 0 32,1 1 0,1 0 0,-3 1 64,0-1-32,0 2-32,-3-2 96,3 3-64,-2 0 64,1-1-128,-1 0 0,1 2 32,-3 0 0,3-3 0,-4 1 0,2 0 0,0 0 0,0 2 0,-1 0 0,1-3 0,-2 3 64,2 2-32,-1-6-96,2 3 32,-1-2 32,3 1 0,-4-2 0,4 2 0,-1-1 0,1 1 0,-1-2 64,-1 2-32,1 0-32,1 2 32,-2-2-32,4 1 0,-2-1 0,1 2 0,1-2 0,0 0 0,0-2 0,0 3 0,1-1 0,1-1 0,1 0 0,-2-1 0,-1-2 0,4 3 0,-2-2 0,-1 1 0,0-1 64,2 1-32,-3 0-96,5 1 32,-2-1 32,-3 2 0,2 2 0,-1-4 0,0 0 64,0 2-32,-2 0-32,0-1 32,1 1-32,-1 0 0,-1-2 64,0 2-32,0-1-32,0 0 32,-1 0-32,-1 0-96,0 1 64,-1 1 32,0-1 64,-1 1-32,0 0-32,1 0 32,-1-1-32,1 2 0,-1-3 0,1 2 0,-3-1-96,3 1 64,-3 0 96,3-1-32,-1 1-96,2 0 32,-3-1 96,5 1-32,-6-1-32,5 0 32,-1-2-32,2 4 0,0-2 64,0-2-32,0 4-96,2 0 32,-2-3-32,0 3 0,3-2 64,-1 4 0,0-3 64,3 0-32,-3-1-32,2 1 32,-1-3-32,3 0 0,-5 1 64,4 1-32,-3-2-32,2 0 32,0 1-128,0-1 64,1 0 32,0 2 0,-4 1 64,2-2-32,0 1-32,0 0 32,-2 0-32,2 1 0,-1-2 0,-2 1 0,0-2 64,0 2-32,0 1 64,0 1-64,0-3-32,0 3 32,-1 0-32,2-1 0,-3 1 0,0 4 0,-1-5 64,-1 0-32,-1 0-96,2 0 32,-4 1 32,3 1 0,-3 1 0,1-3 0,0-1 0,2 0 0,-3 0 0,3 2 0,0-2 0,-1 0 0,3 0 0,0 0 0,0 0-96,2 1 64,-2 0 32,2 0 0,0 3 0,2-4 0,-1 1 0,2 3 0,-1-3 64,3 2-32,-3-4-96,3 4 32,0-2 32,-1-2 0,2-1 0,-3 1 0,0-1 0,2 0 0,-3 0 0,2 1 0,-1-1 0,2 2 0,-3-1 0,1 1 0,-1-1 0,1 2 0,-1-1 64,0 2-32,-1-3-32,1 3 32,-2 0-32,0 0 0,0-1-96,2 1 64,-2-2 32,0 2 0,0-3 128,0 3-64,-2 0-32,2 0 0,-1 1 32,-1 2-32,-3 0-32,5-2 32,-8 0-32,4 2 0,-5-2-448,7 1 256,-7-2-4416,4-2 2528,2-5-6463,0 2 4799</inkml:trace>
  <inkml:trace contextRef="#ctx0" brushRef="#br1" timeOffset="4">1406 2328 5888,'0'0'2176,"0"0"-1152,2 2-992,-2-2 800,0 0-512,0 0 672,1 1-544,-1 1 704,2-1-672,-1 0 352,2 0-512,-2 1 128,1-1-288,1-1 64,0 2-128,1-2 96,-1 0-128,3 0 32,-2 0-32,4 0 160,-1 0-128,-1 0 255,1 0-223,-1 0 160,2 0-160,-2 0 0,0 0-64,-1 0 32,2 1-64,-2-1-32,0 1 32,-1-1 96,1 0-64,0 0 32,1 0-32,0 0-64,0 1 32,0-1 32,0 1-32,0-1-32,2 0 32,-2 0 32,0 0-32,0 0 64,1 0-64,-1 0 64,1 0-64,-1 0 128,2 0-96,-1 0 32,0 0-32,0 0-64,1-1 32,-1 1-32,0 0 0,-1 0 64,2 0-32,-2 0 256,-2 0-160,0 0 256,1 0-256,1 0 160,0 0-160,1 0 0,-1 0-64,2 0-64,0 0 32,0 0-128,-3 0 64,0 0 32,4 0 0,-3 0 0,0 0 0,2 0 0,-1 0 0,2 0 64,0 0-32,0 0-32,-1 0 32,1 0 96,-3 0-64,2 0 192,-1 0-160,-1 0 32,1 0-64,-1 0-128,1 0 32,-2 0 96,0 0-32,2 0-32,0 0 32,-1-1-128,1 1 64,-1 0 32,2 0 0,-3 0 0,3 0 0,-2 0 0,1 0 0,1 0 0,-2-1 0,3 1 64,-1 0-32,1 0-32,1 0 32,-2 0-32,1 0 0,1 0 0,-2 0 0,1 0-96,-4 0 64,4 0 32,-3 0 0,3 0 64,0 0-32,0 0-32,-1 0 32,3 0 32,-1 0-32,-2 0 64,-2-1-64,3 1-96,2 0 32,-2-2 96,2 2-32,0-1-32,-1 2 32,0-1 32,0-1-32,-2 1 128,-1 1-96,0-2-32,2 1 0,-1 0-32,1 0 0,-1 0 0,2 0 0,1 0 0,-2 0 0,-3 0 0,3 0 0,2 0 0,-3 0 0,5 0 64,-3 0-32,2 0-32,-3 0 32,4 0-32,-1 0 0,-3 0 0,-3 0 0,1 0 0,1 0 0,1 0 0,0 0 0,-2 0 64,2 0-32,0 0 64,-1 0-64,-1 0 64,1 1-64,0-1-96,0 0 32,0 0 32,1 0 0,-1 0 64,2 0-32,2 0 64,-1 2-64,-3-2-96,-2 0 32,0 0 32,2 1 0,-2-1 64,1 1-32,0 0 64,0 0-64,-1 0-32,1 1 32,-1-1-32,0 0-96,0-1 64,-1 2 32,5-1 64,-6 0-32,0-1-96,1 2 32,3-1 32,-5-1 0,1 0 0,1 0 64,-2 0-32,3 0-32,0 0 32,0 0 32,-2 0 96,2 0 64,-3 0-32,3 0 32,5 0-128,-8 0-64,3 0 0,0 0 32,2-3 32,1 2 32,-5 0-64,-2 1-64,2 0 160,-4-2 32,0 1-2880,-6 2-1376,2 1-1823</inkml:trace>
  <inkml:trace contextRef="#ctx0" brushRef="#br1" timeOffset="5">1404 2350 9088,'-2'0'3424,"2"0"-1856,-1 0-1472,1 0 1024,-3 1-704,0 0 351,2 1-447,-5 0 416,3 2-448,-6 1 160,1 0-64,-3 3 0,-1-3 64,-4 2 64,1 1-288,-2 1-128,-1 0 0,-1 1 0,-1 2 96,-1 4-32,-4 0 0,-2 2 32,-1 4 32,1-1 32,-3 3 0,1-3 0,0 1 64,-2 0-32,-2-4 0,0 0-96,3 2-32,-3 2-96,2 1 32,1 0-128,-4 1 0,2 4 224,1-1 128,0-1-160,-2 2-32,1-8 0,-2 3 64,-3-1-96,4 3-64,-1 1 0,1-3-32,-3-1 0,2-1 0,0 4 64,6-4 32,3-7-320,6 0-160,5-7-3072,4-4-1279</inkml:trace>
  <inkml:trace contextRef="#ctx0" brushRef="#br1" timeOffset="6">2793 2356 6656,'0'-2'2528,"2"4"-1344,-4-2-736,2 0 704,0 0-160,0 0 64,0 2-192,0-1-64,0-1-416,0 0 255,4 2 193,-2-2 32,0 0 64,3 0-160,-2 0-32,1 0-256,2 3-64,0-2-96,0 2-32,2 1-96,-1 0-32,4 0 32,3-1 96,2 0-64,1 1 32,1-1-32,0 2 32,1 2 0,1 1 64,-3 2-160,0 2-32,4 1-64,2 1 32,1-3-64,-1 4 64,3 2 0,-1-1 96,1 3-32,-3-3 64,6 1-64,2 0 64,-2-1-64,-3-1 0,1 0-32,2 0 0,-3 1-160,1-1 32,3 1 64,0 3 96,1 0-64,0 2 0,0-1-32,0-2 32,5 1-64,2 0 64,-2-2 0,-11-5 32,-4-2-64,4 1-64,12 6 32,-3-4 32,-5-2-32,-5 2 64,-5-3 0,-6-2 32,-6 0-1568,-4-1-672,1 1-5280</inkml:trace>
  <inkml:trace contextRef="#ctx0" brushRef="#br2" timeOffset="7">1420 2459 6400,'2'-3'2464,"-2"3"-1344,2-1-960,0 0 800,-2 2-576,0-1 384,0 0-448,0 0 256,0 1-320,0-1 128,0 1-224,0 1 128,2-1-160,-2 1 0,1-1-64,1-1 32,1 1-64,0-1 256,1 0-160,1 0 256,0 0-256,1 0 160,1 0-160,0 0 224,1 1-225,-1-1 97,2 1-128,-3-1-64,2 1 0,1-1 32,-1 0-32,2-1 128,0 1-96,-2-1 256,2 1-192,-1-1 256,0 0-256,0-3 96,0 4-128,1-3-64,-2 3 0,2-1-128,0 2 64,-1-1 32,0 0 0,-1 0 0,1 0 0,-2 0 0,0 0 0,-1 3 64,2-2-32,-2-1 64,1 0-64,-1 0 128,2 0-96,0 0 32,0 0-32,-1 0-64,2 0 32,-2 0-32,2 0 0,-1-1 0,4-2 0,-5 1 64,3 2-32,1 0-96,-1 0 32,1-3 32,-3 6 0,1-3 0,-1-2 0,-1 2-96,1 3 64,1-3 96,-1 2-32,2-2 128,-1 2-96,4-4-96,-1 2 0,-3 0 96,-1 0-32,1 0 192,-1 0-128,1-1 96,0 1-96,1-1 96,1 2-128,0-1-96,-1 0 0,0 0 32,1 1 0,2 1 0,2-1 0,-3 1 0,0-1 0,-2-1-96,-3 0 64,5 0 32,-4 0 0,4 0 0,-1 0 0,2 0 64,0 0-32,-3 0-96,2 0 32,-3 0-32,1 1 0,0 0 128,-1 0-32,2 0 64,-1 1-64,1-2-32,-2 1 32,2-1-32,1 0 0,-1 0 0,1 0 0,2-1 64,0 1-32,-2 0-32,2 0-64,-5 0 32,2 0 96,-2 0 32,1 0-32,-1 0 32,1 0 0,1-2-128,1 4 32,-2-4 64,2 1 32,9-1-128,-8 2-32,-3 0 32,1 0 64,-1 0 0,1 0 64,-1 0-128,-1 0 0,0 0 32,-1 1 0,0 0 64,0 0 32,-1 1-128,2-1 32,-2-1 0,0 2 0,1-2-96,1 1 64,-1-1 32,-1 0 64,-2 0 96,2-1-64,-1 1-64,-4 0 64,4-3 0,0 0-32,-1 2 32,0 1-64,0 0 64,-3-2-64,2 2-32,0 0 32,-2 0 32,1 0-896,-3 2-352</inkml:trace>
  <inkml:trace contextRef="#ctx0" brushRef="#br2" timeOffset="8">2780 2453 7296,'-2'-2'2816,"2"2"-1536,0 0-1088,0 0 704,0 0-128,0 0 32,2 0-32,0 0 0,1 0-416,0 0 64,1 0 95,0 2-191,-1 0-32,1-1-32,1 2 0,0 1 0,0-1 0,-1-1-64,3 1-32,-2 1 32,0-1 96,2 1 0,1-2 64,-1 2-128,2-1 32,-2 0-96,3 1 0,-3-1-32,2 3 0,1-3 64,-1 0 32,-1 0-96,0 1-96,0 1 0,0 1 32,0-1 32,1 0 32,1 0-64,0 2-64,-4-4 32,4 6 32,0-3-32,-4 2 64,1-1-64,0 2 64,1-2-64,-1-4 64,0 3 0,3 0 96,0-3-32,1-1 0,1 4-96,-4 1 32,2-4-64,1 2-32,-2 1 32,0-2-32,-3 1-96,2-2 64,-1 1 32,5-1 64,-2 0-32,-1 0-32,2 1-64,-1-1 32,-1 1 32,2-1 64,-2 1-32,0-1-32,1 2 32,1 0 32,1 0-32,-1 0-32,2 1 32,-1 1 32,1 0-32,-2 1-32,-2 0-64,1 0 32,1 1 32,0 0 64,2-3-32,-4 1 64,2-1-64,1-2 64,-2 2-64,0-1-32,-1 2 96,2 0 0,2-1-128,-2 1 32,1 0-64,1-1 0,-1 1 128,-1 0 32,2 0-128,-5-2 32,0 1 64,1 1 32,-3-2-32,4 1-64,-2-1 32,0 2-32,1 0-96,-2-3 64,1 3 32,0-1 0,2-1 0,-3-1 0,1 0 0,-1-2 0,0-1 64,1 1 32,0 0-128,1-1 32,-2-1 0,2 2 64,-1 0-32,1-1 64,0 0-64,-2 2-32,3-2-64,-4 1 32,1 1 32,0 0 0,0 1 0,-1-3 0,-1 3 0,1-1 0,-1 0 0,1 1 0,1 1 0,-1 0 64,2 0-32,-2-2-32,3-1 32,-1 1-32,-1 2 0,-2-2 0,1 0 0,0 1 64,-1-1-96,-2-1-64,0 5 128,3-4 32,2 1-96,-3-2 32,-1 2 0,1-1 64,1 1-32,2-1 64,-1-1-128,-1 3 0,0-2 32,1 0 64,-2 1 96,3-1 64,-3-3-32,1 2-32,-1 1-32,-1-3 0,1 0 0,-2 0 0,-3 0 64,0 0 32,-5-5-4064,-4-5-1824,-9 10-511</inkml:trace>
  <inkml:trace contextRef="#ctx0" brushRef="#br2" timeOffset="9">301 3230 6656,'0'0'2464,"0"0"-1344,1 0-960,1 0 896,0 0-640,-1-1 512,1 1-544,3-2 416,-1 2-448,1-2 256,1 2-352,0-3 288,2-3-320,0 0 160,2 2-225,-1-3 129,1 1-160,0-5 160,2 2-192,1-2 32,-1 1-64,1-2-64,1 4 32,0-4-32,-1 2 0,-2 0 64,1 3-32,0-1 64,-1 1-64,1-1-32,1 2 32,0-5-32,0 5 0,1-4 0,-2-1 0,3 2 128,-1 2-64,1-1 192,1 1-160,-3-1 96,1 1-96,-2-1-64,1 1 0,-1-1 32,-1 1-32,0-1-32,1 1 32,-2-1 32,1 1-32,-1-3-32,0 3 32,-1-3-32,0 2 0,-1-4 64,1 4-32,3 0 64,-2 1 0,2-2 96,-1 1-96,0-1 0,0 0-32,-2 1-64,1-1 96,0 3-64,-1-1-32,1 0 32,0 1-32,-1-1 0,0 0 64,0-1-96,1 3 0,-1-1 32,3-3 0,-4 2 0,0 1 0,2-1 128,-1 2 64,1 0-64,1 0-96,0 0 0,0 0-32,0-2 64,0 1 32,-1-3-128,0 6-32,-1-2 32,0-1 64,0 2-64,-1-3 0,1 3 96,-1-2 32,0 1-32,0 0-64,-1-1-64,2 1 32,-1 0 96,0-4 96,0 3-64,0-3-64,0 3 0,0-1 32,-2 2-96,3 0 0,-2 0 96,-2 1 32,2-1-32,0 1-64,1-3 32,-1 2-32,0 0 0,0 0 64,-3 2-32,3-1-32,-3 1-64,-1 0 32,-1-1 96,4 1 32,-4 0-128,3-1 32,-4 1 0,6 0 64,-4 0-96,1-1-64,-1 1 128,0 1 96,-1 0 160,0 0 160,1 1-256,-1-1-96,1 0-64,0 1 32,-3 1-896,0 0-352,-1 3-4799</inkml:trace>
  <inkml:trace contextRef="#ctx0" brushRef="#br3" timeOffset="10">2804 2611 6784,'2'0'2624,"-5"0"-1408,3 4-1056,0-4 544,0 0 32,0 0 192,0 0-96,0 0 64,3 2-512,0-2 192,1 1 159,-4-1-95,3 0 0,1 2-160,-4 0-32,4 1-128,-1-1 32,0-2-64,1 3 0,1-2-32,-1 2 64,0-2-32,2 0 0,-2 1 96,3 0-192,0 0-32,-2 1-96,3 1 160,-1 0-128,2-1 192,-1-1-192,0 3 192,1-1-192,-3-4 256,2 3-224,-1 1 160,0-4-160,-1 1 0,1 2-64,-1-3-64,1 4 32,0-3 32,0 8-32,0-8-32,1 6 32,-1-4-32,2 1 0,-1 1 0,-2-2 0,-1 4 64,2-4-32,0 2-32,-1 1 32,3-1-32,2 2 0,-2-2 64,1 2-32,0-2-96,-1 2 32,2-1 32,-2 1 0,0-2 64,-3 2-32,1-1-32,0-1 32,-1 3-128,2 2 64,1-3 32,1 1 0,-1-1 64,1 2-32,-2-3-32,0 3 32,0-3-128,1 2 64,-2-2 96,3 0-32,1-1 64,1 2-64,-1-2-96,1 1 32,1 0 32,-2 1 0,-2-3 0,1 2 0,0-3 64,-2 2-32,3-2-32,-3 2 32,-1-1-32,4 2 0,-1 0 0,-1-2 0,3 1 64,-6 0-32,4-2 64,-3 0-64,0 1-32,2-1 32,0-1-32,2 5 0,-1-4 0,0 2 0,1-1 64,2 0-32,-3 2-32,-1 0 32,2 0-32,-2 1 0,-1 0 0,1 0 0,1-2 0,0 3 0,2-2 0,-3 1 0,1-1 0,-1 0 0,-1 3 0,2-3 0,-4 1 0,4-2 64,0-1-96,-2 2 0,1-1 32,3 0 0,-3 0-96,1 0 64,-1 0 96,1 0 32,-3-1-128,2 1 32,-3 1 0,2-3 0,0 4 64,-1-3-32,1 0-32,1 1 32,-2-3 32,0 1-32,-3-1 64,4 0-64,0-1-32,2 4 32,-3-3 32,0 1-32,-4-3-32,2 2 32,-2-2-32,1 1 0,1-1 64,-2 0-32,2 0 64,1 2-64,-1-2 192,0 0-128,-3 0 256,2 0-224,-3 0-2432,1 0 1248,-2 0-2144,0-6-3007,-14-3-1569</inkml:trace>
  <inkml:trace contextRef="#ctx0" brushRef="#br3" timeOffset="11">2777 2649 8192,'7'-7'3072,"-3"3"-1664,1-3-1376,-1 5 608,-2-1-224,3-1 64,-5 2-192,3-1-96,-3-3-96,0 6-160,0 0 32,0 0-1024,0 0-480,-3 4-2208</inkml:trace>
  <inkml:trace contextRef="#ctx0" brushRef="#br3" timeOffset="12">1411 2631 7424,'-1'0'2816,"1"0"-1536,-1 0-1440,-1 0 832,4 2-448,-2-2 448,2 1-384,1 0 352,0 0-352,0 1 64,3-2-224,-3 0 288,2 0-224,1 0 160,0 0-192,0 0 128,3 0-160,1 0 159,0 0-191,-1 0 256,1 0-224,-2-2 96,1 2-128,1 0 0,0 0-32,0 0 96,2 0-96,-2 0 128,2 0-128,0 0 128,-1 0-128,1 0 256,2 0-192,0-1 32,-2 2-96,0-2 32,0 1-64,2 0-32,0 0 32,-2-2 32,0 4-32,0-2-32,-1 0 32,1 0-32,-1 0 0,4 0 64,-3 0-32,1 0-32,-1 1 32,1-1 32,-2 0-32,2 0 192,-3 0-128,3 0 256,-1 0-224,0 0 96,0-1-128,2 2-64,-3-2 0,4 1 96,-1 0-64,1 0-32,0 0 0,-1 0-192,0 0 96,4 0 96,-4 0 0,1 0-32,0 0 32,0 0-32,0 0 0,2 0 64,-2 0-32,2 0-32,-1 0 32,0 0 32,-2 0-32,1-2-32,-1 2 32,1-2 32,0 4-32,1-2 64,-1 0-64,2 0-32,-2 0 32,0-2 32,3 2-32,-1-1-32,-1 1 32,-3-1-32,-2 2 0,4-1 64,-4-1-32,2 1-32,-1 0 32,2 0-32,-2 0 0,2 0 0,1 0 0,-1 0 64,0 0-32,-1 0-32,0 0 32,-2 0 96,2 0-64,-2 0 128,3 0-128,-4 0 128,3 0-128,-1 0 32,2 0-32,-4 0 32,0 0-64,4-2-96,-1 2 32,-1-2 96,-1 3-32,0-2-32,-2 1 32,0-3 32,0 3-32,-1-1 128,-2 1-96,0 0-1568,0 0 800,-6 0-6047,1 2 3743</inkml:trace>
  <inkml:trace contextRef="#ctx0" brushRef="#br3" timeOffset="13">341 3317 5888,'-1'0'2272,"1"0"-1216,0 0-800,0 0 576,0 0-416,0 0-64,0 0-224,0 0-32,0 0-32,1 2 32,1-1 64,-2-1 128,1 2 160,-1-2 32,2 1 96,1-1-128,2 0 64,-3-1-96,5-1 0,-3-1-160,2-1 0,1 0-96,0-2 0,0 1 32,2 1 95,-2-1 1,3 0 0,0 0-96,3-1-32,0-1-32,-1 1 0,2-2 64,-5 1 96,2 0-64,-1 2 32,-2 1-160,-1 0 0,3-1-96,0 0-32,-1 0 96,0-1 32,2-3-32,-1 4 32,0-2-64,-1-4-32,-1 4 32,3-1-32,-3 1 64,2 0 32,-1 1 96,2-1 96,-1 0-192,-1-1-64,1 2-32,-2-1 64,1-2-32,-1 6-32,-2-4 32,1 2-32,0 2 0,0-4 64,0 3-32,0-2 64,0 0 0,1-1 96,0 0-96,1 1-64,-4 0 0,4 0 32,-3-1-32,1 4-32,-2-2 32,2-2-32,2 4 0,-1-4 0,1 4 0,-1-1 0,0 0 0,-1 0 64,4 0-96,-1-2 0,-2 2 32,0-2 64,1 1-96,-2 0 0,2 0 32,-1 1 0,-1 0 0,2-3 0,-1 1 0,0-1 0,2-1 0,-3 1 64,1 2-96,1-5 0,1 3 96,-3-1 96,0 1 0,0 1 0,2 0-96,0 1 32,3 1-128,-2-1 0,1-2 32,1 2 0,-3-2 0,3 4 64,-5-4-96,0 2 0,-1 0 32,3 1 0,-1-2 0,0 1 0,2 0 0,-5 0 64,4 0-32,-2 0-32,-1 0 32,1 1-32,0-1 0,0 0 0,-2 1 0,0 0 64,2 1-32,-4 0 64,0 0-64,0-1-32,1 1 32,-1 1-32,-1 0 0,3-1 64,-1 0-96,1 0-64,-2 1 64,5 1 0,-5-1 32,3-2 64,0 3-96,-1-1-64,0 0 64,2 0 64,-2 1 0,-2 1 64,0-2-128,2 1 0,1-2 32,-4 2 64,2-2-32,0 0 64,-1 1-128,-1 0 0,1 1 32,2-3 0,-3 1 128,-2 2 160,4-3-160,-1 1 0,-2 0-128,1 1-32,-2 0 32,0 2 64,0-2-32,0 2 64,-2 0 0,2 0 32,0-2-864,0 2-288,4-1-960,0-1-448,-3 0-2783</inkml:trace>
  <inkml:trace contextRef="#ctx0" brushRef="#br0" timeOffset="14">1560 1321 9216,'-1'-6'3424,"0"4"-1856,1-1-768,0 1 991,0 0-415,0 1-64,0 1-384,0 0-192,0 0-416,0 0-128,0 0 0,0 0 96,2 1 64,3 3-96,-3-1 0,0 2-160,1 0 0,1 2-32,1-1-64,0 1 32,-3 0 32,1-1-32,0 2-32,-1 2 32,0-3-32,-1 0 0,1 1 64,-2-1-32,0 1-32,-2 1 32,-1-2-32,1-1 0,-2 2 64,0-1-32,-1-2-32,1 0 96,0-2 0,0 0-32,0-1-64,-1 0-64,1-2-32,0 0 64,1-2 0,1 0 32,0-1 0,2-4 0,0 1 64,4-2-96,-2-1 0,2-1 32,0-2 0,2-1 64,1-1 96,1 3 64,2-2 32,-1 3-64,0-1 32,1 4-128,0-2-64,0 3 64,-3-1 0,-4 2-1792,1 1-864,-4 1-3839</inkml:trace>
  <inkml:trace contextRef="#ctx0" brushRef="#br0" timeOffset="15">3423 5 12032,'2'-4'4575,"-2"4"-2495,3 1-1568,-2-1 1312,1 3-1088,4-3 0,2 1-448,3 0 64,0 2-192,3-2-1984,1 1 992</inkml:trace>
  <inkml:trace contextRef="#ctx0" brushRef="#br0" timeOffset="16">3282 177 11264,'0'-1'4224,"0"1"-2305,3 1-1407,0-1 1248,1 0-1056,3 0 32,1 0-480,-2-1 192,1 0-256,1-3 256,-2 0-256,1-2 96,-3 0-160,-2-2 224,0 2-224,-4 0 96,-1 1-128,-5 0 0,2 2-32,-6 0-64,2 2 32,0 4-32,0 1 0,0 4 0,3 0 0,-2 3 128,5 0-64,-2 1 256,3-2-192,1 0 256,1 1-256,1-2 256,3 0-256,0-1 160,4 0-160,3-1-128,0-2-32,4-2-2080,1-3 1152,2 0-6751,-1-3 4287</inkml:trace>
  <inkml:trace contextRef="#ctx0" brushRef="#br0" timeOffset="17">3241 394 7296,'-6'0'2720,"6"0"-1472,-6 1-768,3 0 832,1 0-288,1-1 32,-1 2-224,1-1-65,0-1-415,1 0-64,0 0-64,0 0 160,1 1 96,0-1 0,2 0 128,-1 0-64,2 0-32,0 0-128,1-1 0,2 0 64,4-2 32,-1 2-128,3-1 32,-1-1-96,1 0 64,-3 1-64,1-1 0,-1 2-160,-1-2-32,0 2 96,-3-1 96,0 1-64,-4 0-64,2 0-64,-2 1-96,1 0 32,-3 0-32,1 0-96,2 0 64,-3 0-32,0 0 0,0 0 64,0 0 64,0 0 32,0 0 96,0 0-160,0 0-32,0 0-64,0 0 0,0 0 64,0 0 64,0 0-32,-3 0-32,3 0 32,-1 1-32,1 0 0,-3 2 0,3-1 0,-6 2 64,3 0-32,-6 3-32,2-1 96,-6 2 64,4-2 0,-3 2 64,1 0-128,-1 1 0,1 0-32,2-1 32,-4 3-64,9-4-32,0-3-1376,4 1-672,0-3-4895</inkml:trace>
  <inkml:trace contextRef="#ctx0" brushRef="#br0" timeOffset="18">320 2779 8960,'-3'-6'3328,"3"6"-1792,-2-8-960,2 6 1471,0 2-1183,0-3 576,0-1-864,0 0 352,0 2-576,0-3 256,0 4-352,0-2 352,3 3-352,0-2 224,-1 2-256,4-2 128,0 2-192,0-3 64,3 3-128,1 0-64,-2 1 0,1-1 32,-1 3-32,2 0-32,-3 0 32,0 2 32,-2-1-32,-1 3-32,1 2 32,-4-3 32,1 4-32,-4 0 64,1-1-64,-4-1-32,-1-1 32,-3 1 32,3-3-32,-6 0 128,3 0-96,-3-2 32,4 2-32,-1-5-64,6 0 32,-2-1-2144,1-2 1152,4-4-6463,3 0 4127</inkml:trace>
  <inkml:trace contextRef="#ctx0" brushRef="#br0" timeOffset="19">317 2764 10496,'0'-13'3936,"0"13"-2112,0-7-1409,0 6 1153,0 1-928,0 0 128,0 2-480,0 3 96,0 0-224,0 5 64,0 0-128,0 5 96,0-1-128,0 4-32,0-1 0,0 3-608,0-3 320,0-2-1600,0-1 1056,0-3-2335,0-2 1759,0-5-3424,0-1 2688</inkml:trace>
  <inkml:trace contextRef="#ctx0" brushRef="#br0" timeOffset="20">768 349 7552,'-5'-2'2880,"5"2"-1536,-2 0-800,2 0 800,-1 0-224,1 0 0,0 2-225,0-2 1,0 3-512,1-1 288,0 0 64,0 1-96,2 1-32,-1 0-160,2 0 32,-3-1 32,5 4-32,-1-2-224,2 2-96,-1-3-32,2 4 0,0-1-64,1-1-64,-2-1 32,2 2-32,-1-2 128,1-1 64,-1 1-224,1-1-128,-2-1 224,0-1 96,-1 0 64,0-1 32,-2 1-128,0-1-32,0 0-96,-3 1-32,3-2 32,-4 1 0,2 0 0,-2 1 0,0-2 0,0 1 64,0-1-32,0 2 64,0-2-64,0 0-32,0 0-64,-2 1-32,2 0 64,-2 0 64,-1 1 0,-3 0 64,2-1-128,-5 2-64,1-2 128,-6 1 32,2-1 0,-3-1-64,3 0 32,-3 1 32,3-1-192,0 2 32,3-1-2656,3 2-1152</inkml:trace>
  <inkml:trace contextRef="#ctx0" brushRef="#br0" timeOffset="21">854 227 8576,'-1'-1'3232,"1"1"-1728,1 0-896,0 1 928,1 1-193,0 0 65,0-1-288,2-1-64,5 0-576,-1-1 0,3-1-32,0-1-160,-1-1-32,-4-1 64,1 2-160,-4-5 32,2 3-96,-7-1 0,-1 0-32,-4 1-64,1 1 32,-4-1 32,2 3-32,-3 0-96,3 4 32,-4 2-32,2 2 0,0 3 64,3-3 0,1 6 256,3-2-128,3 3 320,4 0-256,2-1 96,3 0-160,4-3 160,1-3-192,3-7-2080,0 2 1088,-1-8-6559,-3 1 4127</inkml:trace>
  <inkml:trace contextRef="#ctx0" brushRef="#br0" timeOffset="22">985 69 12032,'-4'4'4575,"4"-4"-2495,4 6-1376,-1-1 1664,2-3-1376,2-1 224,2 2-736,1-5-512,1 2 0,3-3-6848,-3 0 3745</inkml:trace>
  <inkml:trace contextRef="#ctx0" brushRef="#br0" timeOffset="23">3922 2614 10880,'-1'-3'4128,"2"3"-2241,1-3-1343,-1 3 960,1-3-320,1 1 32,0-1-352,2 1-64,1-1-448,2 1 64,0-1 96,1 2-128,1 1-64,1 0-96,-3 3-64,0-1-32,-1 2 0,-2-2-64,2 4-64,-3 0 32,0-1 32,-1 1-32,-1 2 64,0 1-64,-3 0 64,0 0-64,-3 0 64,1-1 0,-6-1 32,1-4-64,-1 0-64,-1-3 32,0-3 32,1-2-608,2-1-192,1-1-1184,2 1-448,2 2-4031</inkml:trace>
  <inkml:trace contextRef="#ctx0" brushRef="#br0" timeOffset="24">3921 2638 10240,'2'-7'3872,"-2"7"-2112,1-1-1408,-1 0 1119,0 2-895,0 2 320,0 2-576,-1 3 64,2 4-256,-2 4 64,0 1-96,-2 1 96,3-2-128,2 4-96,-1-4 0,-1-2-1248,0-2 704,0-4-4543,1-2 2815,0-5-3360,1-1 3232</inkml:trace>
  <inkml:trace contextRef="#ctx0" brushRef="#br0" timeOffset="25">2752 761 7296,'-2'-1'2816,"2"1"-1536,0 0-1088,0 0 1216,0 0-864,0 0 768,0 0-800,-2 0 192,2 1-1,0 0 33,0-1-192,0 1 0,0-1-320,0 3 224,0-1 160,0 1-128,0 0 0,0 3-160,4 0 32,-4 0-192,-2 0-96,4 2 32,-2-1 64,0 1 0,0 0 0,-2 1-32,0 0 64,2-2-32,-1 1 0,1-1-96,0-1 32,0 1-64,0-1-32,1-1-64,-1 2 32,0 0 32,0-2 64,2 2 32,-2 2 32,0-1 0,0 1 64,0-2-32,-2 0 0,2-1-32,-1 0 0,-1-1 0,2 0 0,0-3 0,0 2 64,0-1-96,0-3 0,0 0 32,0 0-928,2-1-320,-1-3-5600</inkml:trace>
  <inkml:trace contextRef="#ctx0" brushRef="#br0" timeOffset="26">2748 1103 8576,'0'0'3232,"0"0"-1728,0-1-1056,0-1 1248,0 4-992,0-2 511,0 0-735,0 0 512,0 0-544,0 0 384,0 1-480,0 3 384,3 0-416,-3 1 256,0 1-320,0 2 192,0 1-224,0 0-64,0 2-96,0 1 96,1-2-96,-1 1 128,0-1-128,0 0-96,0-1 0,0 0 96,0 1-32,0-6-448,0 3 224,0-4-1728,0 1 1024,0-2-5631,1 3 3583</inkml:trace>
  <inkml:trace contextRef="#ctx0" brushRef="#br0" timeOffset="27">2753 1376 8960,'0'-1'3328,"0"1"-1792,0 0-960,0 0 1248,0 0-1025,0 0 353,0 0-672,0 1 352,1 2-480,-1-1 256,2 3-352,-2 0 192,0 3-224,0-2 0,0 3-128,0 0 160,2 1-160,-2-2 96,0 3-96,0-1 0,0 2-32,0-4 32,0 2-64,0-3-32,0 1 32,0-1-1600,1-1 864,-2-1-5919,4 0 3679</inkml:trace>
  <inkml:trace contextRef="#ctx0" brushRef="#br0" timeOffset="28">2873 1420 9600,'0'0'3584,"3"1"-1920,-3-1-960,0 0 991,3 1-191,0-1 32,0-1-544,2 0-224,-1 0-448,1 1-64,1 0-32,0 0-96,0 1-96,0 2 0,-4 4 32,-2 1-32,0 2-32,-3 2 32,-1 1 32,-1-2 96,0 3 128,-5 1 0,1 1 0,4 1-160,-1-2-32,1 1-32,0-3-64,4-3 32,1-1-32,3-1 0,0-2 0,3-2 0,-1-1 64,-1-3-96,2 0 0,-1-3-832,1 0-352,0-1-608,0-2-160,0 1-1023,-1 1-481,-1 1-768</inkml:trace>
  <inkml:trace contextRef="#ctx0" brushRef="#br0" timeOffset="29">2842 1530 9728,'-3'0'3680,"3"0"-1984,4 2-1120,0-2 1695,-1 1-1311,5 1 736,-1-1-992,4-1 320,1 0-576,3-3 0,-1 2-256,2-3-1216,-1 0 512,-2 1-6271,-2 1 3743,-6-4-4000</inkml:trace>
  <inkml:trace contextRef="#ctx0" brushRef="#br0" timeOffset="30">2753 1664 8320,'0'4'3168,"0"-4"-1728,0-8-992,0 7 1376,0 2-1056,0-1 575,0 0-831,0 0 448,3 3-544,-3 0 384,2 0-448,-2-1 256,0 0-352,0 2 64,0 1-192,0 2 64,0-1-96,0 0 160,0 2-160,0 0 32,0 1-64,0 2 32,1 0-64,-1 2 64,0-1-64,0-4 128,0 4-96,0-3-1024,0-1 544,0-2-3168,0 1 1985,0-4-4641,3-2 3488</inkml:trace>
  <inkml:trace contextRef="#ctx0" brushRef="#br0" timeOffset="31">2746 1960 9088,'0'-3'3424,"0"3"-1856,0 0-1120,0 0 1376,0 0-1057,0-2 577,2 2-832,-2 0 512,0-2-576,0-1 256,0 3-416,0-1 128,0 2-256,0-1 64,0 3-128,0-1 0,2 1-32,-2-1 96,2 4-96,-2-3-32,0 3 0,0 0 32,0 2-32,0 1 192,0 0-128,0 1 96,0-1-96,0 0 96,0 2-128,0-1 128,0 2-128,0 0-96,0 0 0,0 0 32,0 0 0,0-3 128,0 0-64,0-1-576,0-2 256,0 1-2720,0-2 1664,0-2-5535,3-2 3839</inkml:trace>
  <inkml:trace contextRef="#ctx0" brushRef="#br0" timeOffset="32">2756 2243 8704,'-1'-2'3328,"1"-2"-1792,0 4-960,0 0 896,0 2-417,0-2-63,0 2-384,0 1-128,0 2-192,0 0-32,1 2-160,0-1 160,0 2-160,-1 1 192,1 2-192,-1-2-32,0 2-32,0-2-3839,0 0 2079,0-1-4800,2-3 3680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20:59:16.006"/>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D1C24"/>
    </inkml:brush>
    <inkml:brush xml:id="br2">
      <inkml:brushProperty name="width" value="0.05" units="cm"/>
      <inkml:brushProperty name="height" value="0.05" units="cm"/>
      <inkml:brushProperty name="color" value="#177D36"/>
    </inkml:brush>
    <inkml:brush xml:id="br3">
      <inkml:brushProperty name="width" value="0.05" units="cm"/>
      <inkml:brushProperty name="height" value="0.05" units="cm"/>
      <inkml:brushProperty name="color" value="#3165BB"/>
    </inkml:brush>
  </inkml:definitions>
  <inkml:trace contextRef="#ctx0" brushRef="#br0">1329 539 6272,'0'3'2368,"0"-3"-1280,-2 3-1120,2-3 480,0 3 32,0-2 160,0 1-128,0-1-32,0-1-288,0 3 224,0-3 128,0 4 128,4-4 128,-4 0 64,9-4 95,0 4-159,7-6-96,9-4-128,4-3 32,0 3-192,-5 3-96,-5 1-96,19-3-64,-7 1-96,12-1-64,-7 1 32,18-9 32,-7 4-32,13-5-32,-12 1 32,19-7 32,-9 2-32,1-1 64,-6 3-64,5 0-32,-9 4 32,8-3 32,-7 3-96,3-2-64,22-10 64,-26 14 64,-11 1-224,5-1-96,-3 4-288,1-2-96,-6 4-224,-7-1 0,-2 3-639,-5-1-225,-2 2-2592</inkml:trace>
  <inkml:trace contextRef="#ctx0" brushRef="#br0" timeOffset="1">2 207 7552,'-2'0'2816,"2"0"-1536,4 0-800,-3 0 768,5 1-32,-3-1 128,8 2-257,-2-1-31,4 2-576,-2 0 0,11 2-32,-4 1-160,5 4-96,20 4-96,-10-5 0,-8-3-64,9 8 64,19 3-128,-19-4 0,-4-5 96,13 3 32,-7-2-32,6 3 32,-5-3 64,6 0 64,-7 0-96,7 1-96,18 4 0,-27-6 32,-3-1-32,4-1-32,-7 2 32,5-2-32,-5 0 64,9 0 32,-7 0-128,5 1 32,-3 0 64,0 3 96,-5-4 64,5 4 32,-7-3-64,2-1 32,-4 1-128,8-1 0,10 1 96,-14-1 96,-1-4-1408,-8-2-640,-2 0-4287</inkml:trace>
  <inkml:trace contextRef="#ctx0" brushRef="#br1" timeOffset="2">1357 2453 9088,'-1'0'3424,"1"0"-1856,-2 0-1472,2 0 1024,-3 2-704,0-1 351,1 1-447,-5-1 416,3 3-448,-6 0 160,1 1-64,-5 2 0,1-2 64,-6 1 64,2 1-288,-2 1-128,-2 1 0,-1 0 0,-2 2 96,-1 3-32,-4 1 0,-2 1 32,-1 5 32,-1-2 32,0 3 0,-1-3 0,0 1 64,-3 0-32,-1-3 0,0-1-96,2 2-32,-2 2-96,3 1 32,-1 1-128,-2-1 0,-1 5 224,5-1 128,-4-2-160,0 2-32,1-6 0,-3 2 64,-2-2-96,4 4-64,-2 1 0,1-2-32,-3-3 0,2 1 0,2 3 64,5-5 32,4-4-320,6-2-160,7-6-3072,5-3-1279</inkml:trace>
  <inkml:trace contextRef="#ctx0" brushRef="#br1" timeOffset="3">1367 2464 6656,'0'-2'2528,"1"4"-1344,-2-2-736,1 0 704,0 0-160,0 0 64,0 2-192,0-1-64,0-1-416,0 0 255,3 1 193,0-1 32,-1 0 64,5 0-160,-5 0-32,3 0-256,2 2-64,1 0-96,-2 1-32,4 0-96,-2 1-32,5-1 32,2 0 96,5 0-64,-1 0 32,2 0-32,0 2 32,1 1 0,1 2 64,-2 1-160,-2 2-32,5 1-64,3 0 32,1-1-64,-1 2 64,3 3 0,-1-2 96,1 3-32,-2-2 64,5 0-64,3 1 64,-3-1-64,-2-1 0,0-1-32,3 1 0,-3 0-160,-1 0 32,5 1 64,1 2 96,-1 1-64,2 1 0,-2-1-32,2-2 32,4 1-64,3 1 64,-2-3 0,-13-4 32,-4-2-64,4 2-64,14 4 32,-3-3 32,-6-2-32,-7 2 64,-5-3 0,-7-2 32,-7 1-1568,-3-2-672,-2 1-5280</inkml:trace>
  <inkml:trace contextRef="#ctx0" brushRef="#br2" timeOffset="4">1351 2552 7296,'-1'-2'2816,"1"2"-1536,0 0-1088,0 0 704,0 0-128,0 0 32,1 0-32,2 0 0,1 0-416,-1 0 64,1 0 95,1 2-191,-2 0-32,2-1-32,1 2 0,-1 0 0,2 0 0,-3-1-64,4 1-32,-1 0 32,-2 0 96,3 0 0,1 0 64,-1 0-128,2 0 32,0 0-96,1 0 0,-3 0-32,3 2 0,0-2 64,-1 0 32,-1 0-96,1 0-96,0 2 0,-1 1 32,1-2 32,0 0 32,1 1-64,0 1-64,-3-3 32,3 5 32,0-2-32,-2 1 64,-2 0-64,2 0 64,0 0-64,-1-4 64,0 2 0,3 0 96,1-2-32,1 0 0,1 2-96,-5 1 32,3-3-64,0 2-32,-2-1 32,1 1-32,-4-1-96,3-1 64,-1 0 32,4 0 64,-2 0-32,0 0-32,2 0-64,-2 0 32,0 1 32,2-2 64,-3 2-32,1-1-32,0 1 32,2 1 32,2-1-32,-3 1-32,3 1 32,-1 0 32,1 0-32,-2 2-32,-2-1-64,0 1 32,2-1 32,0 2 64,1-4-32,-3 1 64,2 0-64,2-2 64,-4 1-64,0 0-32,0 2 96,2-2 0,1 1-128,-1 1 32,2-2-64,-1 2 0,1-1 128,-3 0 32,3 0-128,-6-1 32,1 0 64,0 2 32,-2-3-32,3 2-64,-2-1 32,1 1-32,0 0-96,-2-2 64,1 2 32,1-1 0,1 0 0,-1-1 0,-2-1 0,0-1 0,0 0 64,1-1 32,1 1-128,0-1 32,-1-1 0,1 1 64,-1 1-32,1 0 64,2-1-64,-5 1-32,5-1-64,-5 1 32,1 1 32,1-1 0,-2 2 0,0-3 0,0 2 0,-1 0 0,0 0 0,0 0 0,3 2 0,-2 0 64,2-1-32,-1-1-32,1-2 32,1 3-32,-2 0 0,-2-1 0,1 0 0,-1 0 64,0 0-96,-2-1-64,0 4 128,3-3 32,1 0-96,-1 0 32,-3 0 0,3 0 64,-1 1-32,4-2 64,-2 0-128,-2 2 0,2-1 32,0 0 64,-1 1 96,1-1 64,-2-3-32,0 1-32,1 2-32,-2-3 0,0 0 0,-2 0 0,-3 0 64,0 0 32,-5-4-4064,-6-6-1824,-11 10-511</inkml:trace>
  <inkml:trace contextRef="#ctx0" brushRef="#br2" timeOffset="5">75 3256 6656,'0'0'2464,"0"0"-1344,1 0-960,1 0 896,0 0-640,0-1 512,1 1-544,2-1 416,-1 1-448,3-2 256,-1 2-352,2-3 288,0-2-320,2-1 160,1 3-225,0-4 129,0 2-160,2-6 160,0 3-192,2-2 32,-1 1-64,2-2-64,0 4 32,0-4-32,-1 2 0,-1 0 64,-1 3-32,1-2 64,-1 1-64,1 1-32,1-1 32,1-2-32,-2 3 0,3-3 0,-3-1 0,3 2 128,-1 2-64,2-2 192,0 2-160,-2-2 96,0 2-96,-2-1-64,0 0 0,1 0 32,-2 0-32,0 0-32,-1 1 32,1-2 32,0 3-32,-2-5-32,0 4 32,0-3-32,0 1 0,-2-2 64,2 2-32,2 1 64,0 0 0,-1 0 96,2-1-96,-2 0 0,1-1-32,-2 2-64,1-1 96,-1 2-64,0 0-32,0 0 32,1 0-32,-2 0 0,0 0 64,2-2-96,-1 4 0,0-2 32,2-2 0,-3 2 0,-1 0 0,2 0 128,1 1 64,-1 1-64,1-1-96,1 0 0,0 1-32,0-2 64,0 0 32,-2-2-128,0 5-32,0-2 32,1 0 64,-3 1-64,1-2 0,0 2 96,-1-1 32,1 0-32,-1 1-64,-1-2-64,2 2 32,-1-1 96,2-3 96,-3 2-64,2-2-64,-1 3 0,0-2 32,-1 3-96,2-1 0,-2 1 96,-2 0 32,2 0-32,0 0-64,2-2 32,-2 1-32,0 0 0,0 1 64,-3 1-32,3-1-32,-4 1-64,0 0 32,-1 1 96,3-2 32,-5 2-128,6-2 32,-5 1 0,6 0 64,-5 1-96,2-2-64,-2 1 128,1 2 96,-2-1 160,0 0 160,2 1-256,-1-1-96,0 1-64,-1 0 32,-2 1-896,0 0-352,-1 2-4799</inkml:trace>
  <inkml:trace contextRef="#ctx0" brushRef="#br3" timeOffset="6">1348 2730 8192,'8'-6'3072,"-3"3"-1664,0-4-1376,-1 6 608,-1-2-224,2 0 64,-5 0-192,3 0-96,-3-2-96,0 5-160,0 0 32,0 0-1024,0 0-480,-3 4-2208</inkml:trace>
  <inkml:trace contextRef="#ctx0" brushRef="#br3" timeOffset="7">1379 2696 6784,'2'0'2624,"-5"0"-1408,3 4-1056,0-4 544,0 0 32,0 0 192,0 0-96,0 0 64,3 1-512,0-1 192,2 1 159,-5-1-95,4 0 0,0 3-160,-4-2-32,5 2-128,-2-1 32,1-2-64,0 2 0,3 0-32,-2 0 64,-1-1-32,2 0 0,0 1 96,2 0-192,-1-1-32,0 2-96,2 0 160,-1 2-128,2-3 192,0 0-192,-1 3 192,1-2-192,-2-3 256,1 3-224,0 0 160,-2-3-160,0 1 0,1 3-64,-1-4-64,2 3 32,-1-2 32,0 7-32,0-7-32,1 5 32,-1-3-32,3 0 0,-2 2 0,-1-2 0,-3 3 64,3-3-32,0 2-32,0 1 32,1-2-32,4 2 0,-2-1 64,1 1-32,-1-2-96,0 3 32,2-1 32,-4 0 0,3-2 64,-6 3-32,2-2-32,0 0 32,0 3-128,2 1 64,0-3 32,1 1 0,0 0 64,0 1-32,-2-3-32,1 3 32,-2-2-128,3 1 64,-3-1 96,4-1-32,1 0 64,1 1-64,-1-1-96,1 0 32,0 0 32,0 2 0,-4-3 0,2 1 0,-1-2 64,-1 1-32,2-1-32,-2 1 32,-2 1-32,5 0 0,-2 0 0,0-1 0,2 1 64,-5-1-32,4-1 64,-4 0-64,-1 0-32,4 0 32,-1-1-32,3 4 0,-2-3 0,2 2 0,0-2 64,1 1-32,-2 1-32,-1 1 32,2 0-32,-4-1 0,1 2 0,1-1 0,0-1 0,0 2 0,4-1 0,-4 0 0,0-1 0,-1 1 0,0 2 0,1-2 0,-3 0 0,3-2 64,0 1-96,-1 0 0,1-1 32,2 1 0,-2-1-96,1 1 64,-2-1 96,2 1 32,-5-1-128,4 1 32,-3 0 0,1-2 0,-1 3 64,1-2-32,1-1-32,0 2 32,-2-4 32,0 2-32,-3-1 64,4 0-64,1-1-32,1 3 32,-3-2 32,0 1-32,-4-3-32,2 2 32,-3-2-32,2 1 0,1-1 64,-3 0-32,3 0 64,1 2-64,-2-2 192,1 0-128,-4 0 256,3 0-224,-3 0-2432,-1 0 1248,-1 0-2144,0-6-3007,-16-2-1569</inkml:trace>
  <inkml:trace contextRef="#ctx0" brushRef="#br3" timeOffset="8">121 3336 5888,'-1'0'2272,"1"0"-1216,0 0-800,0 0 576,0 0-416,0 0-64,0 0-224,0 0-32,0 0-32,1 1 32,1 1 64,-2-2 128,2 1 160,-2-1 32,3 2 96,0-2-128,2 0 64,-2-2-96,5 1 0,-3-2-160,2-1 0,0 0-96,2-1 0,-1 1 32,2-1 95,-1 1 1,2-1 0,2 1-96,1-1-32,2-1-32,-3 0 0,3-2 64,-5 2 96,2 0-64,-2 1 32,-1 1-160,-2 1 0,3-2-96,1 0-32,-2 1 96,2-2 32,-1-2-32,2 4 32,-2-2-64,0-5-32,-2 5 32,3-2-32,-2 2 64,1 0 32,0 0 96,2 0 96,-2 0-192,0-2-64,1 3-32,-3-2 64,1 0-32,-1 4-32,-1-4 32,1 2-32,-2 3 0,2-4 64,-1 1-32,-1 0 64,2 0 0,0-2 96,0 1-96,1 0-64,-4 1 0,4-1 32,-1 1-32,-2 2-32,-2-2 32,3-1-32,3 3 0,-1-4 0,-1 5 0,1-2 0,0 0 0,-2 1 64,5-1-96,-2-1 0,-1 1 32,-1-1 64,1 0-96,-1 0 0,1 1 32,0 0 0,-2 0 0,1-2 0,1 1 0,-1-2 0,3 0 0,-3 1 64,-1 1-96,4-4 0,-1 3 96,-3-2 96,0 2 0,0 0 0,3 1-96,0 1 32,2-1-128,-2 1 0,2-2 32,2 1 0,-5-1 0,4 3 64,-7-3-96,2 1 0,-1 1 32,1-1 0,1 1 0,-1-1 0,3 0 0,-5 1 64,2-1-32,-1 1-32,0-1 32,0 1-32,0 0 0,0-1 0,-3 2 0,1-1 64,2 2-32,-5-2 64,2 1-64,-2 0-32,2 0 32,-1 1-32,-2 1 0,3-2 64,0 0-96,1 0-64,-2 2 64,4-1 0,-4 1 32,3-3 64,1 3-96,-3 0-64,1-1 64,2 0 64,-3 1 0,-2 1 64,2-2-128,0 1 0,2-1 32,-5 1 64,3-3-32,0 2 64,-2 0-128,0 1 0,1-1 32,0-1 0,-1 0 128,-3 2 160,5-3-160,-1 2 0,-3-1-128,1 1-32,-2 0 32,0 2 64,0-1-32,0 1 64,-2 0 0,2 0 32,0-2-864,0 2-288,5-1-960,-1-1-448,-3 0-2783</inkml:trace>
  <inkml:trace contextRef="#ctx0" brushRef="#br0" timeOffset="9">532 116 7296,'-1'-2'2816,"1"2"-1536,-4-3-800,3 2 1536,1 2-1152,-4-1 863,3 3-1023,-2-3 576,3 0-768,-3 0 384,3 0-544,-2 0 128,4 0-320,-1 0 224,2 2-256,4-1 96,-3 1-128,0-2 0,2 0-32,1 0 32,-1 0-64,0-3-32,1 1 32,-1-4 32,0 4-32,-2-5-32,2 1 32,-6 0-32,2 3 0,-4-5 0,2 5 0,-3-4-96,0 4 64,-2 0 96,-1-1 96,0 1 224,-1 2-224,-1-1 128,1 4-160,-2 1 0,-1 2 0,1-1 0,1 4-64,-2-1 96,1 1-96,2 0 192,4 1-160,-4 1 96,2 2-96,-1 1 96,6-3-128,-1 1 128,2-2-128,2 0 32,1 1-32,7-3 96,-3-1-96,3-3-576,0 1 256,2-6-2656,0 0 1632,5-4-5887,-5 0 3999</inkml:trace>
  <inkml:trace contextRef="#ctx0" brushRef="#br0" timeOffset="10">631 15 8832,'-1'0'3328,"1"0"-1792,0 0-800,0 0 1631,0 0-1311,0 0 672,3 0-1024,0 0 544,2 1-736,3-1 384,-2 0-544,2 0-96,2 0-160,3 0-224,-1-1 288,2-1-1312,-2 2 672,0-3-6527,-3 3 3871</inkml:trace>
  <inkml:trace contextRef="#ctx0" brushRef="#br0" timeOffset="11">1872 116 10112,'-4'4'3776,"4"-3"-2048,-3 2-1248,3-3 991,0 1-383,0 2 0,3-1-320,-1 0-96,0-1-384,4-1 32,-1 0 96,-1 0-96,3-1 0,2-3-128,-1 1 32,0-1-128,3-3 0,-3 1-32,0-1 32,0 1-64,-3 0-32,-2 0 96,-3 0 64,0 1-128,-4 1-32,-3-1 0,-2 2 0,2 1 0,-1 0 64,0 2-96,-2 0-64,0 4-32,-1 0 96,1 4-64,0 0 32,-2 2 128,1 1 96,0 1-128,3 2-32,0 1 64,3 1 32,2-1-32,3-2 32,0-3 0,4 1 96,5-4-96,-3 0 0,7-4 32,-2-3 64,1-1-448,-1-2-160,1-1-1888,-1-1-896,1 3-2783</inkml:trace>
  <inkml:trace contextRef="#ctx0" brushRef="#br0" timeOffset="12">2007 4 9472,'-2'0'3520,"4"3"-1920,-1-3-608,0 0 1183,2 2-447,4-4-128,1 2-768,3-3-288,2 3-320,1 0-32,-2 0 32,1 0-320,-2 0-160,-8 0-11583,2-3 6463</inkml:trace>
  <inkml:trace contextRef="#ctx0" brushRef="#br0" timeOffset="13">2040 231 6400,'-1'3'2464,"1"-3"-1344,-3 1-672,3-1 640,0 0 96,0 0 64,-2 0-128,0 0-32,1 0-609,-1 0 1,2 2-32,0-1-32,2 1 64,-2 0-64,3-1 0,2 0 128,-2 1 32,2-1-96,4 0 32,0 1-96,4-2 0,0 0-96,-3-2-32,1 2-96,3-1-32,-1 0-96,2 1 32,-3 0-128,4 0 0,-5 0 32,2 0 64,-2 0-32,-1-2 64,-1 2-128,-2 0 0,3 0 32,-6 0 64,0 0-96,2 0 0,2 0 32,-5 0 0,3 0 0,-5 0 0,3 0 0,-1 0 0,-1 0 64,0 0 32,0 0-32,-2 0-64,0 0-64,0 0 32,0 0-32,0 0 0,0 0 64,0 0 64,0 0-32,0 0-32,0 0 32,0 0 32,0 0-32,0 0 64,0 0-128,0 0 0,0 0 32,0 0 0,0 0-96,-2 2 0,0-1 64,-3 4 0,0-1 32,-8 5 0,2-1 0,-4 8 0,1-4 0,-5 5 64,2-3-32,-1 1-32,2 0 32,0-5 32,3 2-896,2-1-288,2-2-5151</inkml:trace>
  <inkml:trace contextRef="#ctx0" brushRef="#br0" timeOffset="14">758 332 7424,'0'-6'2816,"0"6"-1536,5-6-864,-3 6 768,-2 0 32,0 0 64,0 0-225,0 0 1,-2 0-608,0 0 224,2 1 96,0 1-128,0 3 32,-1-3-32,4 3 0,-1 0-224,0-1 0,3 1-128,2 2 0,-1-1-96,3 0-32,-2 0-96,2 2-64,0-2 96,2 1 64,-2-1-128,0 2-32,-3-2-64,2-2 0,-1 0 64,1 1 64,-3-2 32,0 0 32,1 0 0,-3-1 64,1-1-96,-1 0-64,-1 1-96,0-2 32,0 0-32,-2 3 0,0-3 0,0 0 0,0 0 64,0 0 64,0 0-96,0 0 0,0 0 32,-2 2 0,0-2 0,-1 0 64,-1 0-96,-3 1 0,0 2 160,-6 1 64,2-4 0,-3 4-32,1-1-96,-3 1-64,4-1 96,-3 2 0,3-2-32,1 0 32,0 0-1632,2 0-672,1 0-4415</inkml:trace>
  <inkml:trace contextRef="#ctx0" brushRef="#br0" timeOffset="15">1341 541 5120,'-2'0'1920,"1"2"-1024,0-2-640,-1 1 512,1-1-192,0 2 0,0-2 96,0 2 96,0-1-384,0 0-64,1-1 0,0 0 288,0 0 192,0 0-160,0 0 32,0 0-32,0 0 63,0 0-31,0 0 64,0 0-288,0 0-32,0 0 64,2-1 0,0 0 0,0-1 128,1 0-224,-2 1 32,1-1-256,1-1-32,-1 2 0,0 1 0,0-2-160,1 2 32,-1 0 0,0 0 64,1 2 32,-1-2 32,2 1-64,-2 2-64,1-3 96,1 2 0,-1-1-128,-1 1-32,2 1 32,-3-1 0,1 0 32,1 0 64,-1-1-32,0 1-32,0 0 32,0 0 32,-1 0-32,0 1 64,-1-1-64,0 2-32,-1 0 160,0-1 32,1 1-64,-2 0-96,-1-1 64,1 1 64,1-1-64,-2 1 0,1-1-32,-1 1 32,1-1-64,-1 0-32,1-1 32,-2 1-32,1 0 64,0-1 96,-2 0 0,1 0 0,-1 0-96,0-2-64,-1 2-64,1 2 32,1-2 32,0 2 0,-1 1 0,1-3 0,0 4 0,1-1 64,0-2-96,0 2 0,1-2 32,1 4 0,-2-3 0,4 0 0,-3 0 0,4 0 0,-2-2 64,3 0-32,-3 1-32,2 0 32,2-1 32,-2 0-32,0 0-32,2 0 32,0 1-32,-1 0 0,1 1 0,0-3 0,-1 2 0,1 1 0,0-2 0,0 1 0,-1-3 0,3 3 0,-3 1 0,1-1 0,0-2 0,0 2 0,0 0 0,1-1 0,-3 1 0,2 1 0,0-1 64,-1 0-32,-1 0 64,2 0-64,-3-1-32,1 1 32,-2-1-32,1 1 0,-1 0 64,0-1-32,-1 1 64,1 1-64,-2-1-32,1 0 32,-3 1 96,2-1-64,-2 2 32,0 0-32,0 0 32,1 0-64,-3 0-32,3 2 32,-3-3-128,2 1 64,0-2-32,-1 1 0,1-1 128,-1 1 32,2 1 32,-2 0-64,2-2-128,-2 2 32,2-2 32,0 2 0,-1-1 0,2 1 64,0-1-96,0 2 0,1-2 32,0 0 0,1 1 0,0-1 0,1-1 64,0 0 32,1-1-32,0 1-64,0-1 96,2 0 0,-1 0-32,0 0 32,1-1-64,-1 1-32,2-1 32,-2 1-32,1 0 0,0 0 64,1 0-96,-1-1 0,0 0 32,2 1 0,-2 0 0,2 0 0,-1 0 0,-1 0 0,1 1 0,-1 0 0,1 0 0,-1 0 64,0 0-32,-1 1-32,1-1-64,-1 1 32,-1 0 32,2 0 0,-2 0 64,0-1-32,-1 0 64,0 1-64,-1-2-32,3 2 32,-3-1 32,-2 1-32,4-1 64,-2-1-64,-2 0-32,1 1 32,-2-1-32,1 1 0,-4-1 0,1 1 0,-1-1 0,1 1 0,-3-1-96,3 0 64,-3-1-736,3 1 384,-3-2-2336,1 0 1472,0 0-6047,2 0 4063</inkml:trace>
  <inkml:trace contextRef="#ctx0" brushRef="#br0" timeOffset="16">1356 1074 8576,'0'0'3232,"0"1"-1728,0-1-1248,0 0 672,0 0-128,0 1 0,0 1-193,-1-1-31,1 1-320,0-2-32,-2 0 96,1 0-64,0 0 96,0 1 0,0 0 32,-1-1-64,-1 2 32,0-1-128,0 2 32,0 0-160,-1-2-64,-1 1 64,2 0 64,0 0 64,-1 0 32,1 0-128,1 0-32,0 1-32,0 0-64,0 0 32,2-1 32,-3 2-96,3 0 0,0 1 32,3 0 0,-3-1 0,4 1 64,-2-1 32,0 2 96,3-3-96,1 2 0,0-1 32,-1-1 64,3-1 32,-3 1 32,0-1-64,1 0-128,2 1 128,-2 1-128,0-1-384,0-1 192,0 0-2944,-1 0 1696,0-3-5535,1 1 3839</inkml:trace>
  <inkml:trace contextRef="#ctx0" brushRef="#br0" timeOffset="17">1408 1199 9856,'0'-1'3680,"0"1"-1984,-2-1-1344,0 1 1183,2 0-895,0-1 448,-2 0-640,1-1 320,-1 1-448,-1-2 192,3 3-288,-3-3 64,1 2-160,-3-2 160,2 2-192,-2-1 192,2 1-192,-5 0 192,2 1-192,-2-1-32,3 2-32,-3-1 96,1 1-64,0 0 256,1 1-192,-2 1 256,1 0-256,-3-1 96,5 2-128,-4 0-64,1-1 0,-1 2 32,0-1-32,-2 1 64,2 0-64,-2 0-32,3 1 32,-4-1-32,5 1 0,-3-1 0,2 0 0,-1 3 0,2-1 0,-2 2 0,3 0 0,-1 3 64,3-2-32,-2 3-96,3-1 32,-2 0 96,1 0-32,1 1 192,0 0-128,-2 3 32,3-2-64,0 3-64,1-2 32,-1 3 32,2-2-32,0 1 64,3-2-64,-1 0-32,-1 0 32,1 1 32,2-2-32,-1 3-32,0-3 32,1 3 32,1-2-32,0-1-32,1-1 32,-2-2 32,3-2-32,0 3 64,2-2-64,0 3 64,1 0-64,1-1 64,0-1-64,1 1 64,-1-2-64,3 1 64,-1-3-64,3 2 64,1-3-64,3 1 64,-3-1-64,2 0-32,-2-2 32,3-2 32,-1 1-32,2-2 64,-1-1-64,7-4 64,-3 0-64,-5-2 64,-4 1-64,2-6-32,-1 2 32,0-4 32,-1 1-32,2-2-96,-3 0 32,1-2 32,-1 3 0,0-4 64,-1 2-32,-2-4 128,3 2-96,-4-2 128,1 3-128,-3-6 192,-1 6-160,-1-2 192,0 2-192,-4-3 32,0 2-64,-4-2-64,2 4 32,-2-4-32,0 2 0,-2-1 64,0 3-32,-3-4 64,-1 5-64,-1-1-32,0 1 32,-10-12 32,0 3-32,0 2 128,2 5-96,-5 2 32,5 4-32,-6 0 32,3 2-64,-3-1-96,5 2 32,-4-1-32,5 2 0,-3-1 128,2 3-32,-6 3 64,6 0-64,-5 4-576,3 2 288,1 0-2784,3 0 1664,1-1-6943,5 1 4639</inkml:trace>
  <inkml:trace contextRef="#ctx0" brushRef="#br0" timeOffset="18">1379 1877 9984,'0'-1'3776,"0"1"-2048,0-1-1184,0 0 1535,0 2-1215,0-1 384,0 0-768,0 0 352,0 0-480,0 0 320,1 2-384,-1 0 128,0 1-256,0 1 64,0 0-128,0 3 96,0-1-128,0 2 192,0 0-160,-2 1 32,2-1-64,-1 3-64,1-1 32,-1-1 32,2 0-32,-1-3-1152,0-1 608,1-2-5760,0 0 3457,0-4-4449,1 0 4160</inkml:trace>
  <inkml:trace contextRef="#ctx0" brushRef="#br0" timeOffset="19">1361 2061 10368,'1'-3'3872,"-1"3"-2112,0-5-1568,1 4 1311,1 1-927,-1-1 512,0 0-640,0-1 256,0 2-416,-1 0 128,0 0-256,0 0 224,-1 2-256,1 0 96,1 2-128,-1 0 0,0 0-32,0 1 96,0 1-96,-1 1 192,1-1-160,-1 2 96,0 0-96,-2 2-64,3-1 0,-1 2 32,2-2-32,-1 0-96,0-1 32,0 0 32,-1 0 0,0 1 192,1-1-96,0 0 96,0-1-96,-2 0-2112,2-2 1120,0-3-6207,2-1 3935</inkml:trace>
  <inkml:trace contextRef="#ctx0" brushRef="#br0" timeOffset="20">1363 2080 9856,'-1'5'3680,"1"-5"-1984,-1 6-1344,1-4 1343,0 0-1023,0 0 832,0 1-896,0-2 736,0 2-736,0 0 288,0 0-512,0 1 0,0 1-224,0-2 32,0 3-96,0-1-64,1-1 0,0 0-384,1 0 192,-2 0-2144,0 0 1280,0-2-5759,0 2 3775</inkml:trace>
  <inkml:trace contextRef="#ctx0" brushRef="#br0" timeOffset="21">1347 2094 9216,'0'-3'3520,"0"3"-1920,2-3-1152,-1 2 1311,0 2-1023,-1-1 512,2 0-768,-1 0 320,0 2-480,0-1-32,1 3-160,-2 1-32,0 0-32,-2 4 32,2 1-64,-1 1-1280,0-2 672,0 1-5471,1 0 3327</inkml:trace>
  <inkml:trace contextRef="#ctx0" brushRef="#br0" timeOffset="22">1351 2260 11136,'0'0'4128,"0"0"-2241,0 2-1695,0-1 1312,0 1-928,0 0 448,0 1-608,0-1 320,1 1-416,-1 1 192,1 2-288,-1 0 64,0-1-160,0 2 0,0-1-64,0 0 32,0 3-64,0-1 64,0 0-64,0 2-512,0-2 256,1-1-2784,-1 0 1632,0-3-5375,1-1 3775</inkml:trace>
  <inkml:trace contextRef="#ctx0" brushRef="#br0" timeOffset="23">1607 832 10496,'-1'-3'3936,"1"3"-2112,-2-1-1409,1 0 1441,1 2-1088,-1-2 416,0 1-704,-1-1 64,2 1-288,-2-1 96,4 2-192,-1-1 224,0 1-256,0-1 160,0 2-160,2-1 64,0 3-96,1 0-64,-2 0 0,3 0 32,-1-1-32,2 1 64,1-1-64,0 1-32,1 0 32,0 1 96,-1 1-64,-2 0 128,0 0-128,-2 1 32,0 2-32,-2-2 32,0 0-64,-3 1-32,2-2 32,-5 0 32,0 1-32,-2 0 64,0-1-64,-1 0-32,2-2 32,-2-1-32,1 0 0,0-3 0,0 1 0,0-3 0,2 0 0,0-1 0,1 0 0,1-1 0,1 1 0,0 0-96,2 0 64,2-2 32,3 2 0,-1-6 0,3 5 0,2-7 128,2 3-64,4-5 128,2 1-128,-2-2-32,1 0 0,-2 1 32,-2 2-32,-1 1-96,-1 4 32,-4-1-1088,2 3 576,-4 1-3840,1 1 2432,0 1-4991,-1 2 3903</inkml:trace>
  <inkml:trace contextRef="#ctx0" brushRef="#br0" timeOffset="24">1604 2113 9600,'0'0'3584,"2"0"-1920,-1 0-1088,2 0 895,0-2-63,1 3 96,3-3-352,3 0-128,1 0-576,4 0 64,-1 0 64,1 0-256,1-2-96,-2 0-224,-2 2 0,-2 0-224,-1-1-96,-3 3-2368,-2-2-1056,-1 2-1983</inkml:trace>
  <inkml:trace contextRef="#ctx0" brushRef="#br0" timeOffset="25">1626 2022 9600,'-2'-2'3584,"2"2"-1920,0-3-1376,0 3 864,2 0-289,-1-2 33,0 2 0,1 0 0,1 0-480,2-1 32,1 1 0,2 0-160,1-1-32,0 1-64,0 0 32,-2-1-128,1 3 0,-3-1-32,1 1 32,-2-1 0,-1 3 96,-1 0-96,-4 0 0,1 3-32,-2 2-64,-3 0 32,0 3 32,-3 1-96,1-1 0,-1 2 32,1 2 64,0-2-32,3-2-32,0 0-64,2-4 32,2 0 32,0 0 0,1-4-96,3-2 64,3 0 32,0-2 64,3-2-96,0 2 0,0-2-128,-2 2 32,1-1-992,-2-1-384,1 2-512,0-1-191,-2 0-2657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21:35:38.838"/>
    </inkml:context>
    <inkml:brush xml:id="br0">
      <inkml:brushProperty name="width" value="0.035" units="cm"/>
      <inkml:brushProperty name="height" value="0.035" units="cm"/>
      <inkml:brushProperty name="color" value="#333333"/>
    </inkml:brush>
  </inkml:definitions>
  <inkml:trace contextRef="#ctx0" brushRef="#br0">516 22 3424,'0'0'0,"0"-1"2169,0 1-2169,0-2 1784,-1-1-312,1 2-183,0-1-73,0 1 16,0 0-16,0 1-1216,0-1 1185,0 0-57,0 1-112,2 0-80,0 0-55,0 0-57,-2 0-824,2 0 784,5 0-24,-5 0-128,5 0-40,-4 0-80,4 0-23,-4 0-57,-3 0-432,9 0 344,-7 0-96,8 0-56,-4 0-48,0 0-16,-3 0 8,-3 0-136,8 0 72,-7 0 0,6 0-32,-5-1-72,6 1-120,-6-1-256,-2 1 408,7-1-672,-5 1-401,0-1-407,5 0-560,-6 0-817,1 0-744,-2 1 3601,2 0-4225,1-1-2912,-3 1 7137</inkml:trace>
  <inkml:trace contextRef="#ctx0" brushRef="#br0" timeOffset="1262">2862 58 4128,'0'0'0,"-1"-1"1857,1 1-1857,0-1 1480,-1 1-112,0-1-207,1 0-81,0-1-16,0 1-32,0 1-1032,0 0 1009,0-1-49,2 1-56,-1 0-48,2 0-80,-1 0 0,-2 0-776,2 0 753,5 0-17,-5 0-16,0 0-56,6 0-48,-6 1-48,6-1-48,-8 0-520,3 0 441,5 0-57,-5 2-72,5-2-64,-1 0-64,-1 0-88,-6 0-96,3 0 80,6 0-40,-6 0-8,5-1-32,-6 0-72,6 1-120,-8 0 192,2-1-416,1 0-296,3 0-433,-6 1-519,2-1-721,-1 0-831,-1 1 3216,2-1-3889,-1 0-3937,-1 1 7826</inkml:trace>
  <inkml:trace contextRef="#ctx0" brushRef="#br0" timeOffset="-302">371 160 3832,'0'0'0,"-2"-2"1929,-1 0-113,1 1-232,2 1-1584,-2-2 1361,0 1 7,-1 0-24,1 0 17,0 0-41,0 1-104,2 0-1216,0-1 1112,-2 1-103,1 0-97,0 0-96,0 0-104,0 0-96,1 0-616,0 0 544,0 0-48,0 0-23,0 2-33,0 0-48,0-1-48,0-1-344,2 2 336,-1-1-8,1 1-32,0 0-40,1-1-8,-1 1-24,-2-2-224,6 1 224,-6 0-72,7 1 16,-6-2-40,6 2 0,-5-2 8,-2 0-136,7 0 72,-4 0 0,4 0 8,-5 0-8,6 0-16,-6-1 8,-2 1-64,8-3 41,-7 1 15,5 0 8,-4 0-24,4-2-8,-4 2-16,-2 2-16,3-4 16,3-2 24,-6 3-8,1 1 0,1-4 0,0 4-16,-2 2-16,0-3 40,1-3 8,-1 3-32,0 0-16,0-4 0,0 5 8,0 2-8,0-6 64,-1 3-32,-1 1-32,0-1 0,0 0-16,0-1 0,2 4 16,-3-2 32,-1 0-16,-2 0-16,3-1 8,0 2-8,-4 0 16,7 1-16,-2-1 16,-4 1 0,3 0-16,-4 0 0,5 0 16,-6 0-16,8 0 0,-3 1 16,-4 1 16,5 1-24,-6 3 8,6-5 0,-1 6-32,3-7 16,-6 2 32,3 6-16,1-2 0,-1 0-16,0 0 0,0 1 32,3-7-32,-3 7 8,1-1 40,-1 1-48,1 1 16,0 0 0,1 0 0,1-8-16,0 7 24,-1 0-8,0 0-32,0-1 16,1 0 16,0-4 32,0-2-48,0 9 32,0-6-32,2-1 0,0 4 16,0-5 0,1 1 8,-3-2-24,2 2 0,1 1 0,3-2 32,-4 1-16,0 0-80,5-2 64,-7 0 0,1 0 0,6 0 0,-6 0 64,7-1-96,-6-1-24,6 0-24,-8 2 80,7-3-160,-5 0-96,7 1-136,-6-1-169,6-3-111,-7 4-136,-2 2 808,9-3-952,-7-3-184,7 4-225,-6-1-159,5 0-184,-6 0-233,-2 3 1937,7-3-2192,-5 0-233,5 1-55,-6 0 31,6 0 185,-5 0 455,-2 2 1809,6 0-3560,-6 0 3560</inkml:trace>
  <inkml:trace contextRef="#ctx0" brushRef="#br0" timeOffset="1029">2706 168 5585,'0'0'0,"0"0"0,-1-1 2192,-2-1-479,0 1-481,1 0-112,0 1 0,-1-1 9,3 1-1129,-1 0 1072,0 0-144,-1 0-168,1 0-136,1 0-56,-1 1-32,1-1-536,-1 2 537,1-1 31,0 1-32,0 0-16,0-1-72,0 0-48,0-1-400,2 2 360,0-2-16,1 2-40,-1-1-24,4-1-40,-4 2 16,-2-2-256,6 1 249,-4-1-49,4 2-8,-4-2-40,5 0-16,-5 0-8,-2 0-128,7 0 112,-5 0-16,5 0 0,-5 0-16,5-1 24,-5 0-8,-2 1-96,2-1 72,4-1-32,-4 1 0,0-1 16,0 0 0,1 0-16,-3 2-40,2-3 32,0 1-16,0 0 8,0-1 16,-1-1-8,1 1-32,-2 3 0,2-6 16,-2 4-8,0 0 8,0-1 0,0 1-16,0-1-16,0 3 16,-1-4 0,-2 2-16,1 0 48,0-1-32,-1 2 16,-1 0-16,4 1 0,-3-1 0,-3-1 0,3 1 16,-3 1-16,4 0-16,-6 0 32,8 0-16,-3 0-16,-4 0 0,4 2 32,-4-1 0,5 1 8,-6 1-24,8-3 0,-2 2-16,-5 1 8,5 3 16,-4-5 24,4 6-48,-1-6 0,3-1 16,-3 7-40,0-5 8,-1 5 64,1-6-32,1 6 16,0-5-32,2-2 16,-3 8-16,1-6 32,0 7 24,1-6-8,-1 5-32,1-2 0,1-6 0,-1 7 16,1-5-16,0 6 24,0-5-8,0 3-32,0-5 104,0-1-88,0 7 56,0-5 16,1 0 8,1 5-64,0-5 16,5 0-32,-7-2 0,1 2-16,2 5 32,4-7 0,-6 1-16,6-1 24,-5 0-24,-2 0 0,7 2 0,-5-2 0,6 0-16,-5-1-24,5 0-16,-6-2-72,-2 3 128,9-2-168,-3-1-72,1-4-128,-1 5-104,1-1-176,0-3-81,-7 6 729,7-2-832,-1-5-64,-4 6-88,8-2-120,-8 0-209,7-3-231,-9 6 1544,7-3-1752,-5 0-153,6 0 9,-5 0 79,5 0 97,-5 0 152,-3 3 1568,7-3-1313,-4 1-2495,-3 2 3808</inkml:trace>
  <inkml:trace contextRef="#ctx0" brushRef="#br0" timeOffset="77577.72">1568 784 1568,'0'0'0,"-2"1"936,2-1-936,-6 1 976,3 0 56,-3 1 1,3-1 15,1-1 32,-5 1 8,7-1-1088,-1 1 1081,-1 0 15,-1 0-40,-1 0 0,1-1 41,0 1-57,1 1-24,2-2-1016,-3 0 968,1 1-64,1-1-63,0 1-41,0-1-48,1 0-64,0 0-688,0 0 624,0 0-56,0 0-64,0 0-24,0 0-15,2 0-41,-2 0-424,1 0 440,2 0-48,0 0-72,-1 0 24,5-1-16,-5 0-16,-2 1-312,6-2 328,-4 1-64,7 0 24,-3-1-24,2 1 32,-8 1-296,8-5 369,1 4-9,0-3-64,0 2 8,3-3-48,1 3-32,-13 2-224,13-6 248,0 5-32,1-5-32,0 4 0,2-4 16,0 2 0,-16 4-200,18-4 176,0-1-8,1 0 0,0 0 24,-1-1-16,2 1-24,-20 5-152,19-6 144,0 0 0,1 0-16,0 0 32,0 0 0,1-1-64,-21 7-96,21-7 65,1 2-65,-2-1 0,2 1 0,0-1 0,0 0 0,-22 6 0,22-6 0,1 0 0,0 0 0,-3 0 0,3 0 0,-1-1 0,-22 7 0,22-6 0,1-1 0,0 1 0,1 1 0,-2-2 0,0 2 0,-22 5 0,22-6 0,0-1 0,1-1 0,0 1 0,-2 0 0,2 1 0,-23 6 0,21-6 0,2 0 0,-1 0 0,-1 0 0,2 0 0,-2 1 0,-21 5 0,20-6 0,0 1 0,-1-2 0,0 2 0,1-1 0,-1 1 0,-19 5 0,19-5 0,-1-1 0,0 2 0,0 0 0,-2-1 0,0 4 0,-16 1 0,15-7 0,-1 5 0,-1-2 0,0 3 0,-1-4 0,1 4 0,-13 1 0,12-5 0,0 4 0,0-3 0,-2 3 0,-1-1 0,1-3 0,-10 5 0,9-1 0,-1-1 0,1 1 0,-2-4 0,0 4 0,1 0 0,-8 1 0,2-2 0,6 0 0,-6-2 0,1 4 0,-1-1 0,0 0 0,-2 1 0,2-2 0,-2 1 0,0 1 0,-1 0 0,-1 0 0,-1 0 0,-3 0 0,4 0 0,-5 0-1305,7 0 1305,-3 0-1856,-4 0-481,5 1-655,-2 1-849,-3 0-784,6-1-352,1-1 4977,-3 2-4305,1 0-1368,2-2 5673</inkml:trace>
  <inkml:trace contextRef="#ctx0" brushRef="#br0" timeOffset="77577.72">56 400 1568,'0'0'0,"-3"-1"936,3 1-936,-6-1 976,3 0 56,-2 0 1,2-1 15,0 2 32,-3-1 8,6 1-1088,-1-1 1081,-2 0 15,0 1-40,0-2 0,0 2 41,-1-1-57,2-1-24,2 2-1016,-2 0 968,0 0-64,1-1-63,0 0-41,0 1-48,1 0-64,0 0-688,0 0 624,0 0-56,0 0-64,0 0-24,0 0-15,2 0-41,-2 0-424,1 0 440,2 0-48,-1 0-72,0 0 24,5 2-16,-5-2-16,-2 0-312,6 2 328,-3-1-64,6 1 24,-3-1-24,2 1 32,-8-2-296,8 4 369,0-3-9,1 3-64,1-2 8,2 3-48,0-3-32,-12-2-224,13 6 248,0-5-32,1 6-32,1-6 0,0 5 16,1-2 0,-16-4-200,18 4 176,1 1-8,0 0 0,0 0 24,-1 1-16,1-1-24,-19-5-152,19 6 144,0 0 0,1 0-16,0 0 32,1 1 0,0-1-64,-21-6-96,21 7 65,0-2-65,0 1 0,1 0 0,0-1 0,0 2 0,-22-7 0,22 5 0,0 1 0,1 1 0,-2-2 0,1 2 0,0-1 0,-22-6 0,22 6 0,1 1 0,1-1 0,-1-1 0,0 2 0,-2-2 0,-21-5 0,22 6 0,1 1 0,0 1 0,-1-1 0,0 0 0,0-1 0,-22-6 0,22 6 0,0 0 0,0 0 0,0 0 0,0 0 0,-1-1 0,-21-5 0,20 6 0,0-1 0,-1 2 0,1-2 0,-1 1 0,0-1 0,-19-5 0,19 5 0,0 1 0,-1-2 0,0 0 0,-2 1 0,0-4 0,-16-1 0,14 7 0,1-5 0,-2 2 0,0-3 0,-2 4 0,2-4 0,-13-1 0,12 5 0,0-4 0,0 3 0,-2-3 0,0 1 0,-1 3 0,-9-5 0,10 1 0,-2 1 0,0-1 0,0 4 0,-1-4 0,0 0 0,-7-1 0,2 2 0,6 0 0,-5 2 0,-1-4 0,1 2 0,-1-2 0,-2 0 0,2 2 0,-2-1 0,0-1 0,-1 0 0,-2 0 0,1 0 0,-4 0 0,3 0 0,-4 0-1305,7 0 1305,-2 0-1856,-5 0-481,4-1-655,0-1-849,-4 0-784,5 1-352,2 1 4977,-2-2-4305,0 0-1368,2 2 5673</inkml:trace>
  <inkml:trace contextRef="#ctx0" brushRef="#br0" timeOffset="-146902">689 607 136,'0'0'0,"0"0"784,-1 0 104,-1 0-136,1 0-128,1 0-624,-1 0 624,0 1 16,0 1-31,1-2-17,0 1-16,-1-1 0,1 0-576,0 1 584,-1-1 0,0 1-16,0-1-8,1 1 1,0-1 23,-1 0 16,1 0-600,0 1 616,0-1 8,-1 0-8,0 0 16,1 1-24,0-1-608,-1 0 545,1 0-17,-1 0-56,0 0-32,1 0-16,-1 0-8,1 0-416,-2 0 424,1-1 32,0 1-8,0 0-16,1-1-63,0 0 15,0 1-384,-1 0 344,1-1 16,0 0 40,0 1-40,0-1 24,0-1-24,0 2-360,0-1 320,0 0 0,0-1-56,0 1-16,0 0 8,0-1-32,0 2-224,1-2 232,1 1 9,0-1-17,0 1 8,-2-1-32,1 0 0,-1 2-200,2-2 192,-1 1-16,1-1 24,-1-1-32,1 1 0,-1 0-56,-1 2-112,3-2 72,-1 0 56,0-3-48,-1 4-8,1-1-24,0-3-48,-2 5 0,0-1 8,1-4 48,-1 4-8,0-4-32,0 3-8,0-2 8,0 4-16,0-2 0,0-2-16,0 2-64,0 0-152,0 0-160,0-1-224,0 3 616,0-1-912,0-1-345,-1 1-487,1 0-537,0 0-767,0 1-697,0 0 3745,0 0-4025,1 0-2344,-1 0 6369</inkml:trace>
  <inkml:trace contextRef="#ctx0" brushRef="#br0" timeOffset="-147592">694 632 1240,'0'0'0,"0"-1"728,-1 1-104,1 0-624,-1-1 600,-1 0 72,1 1 0,-1 0-7,1-1-33,-1 1-8,2 0-624,-2-1 600,0 1 16,0 0 0,0-1 48,1 1 41,0 0 23,1 0-728,-2 0 768,2 0-8,-2-1 0,0 1-32,1 0-55,0 0-41,1 0-632,-1 0 584,0 0-56,0-1-24,1 0-32,-1 1-56,1 0-48,0 0-368,-1 0 344,1 0-8,0-1-40,0 1 17,0 0 31,0 0 0,0 0-344,0 0 328,0 0-32,0 0-72,2 0 16,-2 0-8,1 0-40,-1 0-192,2 0 208,-1 0-56,-1 0 8,2 0-16,0 0-8,-1 0 0,-1 0-136,2 0 88,0 0-8,0 0-16,1 0 16,-1 0 0,1 0-8,-3 0-72,6 0 72,-4 0 0,0 0-8,0 0-24,6 0 0,-7 0 0,-1 0-40,2 2 64,5-2 8,-6 0 8,2 1 0,-1-1 0,5 0 0,-7 0-80,1 1 80,1-1-24,0 0-31,5 1 15,-6-1 16,1 0 0,-2 0-56,3 1 64,4-1-8,-5 0-40,0 0 48,0 1-16,5-1 0,-7 0-48,2 0 48,0 0-64,5 0 32,-7 0 24,2 0-16,0 0-8,-2 0-16,3 1 16,0-1-16,-1 0 40,0 0-32,0 0 8,1 1 0,-3-1-16,6 0 0,-6 0 56,3 0-48,-1 1 8,4-1 0,-6 0-32,0 0 16,2 0 16,5 0 0,-5 1-8,0-1 8,0 0-32,5 0 48,-7 0-32,0 0 24,2 0-8,1 0 0,-1 0-16,4 0 8,-6 0-8,2 0 32,0 0-32,0 0 8,0 2 24,-1-2-16,1 0-16,-2 0 0,3 0-16,-2 0 16,2 1 40,-2-1 0,2 0-24,-1 0 0,-2 0-16,2 1-16,-1-1 16,1 0 24,0 0 24,-1 0-48,1 0 8,-2 0-8,1 0 0,1 0 0,0 0 16,0 0-16,0 0 0,-1 0 0,-1 0 0,1 2 32,1-2-48,0 0 40,-1 0-8,1 0 16,-2 0-32,0 0 24,0 0-8,0 0-8,1 0-8,-1 0 48,0 0-40,0 0-8,0 1 0,2 0 16,-2-1 0,0 0 8,0 0 8,0 0-32,2 0 16,-1 0-8,1 0-16,-2 0 8,0 0 56,1 0 8,-1 0-48,2 0 56,0 1-104,-2-1 24,0 0 8,1 0 80,1 0-64,-1 0 8,-1 0-8,2 0-40,-1 0 8,-1 0 16,2 0 0,-2 0 16,2 0-16,-2 0-32,0 0 32,0 0-56,0 0-16,0 0 16,0 0 72,0-1 16,0 1-32,0 0-32,0-1 32,0 1 16,0 0 8,0 0-8,0-1-16,0 1 0,0-1-16,0 1 48,0 2-32,0-2 0,0 0 16,0 0-8,0 0-32,1 0-8,-1 0 32,0-1 48,0 1-40,0 0-16,0 0-24,0 0 32,0-1 40,0 1-24,0 0-32,0 0 32,0 0-16,0 0 16,0 0 0,0-1-16,0 1 0,0 0-16,0 0 16,-1 0-16,1 0 48,0 0-24,-1 0 24,1 0-72,0 0 40,-1 0-16,1 0 32,-1 0-8,0 0 24,1-1-32,-1 1-32,1 0 32,-1 0 0,0 0 16,1-1 0,-1 1-16,0 0-16,0 0 16,1 0 0,-1-1 16,0 0 0,-1 1-16,1 0 0,0-1-16,-1 1 40,2 0-24,-1 0 16,-1-1 0,1 1-32,0-1 0,0 1 16,1 0 0,-2-1 16,1 1 0,-1-1-32,0 0 16,0 0 0,1 1 16,1 0-16,-1-1 16,-1 0-32,0-1 32,1 2-8,-1 0-16,2-2 8,0 2 0,-2 0 8,1-2-48,-1 2 80,-1-1-40,1 0-24,0 1 40,2 0-16,-2-1 0,0 0 8,-1 0 24,2 1-16,-2-1-32,2 0 16,1 1 0,-2 0-16,0-1 16,0-1 32,0 1-32,-1 1 0,1-1 8,2 1-8,-2-1 0,0-1 0,0 1 0,0 0-8,1 0 8,-1 1 40,2 0-40,-1-2 16,-1 1-8,-1 1-16,2-1-8,0 0 32,-1 0-8,2 1-8,-1-2 0,0 2-24,0-2 40,-1 2-8,0-2-8,1 2 0,1 0 0,-1-1 0,-1-1 0,1 2 16,-1-2-16,0 0-40,1 1 40,1 1 0,-1-1 0,-1-1 24,0 2 24,0-2-48,0 1-32,0 0 32,2 1 0,-3-1 40,2-1-24,-2 1 0,2 0-48,0 1 8,0-1 40,1 1-16,-2-1 24,0 1 8,1-1-48,-1 0-16,1 0 24,0 1 8,1 0 0,-2 0 40,1-1-24,-1 1-16,0-1 0,1 0 0,1 1-16,0 0 16,-2-1 0,1 1 0,0 0 16,0-1 8,0 1-24,0-1-16,1 1 16,-1 0-40,0-1 40,0 1 32,0 0-8,1-1 8,-1 1-48,1 0 16,-1 0 0,0-1 16,1 1-16,-1 0 8,0 0 8,1-1 32,0 1-48,-1 0 64,1 0-16,0 0-8,0 0-8,0 0 8,0 0 32,0 0-72,0 0 80,0-1-16,0 1-40,0 0-8,0 0 8,0 0 24,0 0-48,-1 0 40,1 0-8,-1 0-32,1-1 24,-1 1 8,-1-1 8,2 1-40,0-2 16,-2 2-32,0-2 32,1 1-16,-1 0 16,0-1-48,2 2 32,-3-2-16,1 1-24,0 0-32,0 0-96,-1-1-232,1 1-288,2 1 688,-1-1-1064,-1 0-481,1 1-591,-1-1-913,0 1-1184,1 0-728,1 0 4961,0 0-6689,0 0 6689</inkml:trace>
  <inkml:trace contextRef="#ctx0" brushRef="#br0" timeOffset="-145452">717 547 592,'0'0'0,"-1"-1"1000,1 1 120,0 0-1120,-2-1 920,-1 1-40,1-1-15,2 1 15,-2 0-16,2 0-32,0 0-832,-2-1 832,1 1 33,0 0 63,0 0 16,0 0 40,1 0-80,0 0-904,0 1 817,0-1-73,0 1-104,0 0-72,2 1-80,0-1-40,-2-1-448,2 1 384,5 1-88,-6 0-48,1-1-56,1 1-24,-1-1-16,-2-1-152,7 2 112,-6 0-15,2-1-49,-1 0 24,4 1-24,-4-1-8,-2-1-40,2 2 24,5-1-24,-5 0 24,4 1 0,-4-1 8,5 0-8,-7-1-24,2 2 16,5-1-16,-6 0 24,2 0 8,-1 1-16,4-2-32,-6 0 16,2 2-8,-1-1 32,2-1-8,-1 0 16,-1 0-8,1 2-32,-2-2 8,0 0 8,1 0 8,-1 0 8,0 0 8,0 0 8,0 0-40,0 0 40,-2 0-8,0-1-16,-1 0 8,0 1 0,0-1 0,3 1-24,-7-2 16,5 1-16,-4-1 0,2 1 8,-3 0 16,3 0 0,4 1-24,-7-2 0,5 1-8,-4 0 16,3 0 16,1 0-8,-2 1 0,4 0-16,-2-1-32,-1 0 24,0 1 16,0-1 24,0-1-24,0 1-8,3 1 0,-2 0 24,-1-1-24,0 0 24,1 1-8,0-1-32,-1 0 16,3 1 0,-2 0-8,0-1 16,1 1 8,0 0-16,0 0 0,0 0 24,1 0-24,0 0 16,0 0-8,0 1-8,0 0 0,0 0 24,0-1-24,0 1 24,3 0-24,-2 1 24,1 0-8,1-1-16,4 0 24,-7-1-24,2 2 0,4 0-8,-4-1 32,5 4 0,-5-4-16,-2-1-8,8 1 0,-5 1 0,5-1 0,-6 1 24,8 2 8,-4-4-24,1 2-16,-7-2 8,2 2 24,6-2-16,-6 2 8,0-2-16,4 2 0,-6-2 0,0 1 24,3 0-16,-1-1 32,0 0-24,-1 0-32,-1 0 16,0 0 0,0 0 16,0 0 8,0 0 0,0 0 0,0 0 0,0 0 16,0 0-40,-1-1 40,-1 1-8,-1-1 0,0 1-32,-3-1 8,4 0 8,2 1-16,-6 0 8,3 0 8,-4-1 24,5 0 8,-6 1-32,5 0-8,3 0-8,-7-1-8,5 1 8,-5-1 24,4 1 0,-4-1-24,5 1 0,2 0 0,-4 0 16,-2 0-8,4-1 16,-1 1-8,-3 0-16,3 0-16,3 0 16,-3 0 0,1 0 16,-1 0 8,1 0 0,-1 0-8,1 1-8,2-1-8,-3 0-8,3 1 8,-2-1 0,1 2 0,0-2 24,1 0-8,0 0-16,-1 0 0,1 0 8,0 2-16,0-2 32,0 0 0,0 0-40,0 0 16,0 2 0,1-2-32,1 1 32,-2-1 32,2 1-16,1-1 0,-3 0-16,2 1 0,1 0 0,-1 0 0,0 0 8,5 0-8,-5 0-8,-2-1 8,6 1 8,-5 0 16,6 0 16,-6 1-16,6-1-8,-5-1 24,-2 0-40,7 1 72,-4 0 8,4-1 0,-4 0-32,3 0 0,-4 0 8,-2 0-56,2 0 48,5 0 16,-5 0-24,-1 0 0,1 0 16,0 0-8,-2 0-48,1 0 40,-1 0-24,0 0 24,0 0 24,0 0 40,0 0-40,0 0-64,-1 0 40,-1 0 0,-1 0 0,0 0-16,-4-1 32,6 1-16,1 0-40,-3-1 8,-4 0 48,5 1-48,-1-1 8,-4 0 0,5 0-16,2 1 0,-3 0 8,-4-1 48,5 1-40,-1-1-8,-3 1 8,3-1-32,3 1 16,-2 0 40,-1 0-24,-1 0 0,2 0-16,0 0-32,0 0 48,2 0-16,-1 0 16,-1 0-8,0 0-8,0 0-8,2 0 8,-1 0 8,1 0-8,0 1-8,0 0 8,0-1 8,1 1-16,1-1 16,1 1-16,-3-1 8,2 0-16,0 1 16,5-1 24,-5 1-24,0-1 0,5 1-24,-7-1 24,2 0-16,4 1 32,-3-1 0,0 0-16,3 1 8,-4-1-16,-2 0 8,3 0 8,3 0 32,-5 0-40,1 0 16,0 0-8,1 0-8,-3 0 0,2 0 40,0 0-24,1 0-16,-1 0 16,1-1-8,-2 1 32,-1 0-40,2-1 32,-1 1-24,1-1 8,-2 1 0,2-1 8,-2 0 0,0 1-24,1 0 16,-1-1 8,0 1 32,0-1-16,2 1 0,-2 0 16,0 0-56,0-1 40,0 1 16,0 0-16,0 0-16,0 0 16,0 0-16,0 0-24,0 0 32,-1-1 8,0 1 0,0-1-40,-1 1-16,-1 0 48,3 0-32,-2-1 24,0 0-7,0 0-9,-1-1-8,1 1-8,-1-1 16,3 2-8,-4-1-8,1 0-9,-3-1-7,4 0-8,0 1 48,-2-2-32,4 3 16,-2-2 0,-1 0-24,1 0 8,-1 0 16,2 0 16,-1 0-16,2 2 0,-1-1-16,1-1 16,-1 1-24,1 0 32,0 1-8,0-1 0,0 1 0,0 0 16,0-1 0,1 1-16,1 0 0,-2 0-16,2 0 16,-2 0 0,2 0 32,1 1-8,-1 0-40,4-1-8,-4 2 40,0 0 24,-2-2-40,7 1 8,-5 4 8,4-5-56,-4 2 0,4-1 40,-4 1 40,-2-2-40,7 1 16,-5 0-48,4 1 32,-4-1 0,4 1 0,-4-1 16,-2-1-16,2 0-24,1 0 8,-1 1 0,1-1 16,-1 0 16,0 0-32,-2 0 16,1-1 16,-1 1-16,0-2 0,0 1-16,0-1-8,0 0 24,0 2 0,0-1 8,-2-2 24,0-1-16,0 3-32,-1-1 0,-4-2 0,7 4 16,-1-1 16,-6-1-16,6-2-16,-2 3-24,-5-1 32,7 0-8,1 2 16,-3-1 0,0-1 0,1 1-56,0 0 16,1 1-24,1-1-48,0 1 112,-1-1-144,0 0-56,0 1-64,1 0-120,0 0-144,0 0-232,0 0 760,0 0-1040,0 0-393,2 2-631,-1-1-721,1 0-679,1 1-177,-3-2 3641,6 1-5369,-6-1 5369</inkml:trace>
  <inkml:trace contextRef="#ctx0" brushRef="#br0" timeOffset="-147592">2190 667 1240,'0'0'0,"0"-1"728,-2 1-104,2 0-624,-1 0 600,-1 0 72,1 1 0,-1-1-7,1 1-33,-1 0-8,2-1-624,-1 0 600,-1 1 16,0-1 0,0 1 48,1 0 41,0-1 23,1 0-728,-1 0 768,0 1-8,0-1 0,-1 1-32,1-1-55,-1 0-41,2 0-632,0 1 584,-1-1-56,1 0-24,-2 0-32,1 1-56,1-1-48,0 0-368,0 0 344,0 0-8,-1 0-40,1 0 17,0-1 31,0 1 0,0 0-344,0 0 328,-1 0-32,1 0-72,1-1 16,-1 1-8,1-1-40,-1 1-192,1-1 208,1 1-56,-2 0 8,1-1-16,0 0-8,0 0 0,-1 1-136,1 0 88,1-2-8,0 2-16,-1-2 16,1 1 0,0 0-8,-2 1-72,4-3 72,-3 2 0,1 0-8,0 0-24,4-2 0,-5 3 0,-1 0-40,3-1 64,1-2 8,-2 3 8,0-1 0,0 0 0,3-2 0,-5 3-80,2 0 80,-1-1-24,0 0-31,5-1 15,-5 1 16,1 0 0,-2 1-56,3-1 64,2-2-8,-4 2-40,0 0 48,2 1-16,2-3 0,-5 3-48,2-1 48,-1 0-64,4-2 32,-5 3 24,2-2-16,-1 1-8,-1 1-16,3 0 16,-1-2-16,-1 2 40,1-2-32,-1 1 8,2 1 0,-3 0-16,5-3 0,-5 3 56,2-1-48,0 0 8,3-2 0,-5 3-32,0 0 16,2-1 16,2-2 0,-2 3-8,0-1 8,0 0-32,2-2 48,-4 3-32,0 0 24,2-1-8,0-1 0,-1 1-16,4-2 8,-5 3-8,1-1 32,1 0-32,-1 0 8,1 1 24,-1 0-16,1-1-16,-2 1 0,2-2-16,-1 2 16,2 0 40,-3-1 0,2 0-24,0-1 0,-2 2-16,2 0-16,-1 0 16,0-1 24,0 0 24,1 0-48,-1 1 8,-1 0-8,1-1 0,1 0 0,0 1 16,-1-1-16,0 0 0,0 0 0,-1 1 0,3 0 32,-3 0-48,2-1 40,-1 0-8,0 0 16,-1 1-32,0 0 24,0 0-8,0 0-8,1 0-8,-1 0 48,0 0-40,0 0-8,1 0 0,2 0 16,-3 0 0,0 0 8,0 0 8,0 0-32,1 0 16,0-1-8,0 0-16,-1 1 8,0 0 56,1 0 8,-1 0-48,1-1 56,1 1-104,-2 0 24,0 0 8,2-1 80,-2 0-64,2 0 8,-2 1-8,1 0-40,0-1 8,-1 1 16,1-1 0,-1 1 16,1-1-16,-1 1-32,0 0 32,0 0-56,0 0-16,0 0 16,0 0 72,-1 0 16,1 0-32,0 0-32,0-1 32,-1 1 16,1 0 8,-1-1-8,1 1-16,0 0 0,-1-1-16,1 1 48,1 1-32,-1-1 0,0 0 16,0 0-8,0 0-32,1 0-8,-1 0 32,0-1 48,0 1-40,0 0-16,0 0-24,0 0 32,-1 0 40,1 0-24,0 0-32,0 0 32,0 0-16,0 0 16,0 0 0,0 0-16,-1 0 0,1 0-16,0 0 16,0 0-16,0 0 48,0 0-24,-1 0 24,1 0-72,0 0 40,-1 1-16,1-2 32,-1 2-8,0-1 24,0 0-32,1 1-32,0-1 32,-1 0 0,0 0 16,0 0 0,0 0-16,0 0-16,0 1 16,1-1 0,-1 0 16,0 0 0,-1 0-16,1 1 0,0-1-16,0 1 40,1-1-24,-2 0 16,0 1 0,1-1-32,-1 0 0,2 0 16,0 0 0,-2 1 16,0-1 0,0 0-32,-1 1 16,2-1 0,-1 0 16,2 0-16,-1 0 16,-2 0-32,1 0 32,0 0-8,1 1-16,-2-2 8,3 1 0,-1 0 8,-1 0-48,0 1 80,-1 0-40,1-1-24,0 0 40,2 0-16,-2 1 0,-1-1 8,0 1 24,2-1-16,-1 1-32,-1-1 16,3 0 0,-1 0-16,-2 1 16,1-1 32,-1 1-32,1-1 0,-1 0 8,3 0-8,-3 0 0,0 0 0,0 1 0,1-1-8,0 0 8,0 0 40,2 0-40,-2 0 16,0 0-8,0 1-16,-1-1-8,2 0 32,-1 0-8,2 0-8,-3 0 0,1-1-24,0 1 40,0 0-8,0 0-8,0 0 0,2 0 0,-2 0 0,0 0 0,0 0 16,-1 0-16,0 0-40,1-1 40,2 1 0,-2 0 0,-1 0 24,1 0 24,-2 0-48,2 0-32,-1 0 32,3 0 0,-2 1 40,-1-1-24,0 0 0,1 0-48,1 0 8,-1 0 40,2 0-16,-2 1 24,0-1 8,0 0-48,1 0-16,-1 1 24,1-1 8,1 0 0,-2 0 40,1 0-24,-1 1-16,0-1 0,1 0 0,0 0-16,1 0 16,-2 1 0,1-1 0,-1 0 16,2 0 8,-2 1-24,1-1-16,1 0 16,-1 0-40,-1 0 40,2 0 32,-1 0-8,0 0 8,0 0-48,1 0 16,-1 1 0,0-1 16,0 0-16,1 0 8,-1 1 8,1-2 32,0 1-48,-1 1 64,0-2-16,1 1-8,0 0-8,0 0 8,0 0 32,0 0-72,0 0 80,0 0-16,0 0-40,0 0-8,0 0 8,0 0 24,0 0-48,-1 0 40,1 0-8,-1 0-32,0 0 24,0 0 8,-1 0 8,2 0-40,-2 0 16,0 0-32,0 0 32,0 0-16,-1 0 16,0 0-48,3 0 32,-4 0-16,1 0-24,0 0-32,0 0-96,-1 0-232,2 0-288,2 0 688,-2 0-1064,0 0-481,0 1-591,1-1-913,-1 1-1184,2 0-728,0-1 4961,0 0-6689,0 0 6689</inkml:trace>
  <inkml:trace contextRef="#ctx0" brushRef="#br0" timeOffset="-145452">2118 595 592,'0'0'0,"-1"0"1000,0 0 120,1 0-1120,-2 1 920,0-1-40,0 1-15,1-1 15,0 1-16,0-1-32,1 0-832,-1 0 832,0 1 33,0-1 63,1 1 16,-1-1 40,1 0-80,0 0-904,1 1 817,-1-1-73,1 1-104,0-1-72,2 0-80,0 1-40,-3-1-448,2-1 384,5-1-88,-5 3-48,1-1-56,1 0-24,-1 0-16,-3 0-152,7-2 112,-4 2-15,0 0-49,-1 0 24,5-2-24,-5 2-8,-2 0-40,4 0 24,2-2-24,-4 2 24,4-2 0,-3 2 8,3-3-8,-6 3-24,3 0 16,3-2-16,-3 2 24,0 0 8,-1-1-16,4-1-32,-6 2 16,2 0-8,0 0 32,1 0-8,-2-1 16,0 0-8,2 1-32,-3 0 8,0 0 8,1-1 8,-1 1 8,0 0 8,0 0 8,0 0-40,-1 1 40,0 0-8,-1-1-16,-1 1 8,1 0 0,-2 0 0,4-1-24,-6 2 16,3-2-16,-3 2 0,2-1 8,-2 2 16,2-3 0,4 0-24,-7 3 0,5-3-8,-4 2 16,3-1 16,0-1-8,0 1 0,3-1-16,-3 1-32,1 0 24,-1 0 16,1-1 24,-2 1-24,1 0-8,3-1 0,-2 0 24,-2 1-24,2 0 24,-1 0-8,1-1-32,0 1 16,2-1 0,-2 1-8,0-1 16,1 0 8,0 1-16,0 0 0,1-1 24,0 0-24,0 0 16,0 0-8,1 1-8,0 0 0,0 0 24,-1-1-24,1 0 24,2 0-24,0 0 24,0 0-8,1 0-16,2-2 24,-6 2-24,3 0 0,3-2-8,-3 3 32,7-2 0,-7 1-16,-3 0-8,7-3 0,-4 3 0,5-3 0,-5 3 24,8-2 8,-7-1-24,3 1-16,-7 2 8,3 1 24,4-5-16,-5 4 8,1 0-16,2-2 0,-5 2 0,2 0 24,0 0-16,1-1 32,-3 0-24,1 0-32,-1 1 16,0 0 0,0 0 16,0 0 8,0 0 0,0 0 0,0 0 0,0 1 16,0-1-40,-1 0 40,-2 0-8,1 1 0,-1 0-32,-2 2 8,4-3 8,1 0-16,-5 3 8,2-2 8,-2 2 24,3-3 8,-4 4-32,4-3-8,2-1-8,-6 3-8,4-2 8,-4 2 24,4-2 0,-3 2-24,2-3 0,3 0 0,-2 2 16,-3 1-8,3-2 16,0 0-8,-3 2-16,4-2-16,1-1 16,-2 2 0,0-1 16,0 0 8,0 0 0,1 1-8,0-1-8,1-1-8,-1 2-8,1-1 8,-1 0 0,2 0 0,-2-1 24,2 1-8,-1-1-16,-1 1 0,1-1 8,1 0-16,-1 0 32,1 1 0,-1-1-40,0 0 16,1 1 0,0-2-32,1 1 32,-2 0 32,3 0-16,-1-1 0,-2 1-16,3 0 0,0-1 0,-1 1 0,2-1 8,1-1-8,-3 2-8,-2 0 8,6-3 8,-4 3 16,4-2 16,-4 2-16,4-2-8,-5 1 24,-1 1-40,6-3 72,-3 3 8,3-4 0,-4 3-32,2-2 0,-3 2 8,-1 1-56,2-1 48,3-2 16,-4 2-24,0 0 0,0 0 16,0 0-8,-1 1-48,1 0 40,-1 0-24,0 0 24,0 0 24,0 0 40,0 0-40,0 0-64,0 0 40,-2 1 0,0 1 0,0 0-16,-3 0 32,3-2-16,2 0-40,-3 1 8,-2 2 48,3-3-48,-1 2 8,-3 0 0,4-1-16,2-1 0,-3 1 8,-2 2 48,3-3-40,-1 1-8,-2 2 8,3-2-32,2-1 16,-3 1 40,1 0-24,0 1 0,0-1-16,1 0-32,-1 0 48,2-1-16,0 0 16,-2 1-8,1 0-8,0 0-8,0-1 8,1 0 8,0 0-8,1 1-8,0 0 8,-1-1 8,2 0-16,-1-1 16,2 1-16,-3 0 8,2-1-16,1 1 16,1-4 24,-2 4-24,0-1 0,5-2-24,-7 3 24,1 0-16,4-3 32,-3 2 0,0 0-16,4-2 8,-5 2-16,-1 1 8,2-1 8,2-2 32,-3 2-40,1 1 16,-1-1-8,1-1-8,-2 2 0,2-1 40,-1 0-24,0-1-16,1 1 16,-1 0-8,0 0 32,-1 1-40,0-1 32,1 0-24,-1 0 8,0 0 0,0 0 8,0 0 0,0 1-24,0-1 16,0 1 8,-1-1 32,1 1-16,0-1 0,0 1 16,0 0-56,0 0 40,0 0 16,-1-1-16,1 1-16,0 0 16,0 0-16,0 0-24,0 0 32,-1 0 8,0 0 0,0 0-40,-1 2-16,0-2 48,2 0-32,-2 1 24,-1-1-7,0 1-9,-1-1-8,1 0-8,0 0 16,3 0-8,-4 1-8,0-1-9,-2 2-7,3-2-8,0 0 48,-2 0-32,5 0 16,-4 0 0,0-1-24,0 1 8,0 0 16,1-1 16,0 1-16,3 0 0,-2-1-16,0 0 16,0 1-24,1-1 32,0 1-8,1 0 0,0 0 0,-1-1 16,1 1 0,0-2-16,2 2 0,-2 0-16,1-2 16,-1 2 0,1 0 32,2 0-8,0-1-40,2-1-8,-1 2 40,-1 0 24,-3 0-40,6-2 8,0 4 8,-1-5-56,-3 4 0,5-4 40,-4 4 40,-3-1-40,6-2 16,-4 1-48,5 0 32,-4 1 0,2-2 0,-2 2 16,-3 0-16,1-2-24,1 2 8,1-1 0,-1 0 16,-1 0 16,1 0-32,-2 1 16,0-1 16,-1 1-16,0-2 0,-1 1-16,0 0-8,0 0 24,2 1 0,-1-1 8,-3 0 24,-1-1-16,2 3-32,-2-1 0,-3 0 0,8 0 16,-3 0 16,-3 1-16,0-3-16,3 3-24,-4 1 32,4-2-8,3 0 16,-4 0 0,1 0 0,0 0-56,1 1 16,1-1-24,-1-1-48,2 1 112,-1 0-144,0 0-56,0 1-64,1-1-120,0 0-144,0 0-232,0 0 760,0 0-1040,0 0-393,2 0-631,1 0-721,0 0-679,0 0-177,-3 0 3641,6-3-5369,-6 3 5369</inkml:trace>
  <inkml:trace contextRef="#ctx0" brushRef="#br0" timeOffset="-146902">2161 651 136,'0'0'0,"0"0"784,-1 1 104,0-1-136,0 2-128,1-2-624,0 0 624,0 1 16,1 1-31,-1-2-17,1 0-16,-2 1 0,1-1-576,2 0 584,-3 1 0,2 0-16,-2-1-8,2 1 1,-2 0 23,0-1 16,1 0-600,2 1 616,-2-1 8,0 0-8,-1 0 16,2 2-24,-1-2-608,-1 0 545,1 0-17,-1 0-56,1 1-32,-1-1-16,1 1-8,0-1-416,-2 0 424,1 0 32,0 0-8,0 0-16,0 0-63,0 0 15,1 0-384,-1 0 344,1 0 16,-1-1 40,0 0-40,0 0 24,0 1-24,1 0-360,-2-1 320,1 0 0,-1 0-56,1 0-16,0 0 8,-1 0-32,2 1-224,-1-2 232,1 0 9,-1 0-17,1 0 8,-2 1-32,1-1 0,1 2-200,-1-2 192,1 0-16,-2 0 24,1-1-32,0 1 0,0 0-56,1 2-112,-1-3 72,1 0 56,-4 0-48,4 1-8,-1 0-24,-2-2-48,3 4 0,-2-2 8,-1-1 48,1 2-8,-3-3-32,3 3-8,-3-2 8,5 3-16,-2-1 0,-2-3-16,2 3-64,0 0-152,0 0-160,-1-1-224,3 2 616,-2-1-912,1 0-345,-2 0-487,2 0-537,1 1-767,0 0-697,0 0 3745,0 0-4025,1-1-2344,-1 1 6369</inkml:trace>
  <inkml:trace contextRef="#ctx0" brushRef="#br0" timeOffset="-9337">1502 866 1464,'0'0'0,"0"-1"728,-1 0 192,1 1-920,-1-1 744,0-1-32,0 2-23,0-1-9,0 0-24,0 0 0,1 1-656,-1 0 704,0-1 40,-1 1 65,1 0-1,0-1 8,0 1-16,1 0-800,-1 0 760,1 0-8,-1 0-39,1 0-9,-1 0-16,1 0-56,0 0-632,0 0 592,0 0-48,0 0-40,0 0-40,0 0 1,0 0-41,0 0-3417,0 0 6418,0 0-3009,0 0-40,0 0 0,2-1 0,-2 1-16,0 0-360,2-1 352,-2 1-8,0 0-40,1 0-32,-1 0 16,2 0-24,-2 0-264,0 0 249,1 0-33,-1 0-64,2 0 0,0 0-16,-2 0 16,0 0-152,1 0 136,-1 0-8,1 2-32,1-2 0,-2 1 0,2-1 16,-2 0-112,2 0 96,-1 0-24,1 1-16,0 1 0,0-1 16,-1 1 8,-1-2-80,3 2 32,-2-1 40,1 1-32,1-1 16,-1 1 0,0 0-8,-2-2-48,2 1 24,-1 1 24,1 0-40,-1-1 48,-1 2-8,2-1 24,-2-2-72,0 2 72,2 1-16,-2 3-16,0-6 0,0 2 32,0 1-24,0-3-48,0 2 40,0-1-8,0 2-32,0-1 24,0 0 40,0 1-8,0-3-56,0 2 40,0 0-8,0 1-32,0-1 16,0 0 24,-1 1 48,1-3-88,-1 2 40,0 0-8,-1 1 8,0-1 24,1 0-8,0 1-16,1-3-40,-2 2 48,1 0-32,-1 1 8,0-1 40,1 0-24,-1 1 0,2-3-40,-1 2 48,-1 0 8,0 1-8,0-1 8,0 0 0,0 0-8,2-2-48,-1 3 56,-1 3-24,1-6 0,-1 2-32,1 0 24,-1 0 24,2-2-48,-2 2 32,0 1-8,1-1-24,-1 0 16,2 0 16,-1 1-16,1-3-16,-1 2 24,0 0-8,0 0-16,0 1 16,1-1 0,-1 0 16,1-2-32,0 2 8,0 0-8,0 0-8,0-1 16,0 1 8,0 0 1,0-2-17,0 1 0,0 1 0,2-1 16,-2-1 0,2 0-16,0 2 0,-2-2 0,1 0 0,1 1 16,0 1 8,0-2-8,-1 0-16,1 1-16,-2-1 16,2 0 16,0 2-16,-1 0-16,2-1 32,-1-1-48,1 2 48,-3-2-16,2 1 16,0-1 0,0 0-16,1 2-16,-1-2 16,-2 0 0,3 1 16,-1 1 0,0-2 0,1 1-16,-1-1-16,-1 2 48,-1-2-32,2 0 8,-1 1 24,1-1-16,-2 2-16,1 0 32,-1-1-32,0-1 0,2 0-16,-2 2 0,0 0 0,0-1 32,0 1 16,0 0-32,0-2 0,0 1-16,0 0 0,0 1 16,0 1 32,0-1-8,-1 0-8,1-2-16,-1 3-16,0-1 8,1 0-8,-1 0 16,0 1-16,0-1 16,1-2 0,0 2 16,-1-1-32,0 2 32,0-2-16,0 1 16,0-1-8,1-1-8,-1 2 16,-1-1-32,1 1 8,-1 0 8,1-1 8,0-1 56,1 0-64,-2 2 0,1-2 0,-1 1 0,0 1 0,1-2 16,-1 2 0,2-2-16,-1 1-16,-1-1 16,1 2-16,0 0 48,-1-1-32,1 1 0,1-2 0,-1 2-16,-1-1 16,2 0 0,-1 1 32,0-2-32,0 2-16,1-2 16,0 1-16,-1 1 32,1-1-32,0-1 32,0 2-16,0-1 0,0-1 0,0 0 16,0 2-16,0 0 0,0-2-16,0 1 32,0 1-16,0-2 0,0 0 8,0 1-8,2-1-8,-2 2-8,2-1 16,-1-1 16,-1 0-16,0 2 0,2-2 0,-1 1-16,-1-1 32,2 2-16,0-2 0,-2 0 0,1 0 8,1 1-16,-1-1 16,1 2 24,-1-2-32,1 0-16,-2 0 16,2 0 0,-1 1 0,1 1 0,-1-2 0,-1 0 0,2 2-16,-2-2 16,0 0-8,0 1 16,0 1 8,0-1 0,1-1-16,-1 2-32,0-2 32,0 0 16,0 1-16,0 1 16,0-1-16,0 1-16,0-1 16,0-1 0,0 2 16,0 0 0,0-1 0,0 1-48,0-1 32,0-1 0,0 2-16,0 0-8,0-1 32,0 0 24,0 1-16,-2-1 0,2-1-16,-1 2-32,-1 1 64,0-1-32,0 0 0,0 1 16,0-1-64,2-2 48,-2 2 0,0 4 16,0-4 16,-1 0-16,2 1-8,-2-1-32,3-2 24,0 6-16,-2-6 32,1 6 8,0-6-8,-1 2-16,2 0 0,0-2 0,-2 2 0,2-1 0,-1 1 0,0 1 0,0-1 16,0-1-32,1-1 16,0 1 0,0 1 32,-1 0-32,1-2 0,0 1 0,0 1 72,0-1 8,0-1-8,0 2-24,0-2-48,0 1 0,0-1-16,0 2 32,0-1 16,0 1-32,0-2 0,0 0-16,0 2 16,0-2 24,1 0-8,1 0-16,-2 0 16,0 0-16,2 0-16,-2 0 32,1 0 16,0 0-32,1 0 0,-2 0 0,0 0 16,2 0-16,0 0 0,-1 0-16,1 0 0,-1 0 32,-1 0-16,2 0 16,0 0-32,-1-1 16,1 1 0,-1 0 0,1 0 32,-2 0-32,1 0 16,2 0-16,-2 0 0,1 0-16,0 0 0,-1 0 0,-1 0 16,2 0 0,-2 0 16,1 1-16,-1-1-16,2 2 16,-2-1-16,0-1 16,0 0-16,0 2 48,0 0-16,0-1-16,0 1-16,0 0 0,0-2 16,0 1 16,0 2 32,-1 3-40,0-6-8,0 3 0,0 2-8,1-5 8,-2 2 8,0 1-8,0-1-24,-1 0 40,1 4-32,-1-6 32,3 0-16,-2 3 8,1 3-16,-2-6 16,1 2 8,1 1-32,-1-1 16,2-2 0,-2 1 16,0 2-32,0-2 48,2 1-16,-2-1-16,2 2 16,0-3-16,-1 1-16,-1 1 16,1 0 48,0-2-16,0 1-24,0-1 8,1 0-16,0 1 16,0 1 0,-1 0 0,1-1-16,0-1-16,0 2 32,0-2-16,0 0 16,0 1 32,0 1-48,0-1-16,0-1 16,1 0 0,1 0 0,-2 2-16,1-2-16,-1 2 32,2-1 16,-2-1-16,0 0 16,2 2 0,-2-1-48,1 1 0,0-1 32,1 1 0,-2-2 0,3 1 0,-2-1 0,2 2 0,-1-1 0,1 1 0,-1 0-16,-2-2 16,2 1-16,0 1 0,1-1 16,-1 1-8,1-1-24,-2 1 16,-1-2 16,2 1-16,-1 2 0,-1-1 16,2 0-48,-2 1-24,0-2-16,0-1 88,0 2-152,0 0-16,0 1-8,-1-2-64,0 1-9,-2 0-63,3-2 312,-2 1-408,-5 1-112,6 0-112,-2-2-104,0 1-88,-1-1-144,4 0 968,-6 0-1169,4 0-207,0 0-216,-4 1-241,4 1-359,-2 0-465,4-2 2657,-3 1-2960,0 1-209,1 0-2328,2-2 5497</inkml:trace>
  <inkml:trace contextRef="#ctx0" brushRef="#br0" timeOffset="-5215">1687 1077 3544,'0'0'0,"0"-1"1321,-1-1-113,-2 1-120,1 0-64,2 1-1024,-1 0 1000,-1-1 65,1-1 39,0 2-64,0-1-48,0 0-71,1 1-921,-1-1 888,0 0-40,0 0-48,0 1-48,1 0-64,0 0-79,0 0-57,0 0-552,0 0 496,0 0-56,0 0-32,0 0-40,0 0 8,0 0-8,0 0-2824,0 1 5264,2 1-2488,-2-2-16,2 2-24,-1-1-7,1 1-25,-2-2-248,1 0 216,1 2-8,-1 0-32,1 0-8,1 0-48,-2 0-8,-1-2-112,3 2 96,-2 1 16,1 3 16,0-5-16,1 2 0,-1-1-32,-2-2-80,1 6 88,2-4-8,-1 0 24,1 1-48,-1 2 32,0-3-8,-2-2-80,2 2 72,1 1 0,-2-1 0,1 4-32,0-4 16,-1 0-8,-1-2-48,2 6 24,-2-4 8,2 0-8,-2 1 8,0 2 0,0-3-24,0-2-8,0 3 16,0-1 16,0 5-16,0-6 40,0 6-32,-1-6-24,1-1 0,-1 2 32,-1 1 0,1-1 8,-1 5-8,0-6-24,0 1 8,2-2-16,-3 2 32,2 0-8,-2 1 24,1-1-48,-1-1 0,0 1 24,3-2-24,-3 3 32,1-2 0,-1 0-8,0-1-8,0 0-16,1 2 48,2-2-48,-3 0 8,1 0 8,-1 0 16,1 0-16,0 0-16,0-1 8,2 1-8,-2-1 16,1 1 0,0-2 16,0 1-24,1-2 8,0 1 0,0 2-16,0-3 0,0-1 0,0 2 16,0-4-32,1 4 32,1 0-48,-2 2 32,3-8 0,3 6 0,-4-1 32,0-3-16,5 3-32,-4 0 16,-3 3 0,7-6 16,-5 4 8,8-5 8,-3 1-32,0 2 0,-7 4 0,7-7-16,1 1 16,0-1 0,-1 1 32,2-1-48,1 1 32,-10 6-16,9-6 32,0-1-24,0 1 24,-2 0-32,-1 4-40,-3-5 40,-3 7 0,8-3-48,-6 0-8,4-3-32,-4 5-120,-1-1-88,2 0-184,-3 2 480,3-2-632,-2 0-208,-1 2-256,0 0-337,0 0-567,0 0-609,0 0 2609,-1 0-3465,0 2-607,-1 1-3634,2-3 7706</inkml:trace>
  <inkml:trace contextRef="#ctx0" brushRef="#br0" timeOffset="-12835">1512 1487 2840,'0'0'0,"0"-1"1072,0-1-175,0-1 7,0 1-24,0 0 8,0 2-888,0-3 856,0 1-8,0 0-23,0 0-9,0 1-40,0 0-32,0 1-744,0-3 696,-1 2-24,-2-1-47,2 2-49,-1-1-56,-1 0-40,0 0-32,3 1-448,-2 0 416,0-1-24,0 1-40,-1 0-72,0 0-8,-3 0-16,6 0-256,-2 0 224,-1 0 17,0 0-33,-4 0 0,5 0 0,-1 1-8,3-1-200,-6 2 184,4-2 8,-1 1-32,-4 1 16,5-1 0,-4 1 0,6-2-176,-3 2 192,0 0-24,-3-1 0,4 2 8,-5-1-16,5 0-16,2-2-144,-4 2 112,-2 6 8,4-7-24,-1 2-8,-4 4-24,5-5-8,2-2-56,-7 7 40,5-5 8,-5 6-16,5-6 8,-1 8 0,-3-5-40,6-5 0,-3 7 24,0 1 0,-3-1-8,3 1 8,1 0 0,-1 0-8,3-8-16,-3 8 24,1-1 8,0 2-48,-1-1 32,0 1 8,1 0 0,2-9-24,-2 9 32,0 0-24,2 2-8,-1-2 16,0 1 8,1 0-8,0-10-16,0 10 24,0 0 8,0 1-32,1-1 8,0 0 32,1 0 16,-2-10-56,3 10 40,3 0 40,-6 0-40,6-1 32,-4 1-8,4-1-8,-6-9-56,2 9 64,6 0 9,-6-2-25,8-1 0,-4 0-40,-6-6-8,7 2 32,0 8 8,-1-8 0,1 6 0,0-6-24,0 5-8,-7-7-8,8 1 40,1 0-8,-1 2-8,0-2 8,1 1-24,0-1 8,-9-1-16,10 0 40,-1 0-8,1 0 8,0 0-40,0 0 24,2 0 32,-12 0-56,11 0 56,-1-3 24,0 2-8,0-2 8,-1 1 0,1-5 8,-10 7-88,10-2 56,1-5 8,-1 4-8,0-6 0,0 7 16,-1-6-16,-9 8-56,9-6 24,1 0 8,-1-3 8,0 0 0,-1 0 32,1 0-16,-9 9-56,8-10 56,0-1 16,-1 1-32,2 1 32,-1-1-16,-1 0-16,-7 10-40,7-10 56,-4 0 16,5 0-16,-6 1 16,4-1-16,-4 1 16,-2 9-72,6-10 96,-4 0-24,0 2 32,1-2-24,-2 2 24,1-2 40,-2 10-144,1-8 144,-1 0 16,0 0 16,0 0-48,0 0 16,-2 0 0,2 8-144,-2-8 152,-1 0-24,1-1-8,-4 1 0,3 0-24,-4 0 24,7 8-120,-3-8 105,-7-2-33,2 1 24,0-1-24,-2 0 0,1 1-8,9 9-64,-8-10 40,0 2 24,0 0-24,0 0 40,-1 2 8,1 0-16,8 6-72,-8-2 96,0-5-24,0 6-24,0-1-16,-2-1-8,0 2-24,10 1 0,-9 0 48,-1 0-32,1 0-16,0 1-64,0 2-24,0 3 0,9-6 88,-10 3-184,0 7-128,-1-3-225,1 2-239,-1 0-256,2 0-224,9-9 1256,-9 10-1561,2 0-359,0 0-384,0 0-609,4-2-592,-3 2-384,6-10 3889,-2 9-6961,2-9 6961</inkml:trace>
  <inkml:trace contextRef="#ctx0" brushRef="#br0" timeOffset="-7549">1499 1940 1528,'0'0'0,"0"-1"1272,0-1-320,0 2-952,-1-2 816,0 0-103,0 1-17,0 0-80,0-1-8,1 2-16,0 0-592,-1-1 616,1 0 0,-1 1 17,0-1-41,1 0-40,-1 0-32,1 1-520,-1 0 488,1-1-32,0 1-40,-1-1-16,1 1 0,-1 0-32,1 0-368,0 0 377,0 0-9,-1 0-40,1 0 0,-1 0-48,1 0-8,0 0-272,0 0 232,-1 0 16,1 0-8,0 2 0,0-2-24,0 1-8,0-1-208,0 2 216,-1-2 32,1 2 16,0 0 16,-1 0 8,1 1-7,0-3-281,-1 2 264,1 0-8,-1 5-32,1-4-16,0 3 8,0-5 32,0-1-248,0 7 264,0-5-8,0 4 0,0-4-40,0 0 32,0 6-8,0-8-240,0 2 248,0 5-8,-1-4-40,1 5 24,0-7-24,0 7-16,0-8-184,0 2 192,0 5-32,0-5 33,0 6-9,0-6 8,0 6-24,0-8-168,0 3 136,-1 3-24,1-3-32,0 3-8,0-4-24,0 4 0,0-6-48,0 2 24,0 0 16,2 5-8,-2-5-8,0 4-8,1-5 8,-1-1-24,0 2 32,0 1-16,0-1-32,0 0-16,2 0 24,-2-2-32,0 0 40,1 2-56,1-2-96,-2 0-152,0 0-160,1 0-241,-1 0-263,0 0 968,2-1-1264,0 0-352,0-1-361,-2 1-375,0-1-321,0 1-160,0 1 2833,0 0-2832,0 0-2513,0 0 5345</inkml:trace>
  <inkml:trace contextRef="#ctx0" brushRef="#br0" timeOffset="-4132">1644 2078 2368,'0'0'0,"-1"-1"1880,1 1-1880,-1-1 1289,-1 0-137,1-1-32,0 1-16,0 0 1,0 1 23,1 0-1128,0-1 1080,-1 1-80,1-1-47,0 1-97,0 0-112,0-1-64,0 1-680,0 0 656,0 0-40,1 0 32,2 0-55,-1-1-41,0 0-24,1 1-56,-3 0-472,2-1 456,5 0-16,-6 0-56,6 0 0,-6 1-56,2-1-8,-3 1-320,2-1 272,4 1-56,-4 0-31,0 0-9,5 0-40,-6 0-24,-1 0-112,3 0 96,-1 2-24,0-2 24,0 1-16,0 1 0,-2-2-80,1 2 72,1 0-8,-1 0 8,-1 5 0,0-6-16,0 6 8,0-7-64,0 2 56,0 5 0,-1-5 0,1 6-8,-2-5-24,1 5 16,1-8-40,-3 2 16,1 7 24,-1-7-24,0 8 0,0-4 0,0 1-8,3-7-8,-3 7 16,0-1 0,0 1-16,0 0-16,-3 1 48,4-2-24,2-6-8,-3 7 32,0-5-16,0 7-16,-1-6 8,1 5-8,1-3-8,2-5 8,-3 3 0,1 5 8,0-6 8,1 5 0,-1-5-16,1 4-16,1-6 16,0 2 0,-1-1 16,1 1 8,0 0-8,0 0-16,1-1-16,-1-1 16,2 2 0,0-1 16,0-1 16,0 0-32,1 0 0,-1 0-16,-2 0 16,7 0 0,-6 0 0,1 0 16,1-1-16,3 1 0,-4-1-16,-2 1 16,2-1-32,5 0-8,-5 1 0,0-1 0,6 0-32,-7-1-72,-1 2 144,6 0-224,-3-2-64,4 1-72,-5-2-32,6 1-73,-5 0-31,-3 2 496,7-3-584,-5 1-16,5 0-40,-5 0-48,5 1-64,-5-1-41,-2 2 793,6-2-832,-4 1-32,0-1-56,0 1-56,1 1-16,-1-2-9,-2 2 1001,2-1-1032,1 0-8,-1 0 16,0 1 55,-1 0 105,-1-1 80,0 1 784,0 0-744,0 0 48,0 0 8,0 0 23,0 0 49,-1 0 72,1 0 544,-2 0-456,-1 0 16,0 0-64,1 1-1064,2-1 1568</inkml:trace>
  <inkml:trace contextRef="#ctx0" brushRef="#br0" timeOffset="-3798">1623 2196 1080,'0'0'0,"0"0"0,-1-1 712,-1-1-24,0 0-96,0 1-40,-1-1-8,1 1 57,2 1-601,-2-1 632,1 0-8,-2 0 0,2 0-24,0 0 8,0 0 40,1 1-648,-1-1 712,0 1 57,0-1 31,0 0 8,0 0-48,1 0-8,0 1-752,-1 0 744,0-1 9,0 0-33,1 0-8,0 1-24,0 0 32,0 0-720,0-1 680,0 1-15,2-1-57,-1 1-24,1 0-16,-1-1 8,-1 1-576,3-1 528,-2 1-56,2-1-40,-1 1-56,6-1-16,-7 1-47,-1 0-313,7-1 248,-4 0-48,3 0-56,-4 0-8,7 1-24,-7-1-48,-2 1-64,8-1 40,-5 1-8,5-1-16,-6 1-8,5-1-32,-4 0-48,-3 1 72,8-1-216,-6 0-224,5 0-305,-5 0-359,5 0-432,-6 0-617,-1 1 2153,3 0-2712,-1-1-729,1 0-488,-1 1-2728,-2 0 6657</inkml:trace>
  <inkml:trace contextRef="#ctx0" brushRef="#br0" timeOffset="-7130">1484 2217 2088,'0'0'0,"0"0"1048,0-2-112,0-1-119,0 3-817,-1-2 792,1 0-16,-1 1-16,1-1 40,-1 2 16,0-2 41,1 2-857,0-1 840,0 1-48,0 0-24,-1 0-88,1 0-48,-1 0-64,1 0-568,-1 0 481,1 0-9,0 0-24,0 0-8,0 2-40,-1 0-24,1-2-376,0 2 336,0 0-16,0 1-40,0-1-8,0 0-24,0 5-48,0-7-200,0 1 232,0 1-32,0 6-15,0-6-1,0 5-80,0-5 0,0-2-104,0 6 112,0-4-32,0 5 0,0-4 0,0 3 0,0-4-8,0-2-72,0 7 64,0-5-40,0 4 16,0-4 8,0 4-40,0-4 16,0-2-24,-1 2-8,1 1-16,0-1 8,-1-1-32,1-1-16,0 0-112,0 0 176,0 0-352,0 2-208,0-2-265,0 0-319,0 0-280,0 0-345,0 0 1769,2 0-2064,-2 0-177,1 0-47,1-1-169,-1 1-1487,-1 0 3944</inkml:trace>
  <inkml:trace contextRef="#ctx0" brushRef="#br0" timeOffset="-6655">1465 2422 1632,'0'0'0,"0"-1"928,0 1-928,0-1 904,0 0-184,0 1-39,0-1-17,-1 1-16,1-1-24,0 1-624,0 0 576,0 0 0,0 0 0,0 0 40,0 0 49,-1 0 7,1 0-672,0 0 664,0 0-40,-1 0-16,1 0-32,0 0-40,0 2-8,0-1 1,0-1-529,0 0 504,0 0-24,0 2-56,0 0-64,0-1-32,0 0-40,0-1-288,2 2 256,-2-1-40,0 2-40,0-1-8,0 0-16,0 1 16,0-3-168,0 6 152,0-5-8,0 6-24,0-5-32,0 6 8,0-2-23,0-6-73,0 2 48,0 8-16,-1-4 8,1 0-16,-1 1 8,0-1-16,1-6-16,0 7 0,0 1-16,0-3 8,0-2-32,0 6-16,0-7-32,0-2 88,0 7-201,0-6-255,2 1-392,-1 1-504,1-1-545,1-2-527,-3 0 2424,2 0-2841,0 0-303,5 0-1641,-7 0 4785</inkml:trace>
  <inkml:trace contextRef="#ctx0" brushRef="#br0" timeOffset="77577.72">70 2965 1568,'0'0'0,"-2"1"936,2-1-936,-7 2 976,5-1 56,-4 0 1,3 0 15,0 0 32,-3 0 8,6-1-1088,-1 1 1081,-2-1 15,0 1-40,0 0 0,0 0 41,-1 0-57,2 0-24,2-1-1016,-2 1 968,0-1-64,1 0-63,0 1-41,0-1-48,1 0-64,0 0-688,0 0 624,0 0-56,0 0-64,0 0-24,0 0-15,2 0-41,-2 0-424,1 0 440,2 0-48,-1 0-72,0 0 24,6-1-16,-7 0-16,-1 1-312,6-1 328,-3 0-64,6-1 24,-3 1-24,2-1 32,-8 2-296,8-4 369,0 3-9,1-3-64,1 2 8,2-4-48,0 5-32,-12 1-224,13-6 248,0 4-32,1-4-32,1 5 0,0-5 16,1 1 0,-16 5-200,18-4 176,1 0-8,0-1 0,0-1 24,-1 1-16,1-1-24,-19 6-152,19-5 144,0-1 0,1 0-16,0-1 32,1 1 0,0-1-64,-21 7-96,21-6 65,0 0-65,0 1 0,1-1 0,0 0 0,0 0 0,-22 6 0,22-6 0,0 0 0,1 0 0,-2 0 0,1 0 0,0-1 0,-22 7 0,22-6 0,2 0 0,-1-1 0,0 2 0,0-1 0,-2 1 0,-21 5 0,23-6 0,-1-2 0,1 1 0,-1-1 0,0 2 0,0-1 0,-22 7 0,22-6 0,0 0 0,0 0 0,0 1 0,0-2 0,0 2 0,-22 5 0,20-6 0,-1 1 0,0-1 0,1 1 0,-1-1 0,0 0 0,-19 6 0,19-5 0,0-1 0,-1 2 0,0 0 0,-2 0 0,0 2 0,-16 2 0,15-6 0,-1 4 0,-1-2 0,0 2 0,-1-2 0,0 3 0,-12 1 0,12-5 0,0 4 0,0-4 0,-2 5 0,0-2 0,0-4 0,-10 6 0,9 0 0,-1-2 0,1 0 0,-2-3 0,0 4 0,0 0 0,-7 1 0,2-1 0,7-1 0,-7-2 0,0 4 0,1-2 0,-1 1 0,-2 1 0,2-1 0,-2 0 0,0 1 0,-1 0 0,-2 0 0,1 0 0,-4 0 0,4 0 0,-6 0-1305,8 0 1305,-2 0-1856,-5 0-481,4 1-655,0 0-849,-4 1-784,5 0-352,2-2 4977,-2 1-4305,0 2-1368,2-3 5673</inkml:trace>
  <inkml:trace contextRef="#ctx0" brushRef="#br0" timeOffset="77577.72">1583 2582 1568,'0'0'0,"-3"-1"936,3 1-936,-6-1 976,3-1 56,-3 1 1,3 0 15,1 0 32,-4 0 8,6 1-1088,-2-1 1081,0 1 15,-1-1-40,-1 0 0,1 0 41,0 0-57,1 0-24,2 1-1016,-3 0 968,1-1-64,1 1-63,0-1-41,1 1-48,0 0-64,0 0-688,0 0 624,0 0-56,0 0-64,0 0-24,0 0-15,1 0-41,-1 0-424,2 0 440,0 0-48,1 0-72,-1 0 24,5 1-16,-5 0-16,-2-1-312,6 1 328,-4 0-64,7 1 24,-3-1-24,2 1 32,-8-2-296,8 4 369,1-3-9,0 4-64,0-4 8,3 5-48,1-5-32,-13-1-224,13 7 248,0-6-32,1 5-32,0-5 0,2 5 16,0-1 0,-16-5-200,18 4 176,0 0-8,1 1 0,0 1 24,0-1-16,0 1-24,-19-6-152,19 6 144,0-1 0,1 1-16,0 1 32,0-1 0,1 1-64,-21-7-96,21 6 65,1 0-65,-2 0 0,2-1 0,0 1 0,0 0 0,-22-6 0,22 6 0,1 0 0,0 0 0,-2 0 0,1 0 0,0 1 0,-22-7 0,22 6 0,1 0 0,0 1 0,1-2 0,-1 1 0,-2-1 0,-21-5 0,22 6 0,0 2 0,1-1 0,0 1 0,-1-1 0,0-1 0,-22-6 0,21 6 0,2 0 0,-1 0 0,0-1 0,0 2 0,-1-2 0,-21-5 0,20 6 0,0-1 0,-1 1 0,0-1 0,1 1 0,-1 0 0,-19-6 0,19 5 0,-1 1 0,0-2 0,1 0 0,-4 1 0,2-4 0,-17-1 0,14 7 0,0-6 0,-1 3 0,0-2 0,-1 3 0,1-5 0,-13 0 0,12 5 0,0-4 0,0 4 0,-2-4 0,-1 0 0,1 5 0,-10-6 0,9 1 0,-1 0 0,1 1 0,-2 3 0,1-4 0,-1 0 0,-7-1 0,2 1 0,6 1 0,-6 2 0,1-4 0,-1 2 0,0-1 0,-2-1 0,2 1 0,-2 0 0,0-1 0,-1 0 0,-1 0 0,0 0 0,-5 0 0,5 0 0,-5 0-1305,7 0 1305,-3 0-1856,-4 0-481,5-1-655,-2 0-849,-3-1-784,6 0-352,1 2 4977,-3-1-4305,1-2-1368,2 3 5673</inkml:trace>
  <inkml:trace contextRef="#ctx0" brushRef="#br0" timeOffset="-147592">2204 2699 1240,'0'0'0,"0"0"728,-2 0-104,2 0-624,-1 0 600,-1 0 72,1 0 0,-1-1-7,1 1-33,-1-1-8,2 1-624,-1 0 600,-1-1 16,0 0 0,0 0 48,1 1 41,0 0 23,1 0-728,-1-1 768,0 1-8,0-1 0,-1 1-32,1-1-55,-1 1-41,2 0-632,0 0 584,-1-1-56,1 1-24,-2 0-32,2 0-56,0 0-48,0 0-368,-1 0 344,1 0-8,-1 0-40,1 0 17,0 0 31,0 0 0,0 0-344,0 0 328,-1 1-32,1-1-72,1 1 16,-1-1-8,2 0-40,-2 0-192,0 1 208,2 0-56,-2-1 8,1 0-16,0 1-8,0 0 0,-1-1-136,1 1 88,1 0-8,0 0-16,-1 0 16,1 1 0,0-2-8,-2 0-72,4 4 72,-3-3 0,1-1-8,0 2-24,4 0 0,-5-1 0,-1-1-40,3 0 64,1 4 8,-2-4 8,1 1 0,-2-1 0,4 4 0,-5-4-80,2 0 80,-1 1-24,0-1-31,5 3 15,-5-2 16,1 0 0,-2-1-56,3 0 64,2 3-8,-4-1-40,0-2 48,2 1-16,3 2 0,-6-3-48,1 1 48,0 0-64,4 2 32,-5-3 24,2 1-16,-1 0-8,-1-1-16,3 1 16,-1 0-16,-1 0 40,1 0-32,0 0 8,1 0 0,-3-1-16,4 3 0,-4-3 56,2 1-48,0-1 8,3 4 0,-5-4-32,0 0 16,2 0 16,3 4 0,-4-4-8,1 1 8,0 0-32,2 2 48,-4-3-32,0 0 24,2 1-8,0 0 0,-1 0-16,4 3 8,-5-4-8,1 1 32,1-1-32,-1 1 8,1-1 24,-1 1-16,1 0-16,-2-1 0,2 1-16,-1 0 16,2-1 40,-2 1 0,0 0-24,1 0 0,-2-1-16,2 0-16,-1 1 16,0 0 24,0 0 24,1 0-48,-1-1 8,-1 0-8,1 1 0,1-1 0,0 1 16,-1 0-16,0-1 0,0 1 0,-1-1 0,3 0 32,-2 1-48,0 0 40,0-1-8,0 1 16,-1-1-32,0 0 24,0 0-8,0 0-8,1 1-8,-1-1 48,0 0-40,0 0-8,1-1 0,2 1 16,-3 0 0,0 0 8,0 0 8,0 0-32,1 1 16,0 0-8,0 0-16,-1-1 8,0 0 56,1 0 8,-1 0-48,1 1 56,1-1-104,-2 0 24,0 0 8,2 1 80,-2 0-64,2-1 8,-2 0-8,1 1-40,0 0 8,-1-1 16,1 0 0,-1 0 16,1 1-16,-1-1-32,0 0 32,0 0-56,0 0-16,0 0 16,0 0 72,0 1 16,0-1-32,-1 0-32,1 1 32,-1-1 16,1 0 8,-1 0-8,1 0-16,0 0 0,-1 1-16,1-1 48,1-1-32,-1 1 0,0 0 16,0 0-8,0 0-32,1 1-8,-1-1 32,0 0 48,0 0-40,0 0-16,0 0-24,0 0 32,-1 1 40,1-1-24,0 0-32,0 0 32,0 0-16,0 0 16,0 0 0,0 0-16,-1 0 0,1 0-16,0 0 16,0-1-16,0 1 48,0 0-24,-1 0 24,1 0-72,0 0 40,-1-1-16,1 2 32,-1-2-8,0 1 24,0 0-32,1 0-32,0 0 32,-1 0 0,0 0 16,0 0 0,0 0-16,0 0-16,0-1 16,1 1 0,-1 0 16,0 0 0,-1-1-16,1 1 0,0-1-16,0 1 40,1 0-24,-2-1 16,0 1 0,1 0-32,-1 0 0,2 0 16,0 0 0,-2-1 16,0 1 0,0 0-32,-1-1 16,2 1 0,-1 0 16,2 0-16,-1 0 16,-2 0-32,1 0 32,0-1-8,1 1-16,-1 1 8,2-1 0,-2 0 8,0 0-48,0-1 80,-1 0-40,1 1-24,0 0 40,2 0-16,-2-1 0,-1 0 8,1 1 24,0-1-16,0 0-32,0 1 16,2 0 0,-2 0-16,-1 0 16,1 0 32,-1-1-32,1 1 0,-1-1 8,3 1-8,-3 0 0,1 0 0,-1 0 0,0 0-8,1 0 8,0-1 40,2 1-40,-2 0 16,0 0-8,0 0-16,-1 0-8,2 0 32,-1 0-8,2 0-8,-3 0 0,2 0-24,-2 0 40,1 0-8,0 0-8,0 0 0,2 0 0,-2 0 0,0 0 0,0 0 16,-1 1-16,0-1-40,1 0 40,2 0 0,-2 1 0,-1-1 24,1 0 24,-2 0-48,3 0-32,-2-1 32,3 1 0,-3 0 40,0 0-24,0-1 0,1 1-48,1 0 8,-1 0 40,2 0-16,-2 0 24,1 0 8,-2 0-48,2 0-16,-1-1 24,1 1 8,1 0 0,-2 0 40,1-1-24,-1 0-16,0 1 0,1 0 0,0 0-16,1 0 16,-2 0 0,1 0 0,-1-1 16,2 2 8,-2-2-24,1 1-16,1 0 16,-1 0-40,0 0 40,0 0 32,0-1-8,0 1 8,0 0-48,1 0 16,-1 0 0,0 0 16,1 0-16,-1-1 8,0 1 8,1 0 32,0 0-48,-1 0 64,1 0-16,0 0-8,0 0-8,0 0 8,0 0 32,0 0-72,0 0 80,-1 1-16,1-1-40,0 0-8,0 0 8,0 0 24,0 0-48,-1-1 40,1 2-8,-1-2-32,0 2 24,0-2 8,-1 1 8,2 0-40,-2 1 16,0-1-32,0 0 32,0 0-16,-1 0 16,0 0-48,3 0 32,-4 0-16,1 0-24,0 0-32,0 0-96,-1 0-232,2-1-288,2 1 688,-2 0-1064,0 1-481,0-2-591,1 0-913,-1 0-1184,2 1-728,0 0 4961,0 0-6689,0 0 6689</inkml:trace>
  <inkml:trace contextRef="#ctx0" brushRef="#br0" timeOffset="-146902">2175 2714 136,'0'0'0,"0"0"784,-1 0 104,0-1-136,1 0-128,0 1-624,-1-1 624,2 0 16,-1 0-31,0 1-17,1-1-16,-2 0 0,1 1-576,2 0 584,-3-1 0,2 0-16,-2 1-8,2-1 1,-2 1 23,0-1 16,1 1-600,2-1 616,-2 1 8,0 0-8,-1 0 16,2-2-24,-1 2-608,-1 0 545,1 0-17,-1 0-56,1-1-32,0 1-16,-1 0-8,1 0-416,-2-1 424,1 1 32,0 0-8,0 0-16,0 0-63,0 1 15,1-1-384,-1 0 344,1 0 16,-1 0 40,0 1-40,0 0 24,0 0-24,1-1-360,-2 0 320,1 1 0,-1 0-56,1 0-16,0 0 8,-1 0-32,2-1-224,-1 2 232,1 0 9,-1 0-17,1 0 8,-2 0-32,1-1 0,1-1-200,-1 2 192,1 0-16,-1 0 24,-1 1-32,1-1 0,0 0-56,1-2-112,-1 3 72,1 0 56,-4 1-48,4-3-8,-1 1-24,-2 3-48,3-5 0,-2 1 8,-1 2 48,1-2-8,-3 3-32,3-3-8,-3 2 8,5-3-16,-2 2 0,-2 1-16,2-2-64,0 0-152,0 1-160,-1-1-224,3-1 616,-2 1-912,1 0-345,-2 0-487,2 0-537,1-1-767,0 0-697,0 0 3745,0 0-4025,1 1-2344,-1-1 6369</inkml:trace>
  <inkml:trace contextRef="#ctx0" brushRef="#br0" timeOffset="-145452">2132 2770 592,'0'0'0,"-1"0"1000,0 0 120,1 0-1120,-2-1 920,0 1-40,0-1-15,1 1 15,0-1-16,0 1-32,1 0-832,-1 0 832,0-1 33,0 1 63,1-1 16,-1 1 40,1 0-80,0 0-904,1-1 817,-1 1-73,1 0-104,0-1-72,2 1-80,0-1-40,-3 1-448,2 1 384,5 1-88,-4-3-48,0 1-56,0 0-24,0 0-16,-3 0-152,7 3 112,-4-4-15,0 1-49,-1 0 24,5 2-24,-5-2-8,-2 0-40,4 0 24,2 3-24,-4-3 24,5 1 0,-5-1 8,5 3-8,-7-3-24,2 0 16,4 2-16,-3-2 24,0 0 8,0 1-16,2 1-32,-5-2 16,2 0-8,0 0 32,1 1-8,-2-1 16,0 1-8,2-1-32,-3 0 8,0 0 8,1 1 8,-1-1 8,0 0 8,0 0 8,0 0-40,-1-1 40,0 0-8,-1 1-16,0-1 8,-1 0 0,-1 1 0,4 0-24,-6-3 16,3 3-16,-3-2 0,2 2 8,-2-3 16,2 2 0,4 1-24,-7-3 0,5 3-8,-4-2 16,3 1 16,0 1-8,0-1 0,3 1-16,-3-1-32,1 1 24,-1-1 16,1 0 24,-2 0-24,1 1-8,3 0 0,-2-1 24,-2 0-24,2 0 24,0 0-8,-1 1-32,1-1 16,2 1 0,-2-1-8,0 1 16,1 0 8,0-1-16,0 1 0,1 0 24,0 0-24,0 0 16,0 0-8,1-2-8,0 1 0,0 1 24,-1 0-24,1-1 24,2 2-24,0-2 24,0 1-8,1 0-16,2 3 24,-6-3-24,3-1 0,3 3-8,-3-2 32,7 0 0,-7 0-16,-3 0-8,7 3 0,-4-2 0,5 2 0,-5-3 24,8 1 8,-7 2-24,3-1-16,-7-2 8,3-1 24,4 5-16,-5-4 8,1 1-16,2 1 0,-5-2 0,2-1 24,1 1-16,-1 2 32,-1-2-24,-1 1-32,0-1 16,0 0 0,0 0 16,0 0 8,0 0 0,0 0 0,0 0 0,0-1 16,0 1-40,-1 0 40,-1 0-8,-1-1 0,0 0-32,-2-2 8,4 3 8,1 0-16,-5-3 8,2 2 8,-2-1 24,3 1 8,-4-3-32,4 3-8,2 1-8,-6-3-8,4 3 8,-4-4 24,4 3 0,-3-2-24,2 3 0,3 0 0,-2-2 16,-3-1-8,3 2 16,0 0-8,-3-2-16,4 2-16,1 1 16,-2-1 0,0 0 16,0-1 8,0 1 0,1 0-8,0-1-8,1 2-8,-1-1-8,1-1 8,-1 2 0,2-2 0,-2 2 24,2-1-8,-1 1-16,-1 0 0,1 0 8,1-1-16,-1 1 32,1-1 0,-1 1-40,0 0 16,1 0 0,0 0-32,2 0 32,-3 0 32,3 0-16,-2 2 0,-1-2-16,3 0 0,0 0 0,-1 0 0,2 1 8,1 1-8,-3-2-8,-2 0 8,6 3 8,-4-3 16,4 2 16,-4-2-16,4 2-8,-5 0 24,-1-2-40,6 2 72,-3-1 8,3 2 0,-4-2-32,2 3 0,-3-4 8,-1 0-56,2 1 48,3 3 16,-4-4-24,0 1 0,0 0 16,0 0-8,-1-1-48,2 0 40,-2 0-24,0 0 24,0 0 24,0 0 40,0 0-40,0 0-64,-1 0 40,-1-1 0,0-1 0,0 1-16,-3-2 32,3 3-16,2 0-40,-3-1 8,-2-2 48,3 3-48,-1-2 8,-3 0 0,4 1-16,2 1 0,-3 0 8,-2-3 48,3 2-40,-1 0-8,-2-2 8,3 2-32,2 1 16,-3-1 40,1 0-24,0 0 0,0-1-16,1 1-32,-1 1 48,2 0-16,0-1 16,-2 0-8,1 0-8,0 0-8,0 1 8,1 0 8,0 0-8,1-1-8,0 0 8,-1 1 8,2 0-16,-1 1 16,2-1-16,-3 0 8,2 2-16,1-2 16,1 3 24,-1-3-24,-2 1 0,6 2-24,-7-3 24,1 1-16,4 1 32,-3-1 0,0 1-16,4 0 8,-5-1-16,-1-1 8,2 1 8,3 2 32,-5-2-40,2-1 16,-1 2-8,1-1-8,-2-1 0,2 1 40,-1 0-24,0 1-16,1-1 16,-1 1-8,0-1 32,-1-1-40,0 1 32,1-1-24,-1 2 8,0-1 0,0-1 8,0 1 0,0-1-24,0 1 16,0-1 8,-1 1 32,1-1-16,0 1 0,0-1 16,0 0-56,0 1 40,0-1 16,-1 0-16,1 0-16,0 0 16,0 0-16,0 0-24,0 0 32,-1 0 8,0 0 0,0 0-40,-1-1-16,0 0 48,2 1-32,-2-1 24,-1 1-7,0 0-9,0 0-8,0-1-8,-1 1 16,4 0-8,-4-1-8,0 1-9,-2-2-7,3 2-8,0 0 48,-2 0-32,5 0 16,-4 0 0,0 1-24,0 0 8,0-1 16,1 0 16,0 0-16,3 0 0,-2 1-16,0 0 16,0-1-24,1 1 32,0 0-8,1-1 0,0 0 0,-1 0 16,1 1 0,0 0-16,2 0 0,-2-1-16,1 1 16,-1-1 0,1 1 32,2-1-8,0 0-40,2 3-8,-1-4 40,-1 1 24,-3 0-40,6 2 8,0-4 8,-1 5-56,-3-4 0,5 4 40,-4-4 40,-3 1-40,6 2 16,-3-1-48,3 1 32,-3-2 0,2 2 0,-2-2 16,-3 0-16,1 1-24,1 0 8,1-1 0,-1 1 16,-1 1 16,1-2-32,-2 0 16,0 1 16,-1 0-16,0 0 0,-1 0-16,0 0-8,0 1 24,2-2 0,-1 0 8,-3 1 24,-1 1-16,2-2-32,-1 0 0,-5 0 0,9 0 16,-3 0 16,-3-2-16,0 4-16,3-2-24,-4-3 32,4 3-8,3 0 16,-4 0 0,1 0 0,0 0-56,1 0 16,1 0-24,-1 0-48,2 0 112,-1 0-144,0 0-56,0 0-64,1 0-120,0 0-144,0 0-232,0 0 760,0 0-1040,0 0-393,2 0-631,1 0-721,0-1-679,0 2-177,-3-1 3641,6 2-5369,-6-2 5369</inkml:trace>
  <inkml:trace contextRef="#ctx0" brushRef="#br0" timeOffset="-147592">708 2733 1240,'0'0'0,"0"1"728,-1-1-104,1 0-624,-1 1 600,-1 0 72,1 0 0,-1-1-7,1 0-33,-1 0-8,2 0-624,-2 1 600,0-1 16,0 0 0,0 1 48,1-1 41,0 0 23,1 0-728,-2 0 768,2 0-8,-2 1 0,0-1-32,1 0-55,0 1-41,1-1-632,-1 0 584,0 0-56,1 1-24,-1-1-32,0 0-56,1 0-48,0 0-368,-1 0 344,1 0-8,0 1-40,0-1 17,0 0 31,0 0 0,0 0-344,0 0 328,0 1-32,0-1-72,2 0 16,-2 0-8,1 0-40,-1 0-192,2 0 208,-1 0-56,-1 0 8,2 0-16,0 0-8,-1 0 0,-1 0-136,2 0 88,0 0-8,0 0-16,1 0 16,-1 0 0,1 0-8,-3 0-72,6 0 72,-4 0 0,0 0-8,0 0-24,6-1 0,-7 1 0,-1 0-40,3-1 64,3 1 8,-5 0 8,2-2 0,-1 2 0,5 0 0,-7 0-80,1-1 80,1 1-24,0 0-31,5-1 15,-6 1 16,2 0 0,-3 0-56,2-1 64,5 1-8,-5 0-40,0 0 48,0-1-16,6 1 0,-8 0-48,1 0 48,1 0-64,5 0 32,-7 0 24,2 0-16,0 0-8,-2 0-16,3-1 16,0 1-16,-1 0 40,0 0-32,0 0 8,1-1 0,-3 1-16,6 0 0,-6 0 56,3 0-48,-1-1 8,4 1 0,-6 0-32,0 0 16,3 0 16,3 0 0,-4-1-8,0 1 8,0 0-32,5 0 48,-7 0-32,0 0 24,2 0-8,1 0 0,-1 0-16,4 0 8,-6 0-8,3 0 32,-2 0-32,1 0 8,0-1 24,-1 1-16,1 0-16,-2 0 0,3 0-16,-2 0 16,2-2 40,-2 2 0,2 0-24,-1 0 0,-2 0-16,2 0-16,-1 0 16,1 0 24,0 0 24,-1 0-48,1 0 8,-2 0-8,1 0 0,1-1 0,0 1 16,0 0-16,0 0 0,-1 0 0,-1 0 0,2-1 32,-1 1-48,1 0 40,-1 0-8,1 0 16,-2 0-32,0 0 24,0 0-8,0 0-8,1 0-8,-1 0 48,0 0-40,0 0-8,0-2 0,2 1 16,-2 1 0,0 0 8,0 0 8,0 0-32,2 0 16,-1 0-8,1 0-16,-2 0 8,0 0 56,1 0 8,-1 0-48,2 0 56,0-1-104,-2 1 24,0 0 8,1 0 80,1 0-64,-1 0 8,-1 0-8,2 0-40,-1 0 8,-1 0 16,2 0 0,-2 0 16,2 0-16,-2 0-32,0 0 32,0 0-56,0 0-16,0 0 16,0 0 72,0 1 16,0-1-32,0 0-32,0 1 32,0-1 16,0 0 8,0 1-8,0 0-16,0-1 0,0 0-16,0 0 48,0-1-32,0 1 0,0 0 16,0 0-8,0 0-32,1 0-8,-1 0 32,0 1 48,0-1-40,0 0-16,0 0-24,0 0 32,0 0 40,0 0-24,0 0-32,0 0 32,0 0-16,0 0 16,0 0 0,0 1-16,0-1 0,0 0-16,0 0 16,-1 0-16,1 0 48,0 0-24,-1 0 24,1 0-72,0 0 40,-1 0-16,1 0 32,-1 0-8,0 1 24,1-1-32,-1 0-32,1 0 32,-1 0 0,0 0 16,1 1 0,-1-1-16,0 1-16,0-1 16,1 0 0,-1 1 16,0-1 0,-1 0-16,1 0 0,0 1-16,-1-1 40,2 0-24,-1 0 16,-1 1 0,1-1-32,0 1 0,0-1 16,1 0 0,-2 1 16,1 0 0,-1-1-32,0 1 16,0 0 0,1-1 16,1 0-16,-1 1 16,-1 1-32,0-1 32,1-1-8,-1 1-16,2 0 8,0-1 0,-2 1 8,1 0-48,-1-1 80,-1 1-40,1 0-24,1-1 40,1 0-16,-3 1 0,1 0 8,-1 0 24,2-1-16,-2 1-32,2 0 16,1-1 0,-2 0-16,0 2 16,0-1 32,0 0-32,0 0 0,-1-1 8,3 0-8,-2 2 0,0-1 0,0 0 0,0 0-8,1 0 8,-1 0 40,2-1-40,-1 1 16,-1 0-8,-1-1-16,2 1-8,0 0 32,0 1-8,1-2-8,-2 1 0,1 0-24,0 0 40,-1 0-8,0 0-8,1-1 0,1 0 0,-1 2 0,-1-1 0,1 0 16,-1 0-16,0 1-40,1-1 40,1-1 0,-1 1 0,-1 1 24,0-1 24,0 1-48,1-2-32,-2 1 32,3-1 0,-3 2 40,2-1-24,-1 0 0,0 0-48,1-1 8,0 1 40,1-1-16,-2 1 24,0-1 8,1 2-48,-1-2-16,1 1 24,0-1 8,1 0 0,-2 1 40,1-1-24,-1 1-16,0-1 0,2 1 0,-1 0-16,1-1 16,-2 0 0,2 0 0,-2 0 16,1 1 8,0 0-24,0-1-16,1 0 16,-1 1-40,0-1 40,0 0 32,0 0-8,1 1 8,-1 0-48,1-1 16,-1 0 0,0 0 16,1 0-16,-1 0 8,0 0 8,1 1 32,0-1-48,-1 0 64,1 0-16,0 0-8,0 0-8,0 0 8,0 0 32,0 0-72,0 0 80,0 1-16,0-1-40,0 0-8,0 0 8,0 0 24,0 0-48,-1 0 40,1 1-8,-1-1-32,1 0 24,-1 0 8,-1 2 8,2-2-40,0 1 16,-2 0-32,1 0 32,-1 0-16,0 0 16,0 1-48,2-2 32,-3 2-16,1-1-24,0 0-32,0 1-96,-1-1-232,1 0-288,2-1 688,-1 1-1064,-1 1-481,1-2-591,-1 0-913,0 0-1184,1 0-728,1 0 4961,0 0-6689,0 0 6689</inkml:trace>
  <inkml:trace contextRef="#ctx0" brushRef="#br0" timeOffset="-146902">704 2759 136,'0'0'0,"-1"0"784,0 0 104,0 0-136,-1-1-128,2 1-624,-1 0 624,0-1 16,0 0-31,1 1-17,0-2-16,-1 2 0,1 0-576,0 0 584,-1 0 0,0-2-16,0 2-8,1 0 1,0 0 23,-1 0 16,1 0-600,0-2 616,0 2 8,-1 0-8,0 0 16,1-1-24,0 1-608,-1 0 545,1 0-17,-1 0-56,0 0-32,1 0-16,-1 0-8,1 0-416,-2 0 424,1 1 32,0-1-8,1 1-16,-1 0-63,1-1 15,0 0-384,-1 0 344,1 1 16,0 0 40,0-1-40,0 2 24,0-1-24,0-1-360,0 1 320,0 0 0,0 1-56,0-1-16,0 1 8,0-1-32,0-1-224,2 2 232,-1 0 9,1-1-17,0 1 8,-2-1-32,1 1 0,-1-2-200,2 2 192,-1 0-16,1 0 24,-1 0-32,1 0 0,-1 0-56,-1-2-112,3 2 72,-1 0 56,0 3-48,-1-4-8,1 1-24,0 3-48,-2-5 0,0 2 8,1 2 48,-1-3-8,0 4-32,0-3-8,0 3 8,0-5-16,0 1 0,0 4-16,0-4-64,0 1-152,0 0-160,0 1-224,0-3 616,0 1-912,0 1-345,-1-1-487,1 1-537,0-2-767,0 0-697,0 0 3745,0 0-4025,1 0-2344,-1 0 6369</inkml:trace>
  <inkml:trace contextRef="#ctx0" brushRef="#br0" timeOffset="-145452">731 2819 592,'0'0'0,"-1"0"1000,1 1 120,0-1-1120,-2 0 920,-1 1-40,2-1-15,0 0 15,-1 0-16,2 0-32,0 0-832,-2 1 832,1-1 33,0 0 63,0 0 16,0 0 40,1 0-80,0 0-904,0-1 817,0 1-73,0-1-104,0 0-72,2 0-80,0-1-40,-2 2-448,2-1 384,5 0-88,-6-1-48,1 0-56,1 1-24,-1-1-16,-2 2-152,7-1 112,-6-1-15,2 1-49,-1-1 24,4 1-24,-4 0-8,-2 1-40,2-2 24,5 1-24,-5-1 24,4 1 0,-4-1 8,5 1-8,-7 1-24,2-1 16,5 0-16,-6-1 24,2 1 8,-1 0-16,5 0-32,-7 1 16,1-1-8,1 0 32,0 0-8,0 1 16,0 0-8,-1-1-32,-1 1 8,0 0 8,1 0 8,-1 0 8,0 0 8,0 0 8,0 0-40,0 0 40,-2 0-8,0 0-16,-1 1 8,0-1 0,0 2 0,3-2-24,-7 1 16,5 1-16,-4-1 0,3 0 8,-5 1 16,4-2 0,4 0-24,-7 2 0,5-1-8,-4 0 16,3 0 16,1 1-8,-1-2 0,3 0-16,-3 1-32,0 0 24,0-1 16,0 1 24,0 0-24,0 0-8,3-1 0,-2 1 24,-1 0-24,0 0 24,1-1-8,0 1-32,-1-1 16,3 0 0,-2 1-8,0-1 16,1 1 8,0-1-16,0 0 0,0 0 24,1 0-24,0 0 16,0 0-8,0-1-8,0 0 0,0 0 24,0 1-24,0-1 24,3-1-24,-2 1 24,1-1-8,1 0-16,4 1 24,-7 1-24,2-2 0,4 0-8,-4 1 32,5-3 0,-5 3-16,-2 1-8,8-1 0,-5-1 0,5 0 0,-6 1 24,8-4 8,-3 5-24,-1-1-16,-6 1 8,2-2 24,6 1-16,-6 0 8,0 0-16,4 0 0,-6 1 0,0-1 24,3 0-16,0 1 32,-2 0-24,0 0-32,-1 0 16,0 0 0,0 0 16,0 0 8,0 0 0,0 0 0,0 0 0,0 0 16,0 0-40,-1 0 40,-1 1-8,-1 0 0,0-1-32,-3 1 8,4-1 8,2 0-16,-6 1 8,3-1 8,-4 1 24,5-1 8,-6 1-32,5-1-8,3 0-8,-7 1-8,5-1 8,-5 0 24,4 1 0,-4 0-24,5-1 0,2 0 0,-4 0 16,-2 0-8,4 0 16,-1 0-8,-3 0-16,3 0-16,3 0 16,-3 0 0,1 0 16,-1 0 8,1 0 0,-1 0-8,1 0-8,2 0-8,-2 0-8,1-2 8,-1 2 0,1-1 0,0 1 24,1-1-8,0 1-16,-1 0 0,1 0 8,0-1-16,0 1 32,0-1 0,0 1-40,0 0 16,0-1 0,1 1-32,1-1 32,-2 1 32,3-1-16,-1 1 0,-2 0-16,2-1 0,1 0 0,-1 0 0,0 0 8,5-1-8,-5 2-8,-2 0 8,6-2 8,-5 2 16,6-2 16,-6 1-16,6 0-8,-5 1 24,-2 0-40,7-1 72,-4 0 8,4 1 0,-4 0-32,3 0 0,-4 0 8,-2 0-56,2 0 48,5 0 16,-5 0-24,-1 0 0,1 0 16,0 0-8,-2 0-48,1 0 40,-1 0-24,0 0 24,0 0 24,0 0 40,0 0-40,0 0-64,-1 0 40,-1 0 0,-1 0 0,0 0-16,-4 1 32,6-1-16,1 0-40,-3 1 8,-4 0 48,5-1-48,-1 1 8,-4 0 0,5 0-16,2-1 0,-3 0 8,-4 0 48,5 1-40,-1 0-8,-3-1 8,3 0-32,3 0 16,-2 1 40,-1-1-24,-1 0 0,2 0-16,0 0-32,0 0 48,2 0-16,-1 0 16,-1 0-8,0 0-8,1 0-8,0 0 8,0 0 8,1 0-8,0-1-8,0 0 8,0 1 8,2-1-16,-1 1 16,2-1-16,-3 1 8,2 0-16,0-1 16,5 1 24,-5-1-24,0 1 0,5-2-24,-7 2 24,2 0-16,4 0 32,-3 0 0,0 0-16,3-2 8,-4 2-16,-2 0 8,3 0 8,3 0 32,-5 0-40,1 0 16,0 0-8,1 0-8,-3 0 0,2 0 40,0 0-24,1 1-16,0-1 16,-1 1-8,-1-1 32,-1 0-40,2 0 32,-1 1-24,1 0 8,-2-1 0,2 1 8,-2-1 0,0 0-24,1 1 16,-1 0 8,0-1 32,0 0-16,2 1 0,-2-1 16,0 0-56,0 1 40,0-1 16,0 0-16,0 0-16,0 0 16,0 0-16,0 0-24,0 0 32,-1 0 8,0 1 0,0 0-40,-1-1-16,0 0 48,2 0-32,-3 1 24,1 0-7,0 0-9,-1 0-8,1 1-8,-1-1 16,3-1-8,-4 2-8,1-1-9,-3 1-7,4-1-8,0 1 48,-1 0-32,3-2 16,-3 2 0,0 1-24,1-1 8,-1-1 16,2 2 16,-1-2-16,2-1 0,-1 1-16,1 1 16,-1-1-24,1 0 32,0 0-8,0-1 0,0 0 0,0 1 16,0 0 0,1-1-16,1 0 0,-2 0-16,2 0 16,-2 0 0,2 0 32,1-1-8,-1 0-40,4 0-8,-4-1 40,0 0 24,-2 2-40,7-1 8,-5-3 8,4 4-56,-4-2 0,4 1 40,-3-1 40,-3 2-40,6-2 16,-4 1-48,4-1 32,-4 1 0,5 0 0,-6 0 16,-1 1-16,2 0-24,1 0 8,0-1 0,-1 1 16,0 0 16,0 0-32,-2 0 16,1 0 16,-1 1-16,0 0 0,0 1-16,0 0-8,0-1 24,0-1 0,0 2 8,-2 0 24,0 2-16,0-2-32,-1-1 0,-4 3 0,7-4 16,-1 2 16,-6 0-16,6 2-16,-2-3-24,-5 1 32,7-1-8,1-1 16,-3 3 0,1-2 0,-1 0-56,1-1 16,1 1-24,1 0-48,0-1 112,-1 1-144,0-1-56,0 0-64,1 0-120,0 0-144,0 0-232,0 0 760,0 0-1040,0 0-393,2-1-631,-1 0-721,1-1-679,1 1-177,-3 1 3641,7-1-5369,-7 1 5369</inkml:trace>
  <inkml:trace contextRef="#ctx0" brushRef="#br0" timeOffset="2719">496 3117 1352,'0'0'0,"0"0"0,-1 0 1688,1-2-536,-1 0-39,0-1 31,0 1 16,1 0-24,0 2-1136,0-2 1097,0 0-33,0 2-32,0-1-48,2 0-64,-1 1-31,-1 0-889,0-1 880,2 1-32,0 0-32,1 0-40,-1 0-87,1 0-81,3 0-48,-6 0-560,1 1 448,2 1-40,4-2-64,-6 1-32,7-1-32,-6 0-32,-2 0-248,8 0 184,-6 0-64,7 0-24,-2 0-8,-1 0-16,-4 0-48,-2 0-24,10 0 8,-8 0-40,7 0-80,-7 0-160,6-1-264,-6 1-368,-2 0 904,2-1-1352,1 0-601,4 1-655,-6-1-521,6 0-352,-6 0-3048,-1 1 6529,0 0 0</inkml:trace>
  <inkml:trace contextRef="#ctx0" brushRef="#br0" timeOffset="3946">2718 3162 728,'0'0'0,"-1"-2"808,0 0 0,-2-5-24,3 7-784,-3-2 712,1 0 72,0-1 105,-1 1 127,1 0 48,0 0-8,2 2-1056,-1-1 1065,-1 0-1,1 0-24,0 1-48,-1-1-56,2 1-55,0 0-881,-1 0 800,0 0-88,1 0-88,0 2-88,0 0-16,0-2-8,0 0-512,0 2 481,0 0-33,2 0-64,0 1-88,0-1-32,1 1-48,-3-3-216,6 1 200,-4 2-8,4-2-24,-3 1-16,3 0 0,-3-1 8,-3-1-160,9 2 128,-3-2-40,1 2-16,0-2-8,-1 0-16,0 0-8,-6 0-40,7-1 24,-5 0-24,7 0-40,-2 0-128,-5 0-208,7-1-312,-9 2 688,2-2-1064,6 0-537,-7 0-695,5 0-649,-4 0-640,0 0-3600,-2 2 7185</inkml:trace>
  <inkml:trace contextRef="#ctx0" brushRef="#br0" timeOffset="2448">362 3249 3904,'0'0'0,"0"0"1617,-1 0-273,1 0-1344,-2 0 1232,0 1-136,1 1-111,0 0 7,0-2 8,0 1 0,1-1-1000,-1 1 977,1 2-81,0-1-72,0-1-104,0 1-88,0-1-48,0-1-584,0 1 552,2 1 1,0-2-17,1 0-16,3 2-16,-5-2-40,-1 0-464,3 0 448,3 0-24,-4-1 0,6-1-16,-6 1-48,5-1-48,-7 2-312,3-3 273,6 0-1,-7 1 0,5-1-24,-5-4-24,5 5-16,-7 2-208,1-3 176,2 1 8,-2 0 16,2 0-48,-2-2-96,1 2 32,-2 2-88,2-2 24,-2-1 8,0 1 48,0-1-80,0 0 32,0 1 0,0 2-32,0-3 8,0 1 8,0-4 24,-1 4-8,0 0 8,-1-1 8,2 3-48,-1-3 8,-2-4 8,1 6 0,-1-1 16,-3 0-8,4-1 8,2 3-32,-3-2 8,-4 0-8,4 1 48,-4 0-32,4 0-8,-5 0 8,8 1-16,-3 0 16,-5 0 0,5 0 8,-5 0-8,5 2 0,-5-2-16,8 0 0,-2 2 16,-5 0 8,5 0-24,-1 1 16,-4-1-40,6 6 24,1-8 0,-2 1 24,-1 6-24,0-5 0,1 5 16,0-4-32,0 5 88,2-8-72,-1 7 56,-1-1 16,1 2 0,0 0-80,0-1 16,0 1-8,1-8 0,-1 7 16,1-1 0,0 1-16,0 1 16,0-1-16,2-5 16,-2-2-16,3 6 8,-1-4-8,0 5 32,1-5-16,-1 5-32,4-5 32,-6-2-16,2 2 16,0 5-8,5-7 8,-5 2 0,5 0-32,-6-1 16,-1-1 0,2 2 16,6-1 0,-6-1 0,4 0 0,-4 0-64,4 0 16,-6 0 32,3 0-24,4 0-64,-5 0-24,6-1-96,-6-1-88,7 1-120,-9 1 416,2-2-544,5 0-168,-5 0-136,5-1-193,-4 1-159,3 0-176,-6 2 1376,3-4-1537,3 1-223,-5 1-120,7-1-105,-7 0 65,6 0 143,-7 3 1777,2-3-1688,4 1 136,-4 0 215,4-1-2303,-6 3 3640</inkml:trace>
  <inkml:trace contextRef="#ctx0" brushRef="#br0" timeOffset="3672">2516 3236 4681,'0'0'0,"-2"-1"2104,0-1-352,-1 0-207,3 2-1545,-3 0 1280,2 0-120,1 0-120,-1 0-103,0 0-161,0 0-176,1 0-600,0 0 472,0 1-96,0-1-56,0 2-16,0-2 16,2 2 32,-2-2-352,2 1 360,1-1-40,-1 0 9,0 2-9,1-1 16,-1 0 8,0-1 0,-2 0-344,7 0 336,-6 0-16,2 2 56,4 0 0,-5-2 8,0 0 24,-2 0-408,7 0 360,-5 0 0,4 0-23,-4 0-17,5 0-48,-5 0-64,-2 0-208,7 0 192,-6-1-40,6 0-24,-6-1 0,1 2-48,-1-1 8,-1 1-88,2-1 64,1 1-16,-2-1-8,0-1 16,1 2-16,-2-1 0,0 1-40,0-1 48,0-1-8,0 0 16,-1 1 0,0 0-8,0-1-40,1 2-8,-2-2 32,0-1-8,-1 1 8,1 0 8,-1 0-24,-3 0-16,6 2 0,-3-2-16,-3 0 32,3 0 24,0 2-8,-3-3-16,3 2-16,3 1 0,-6-2 16,4 2-16,-6-1 8,6-1 8,-6 2-16,6-1 40,2 1-40,-8-1 16,6 1 0,-5 0 0,5 0-16,-5 0 16,6 0-16,1 0 0,-3 2 0,0-2 8,-1 1-8,1 1 0,1 4 0,-1-4 16,3-2-16,-2 2 0,-1 5 0,2-5 16,-1 7 0,1-3 8,0 0-24,1-6 0,-1 6 0,0 1 32,0-1-16,1 0-8,0-3-8,0-3 0,0 9 16,0-3 16,2 1-8,0-5 40,-1 6-24,1-7 0,-2-1-40,2 6 16,1-3 0,-1 5 40,4-6-8,-4 0-24,1 4 24,-3-6-48,2 2 24,4 0 8,-4 1 8,5-2 8,-5 1-40,5-2 8,-7 0-16,1 1 32,7-1-32,-6 0 32,5 0-64,-5 0 16,4 0-16,-6 0 32,2 0-80,5 0-56,-6 0-88,6-1-136,-5 1-168,4-1-216,-6 1 744,3-2-960,4 0-257,-5 1-215,5-1-296,-6 0-401,6 1-375,-7 1 2504,1-2-2761,6 2-232,-4-1 113,5 0-2281,-8 1 5161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7T21:35:38.838"/>
    </inkml:context>
    <inkml:brush xml:id="br0">
      <inkml:brushProperty name="width" value="0.035" units="cm"/>
      <inkml:brushProperty name="height" value="0.035" units="cm"/>
      <inkml:brushProperty name="color" value="#333333"/>
    </inkml:brush>
  </inkml:definitions>
  <inkml:trace contextRef="#ctx0" brushRef="#br0">516 22 3424,'0'0'0,"0"0"2169,0 0-2169,0-3 1784,-1 1-312,1 0-183,0 1-73,0-1 16,0 1-16,0 1-1216,0-1 1185,0 1-57,0 0-112,2 0-80,0 0-55,0 0-57,-2 0-824,2 0 784,5 0-24,-5 0-128,5 0-40,-4 0-80,4 0-23,-4 0-57,-3 0-432,9 0 344,-7-1-96,8 1-56,-4 0-48,0 0-16,-3 0 8,-3 0-136,8 0 72,-7 0 0,6 0-32,-5-1-72,6 1-120,-6-1-256,-2 1 408,7 0-672,-5-1-401,0 0-407,5 0-560,-6 0-817,1 0-744,-2 1 3601,2 0-4225,1-1-2912,-3 1 7137</inkml:trace>
  <inkml:trace contextRef="#ctx0" brushRef="#br0" timeOffset="1262">2862 59 4128,'0'0'0,"-1"-1"1857,1 1-1857,0 0 1480,-1-1-112,0 0-207,1 0-81,0-1-16,0 2-32,0 0-1032,0-1 1009,0 0-49,2 1-56,-1 0-48,2 0-80,-1 0 0,-2 0-776,2 0 753,5 0-17,-5 0-16,0 0-56,6 0-48,-6 2-48,6-2-48,-8 0-520,3 0 441,5 0-57,-5 1-72,5-1-64,-1 0-64,-1 0-88,-6 0-96,3 0 80,6 0-40,-6 0-8,5-1-32,-6 1-72,6-1-120,-8 1 192,2-1-416,1 0-296,3 1-433,-6-1-519,2 0-721,-1 0-831,-1 1 3216,2-1-3889,-1 0-3937,-1 1 7826</inkml:trace>
  <inkml:trace contextRef="#ctx0" brushRef="#br0" timeOffset="-302">371 163 3832,'0'0'0,"-2"-1"1929,-1-1-113,1 0-232,2 2-1584,-2-1 1361,0-1 7,-1 1-24,1 1 17,0-1-41,0 1-104,2 0-1216,0-1 1112,-2 1-103,1 0-97,0 0-96,0 0-104,0 0-96,1 0-616,0 0 544,0 0-48,0 0-23,0 2-33,0-1-48,0 1-48,0-2-344,2 1 336,-1 1-8,1 0-32,0-1-40,1 1-8,-1-1-24,-2-1-224,6 2 224,-6-1-72,7 1 16,-6-2-40,6 2 0,-5-2 8,-2 0-136,7 0 72,-4 0 0,4 0 8,-5 0-8,6 0-16,-6-1 8,-2 1-64,8-3 41,-7 1 15,5 0 8,-4 0-24,4-2-8,-4 1-16,-2 3-16,3-3 16,3-4 24,-6 5-8,1 0 0,1-5 0,0 5-16,-2 2-16,0-3 40,1-3 8,-1 3-32,0 0-16,0-4 0,0 4 8,0 3-8,0-6 64,-1 3-32,-1 1-32,0-1 0,0 0-16,0 0 0,2 3 16,-3-3 32,-1 1-16,-2 0-16,3-1 8,0 1-8,-4 2 16,7 0-16,-2-1 16,-4 0 0,3 1-16,-4 0 0,5 0 16,-6 0-16,8 0 0,-3 2 16,-4 0 16,5 1-24,-6 3 8,6-5 0,-1 6-32,3-7 16,-6 2 32,3 6-16,1-2 0,-1 1-16,0-1 0,0 1 32,3-7-32,-3 7 8,1 0 40,-1 0-48,1 1 16,0 0 0,1 0 0,1-8-16,0 7 24,-1 0-8,0 1-32,0-2 16,1 0 16,0-4 32,0-2-48,0 9 32,0-6-32,2-1 0,0 4 16,0-4 0,1-1 8,-3-1-24,2 3 0,1 0 0,3-2 32,-4 1-16,0-1-80,5-1 64,-7 0 0,1 0 0,6 0 0,-6 0 64,7-1-96,-6 0-24,6-1-24,-8 2 80,7-3-160,-5 0-96,7 0-136,-6 0-169,6-3-111,-7 4-136,-2 2 808,9-3-952,-7-3-184,7 4-225,-6-1-159,5 0-184,-6 0-233,-2 3 1937,7-3-2192,-5 0-233,5 0-55,-6 1 31,6 1 185,-5-1 455,-2 2 1809,6-1-3560,-6 1 3560</inkml:trace>
  <inkml:trace contextRef="#ctx0" brushRef="#br0" timeOffset="1029">2706 172 5585,'0'0'0,"0"0"0,-1-1 2192,-2-1-479,0 1-481,1 0-112,0 0 0,-1 1 9,3 0-1129,-1 0 1072,0 0-144,-1 0-168,1 0-136,1 0-56,-1 1-32,1-1-536,-1 2 537,1-1 31,0 1-32,0 0-16,0-1-72,0 1-48,0-2-400,2 1 360,0-1-16,1 2-40,-1 0-24,4-2-40,-4 1 16,-2-1-256,6 2 249,-4-2-49,4 1-8,-4-1-40,5 0-16,-5 0-8,-2 0-128,7 0 112,-5 0-16,5 0 0,-5 0-16,5-1 24,-5 1-8,-2 0-96,2-2 72,4 1-32,-4-1 0,0 0 16,0 0 0,1 0-16,-3 2-40,2-3 32,0 1-16,0-1 8,0 0 16,-1 0-8,1 0-32,-2 3 0,2-6 16,-2 4-8,0-1 8,0 0 0,0 1-16,0-1-16,0 3 16,-1-4 0,-2 2-16,1 0 48,0-1-32,-1 2 16,-1 0-16,4 1 0,-3-1 0,-3-1 0,3 1 16,-3 0-16,4 1-16,-6 0 32,8 0-16,-3 0-16,-4 0 0,4 3 32,-4-2 0,5 1 8,-6 1-24,8-3 0,-2 2-16,-5 1 8,5 3 16,-4-4 24,4 4-48,-1-4 0,3-2 16,-3 7-40,0-5 8,-1 5 64,1-6-32,1 6 16,0-4-32,2-3 16,-3 8-16,1-6 32,0 7 24,1-7-8,-1 7-32,1-3 0,1-6 0,-1 7 16,1-5-16,0 7 24,0-7-8,0 5-32,0-6 104,0-1-88,0 6 56,0-3 16,1-1 8,1 5-64,0-5 16,5 1-32,-7-3 0,1 2-16,2 4 32,4-6 0,-6 2-16,6-2 24,-5 0-24,-2 0 0,7 1 0,-5-1 0,6 0-16,-5 0-24,5-2-16,-6-1-72,-2 3 128,9-2-168,-3-1-72,1-4-128,-1 5-104,1-1-176,0-3-81,-7 6 729,7-3-832,-1-3-64,-4 4-88,8-1-120,-8 0-209,7-3-231,-9 6 1544,7-3-1752,-5 0-153,6 0 9,-5 0 79,5 0 97,-5 0 152,-3 3 1568,7-3-1313,-4 1-2495,-3 2 3808</inkml:trace>
  <inkml:trace contextRef="#ctx0" brushRef="#br0" timeOffset="77577.72">1568 803 1568,'0'0'0,"-2"1"936,2-1-936,-6 1 976,3 0 56,-3 1 1,3-1 15,1-1 32,-5 2 8,7-2-1088,-1 0 1081,-1 1 15,-1 0-40,-1 0 0,1-1 41,0 2-57,1-1-24,2-1-1016,-3 0 968,1 1-64,1-1-63,0 1-41,0-1-48,1 0-64,0 0-688,0 0 624,0 0-56,0 0-64,0 0-24,0 0-15,2 0-41,-2 0-424,1 0 440,2 0-48,0 0-72,-1 0 24,5-1-16,-5 0-16,-2 1-312,6-1 328,-4-1-64,7 1 24,-3-1-24,2 1 32,-8 1-296,8-5 369,1 4-9,0-3-64,0 2 8,3-3-48,1 3-32,-13 2-224,13-6 248,0 4-32,1-4-32,0 5 0,2-5 16,0 1 0,-16 5-200,18-4 176,0-1-8,1 0 0,0-1 24,-1 1-16,2-1-24,-20 6-152,19-6 144,0 0 0,1 0-16,0-1 32,0 1 0,1-1-64,-21 7-96,21-7 65,1 2-65,-2-1 0,2 0 0,0 0 0,0 0 0,-22 6 0,22-6 0,1 0 0,0 0 0,-3 0 0,3-1 0,-1 1 0,-22 6 0,22-7 0,1 1 0,0-1 0,1 2 0,-2-2 0,0 2 0,-22 5 0,22-6 0,0-2 0,1 1 0,0-1 0,-2 1 0,2 1 0,-23 6 0,21-7 0,2 1 0,-1 0 0,-1 0 0,2 0 0,-2 1 0,-21 5 0,20-7 0,0 2 0,-1-1 0,0 1 0,1-2 0,-1 2 0,-19 5 0,19-5 0,-1-1 0,0 2 0,0-1 0,-2 1 0,0 2 0,-16 2 0,15-6 0,-1 4 0,-1-2 0,0 2 0,-1-3 0,1 4 0,-13 1 0,12-5 0,0 4 0,0-3 0,-2 3 0,-1-1 0,1-3 0,-10 5 0,9-1 0,-1-1 0,1 0 0,-2-3 0,0 4 0,1 0 0,-8 1 0,2-1 0,6-1 0,-6-3 0,1 5 0,-1-1 0,0 0 0,-2 1 0,2-1 0,-2-1 0,0 2 0,-1 0 0,-1 0 0,-1 0 0,-3 0 0,4 0 0,-5 0-1305,7 0 1305,-3 0-1856,-4 0-481,5 2-655,-2-1-849,-3 1-784,6 0-352,1-2 4977,-3 1-4305,1 1-1368,2-2 5673</inkml:trace>
  <inkml:trace contextRef="#ctx0" brushRef="#br0" timeOffset="77577.72">56 409 1568,'0'0'0,"-3"0"936,3 0-936,-6-2 976,3 1 56,-2 0 1,2-1 15,0 2 32,-3-1 8,6 1-1088,-1-1 1081,-2 0 15,0 1-40,0-2 0,0 2 41,-1-1-57,2-1-24,2 2-1016,-2 0 968,0-1-64,1 1-63,0-1-41,0 1-48,1 0-64,0 0-688,0 0 624,0 0-56,0 0-64,0 0-24,0 0-15,2 0-41,-2 0-424,1 0 440,2 0-48,-1 0-72,0 0 24,5 1-16,-5 0-16,-2-1-312,6 2 328,-3-1-64,6 1 24,-3-1-24,2 1 32,-8-2-296,8 4 369,0-3-9,1 3-64,1-2 8,2 4-48,0-5-32,-12-1-224,13 7 248,0-6-32,1 5-32,1-4 0,0 4 16,1-2 0,-16-4-200,18 5 176,1-1-8,0 1 0,0 1 24,-1-1-16,1 1-24,-19-6-152,19 6 144,0 0 0,1 0-16,0 1 32,1-1 0,0 1-64,-21-7-96,21 7 65,0-2-65,0 1 0,1 0 0,0 0 0,0 0 0,-22-6 0,22 6 0,0 0 0,1 1 0,-2-2 0,1 2 0,0 0 0,-22-7 0,22 6 0,1 0 0,1 1 0,-1-2 0,0 2 0,-2-2 0,-21-5 0,22 6 0,1 2 0,0 0 0,-1-1 0,0 0 0,0 0 0,-22-7 0,22 6 0,0 0 0,0 0 0,0 0 0,0 0 0,-1-1 0,-21-5 0,20 7 0,0-2 0,-1 1 0,1-1 0,-1 2 0,0-2 0,-19-5 0,19 5 0,0 1 0,-1-1 0,0-1 0,-2 1 0,0-4 0,-16-1 0,14 7 0,1-6 0,-2 4 0,0-4 0,-2 4 0,2-4 0,-13-1 0,12 5 0,0-4 0,0 4 0,-2-5 0,0 2 0,-1 4 0,-9-6 0,10 1 0,-2 0 0,0 1 0,0 3 0,-1-4 0,0 0 0,-7-1 0,2 1 0,6 2 0,-5 1 0,-1-4 0,1 2 0,-1-2 0,-2 0 0,2 2 0,-2-1 0,0-1 0,-1 0 0,-2 0 0,1 0 0,-4 0 0,3 0 0,-4 0-1305,7 0 1305,-2 0-1856,-5 0-481,4-1-655,0-1-849,-4 0-784,5 1-352,2 1 4977,-2-2-4305,0 0-1368,2 2 5673</inkml:trace>
  <inkml:trace contextRef="#ctx0" brushRef="#br0" timeOffset="-146902">689 621 136,'0'0'0,"0"0"784,-1 0 104,-1 0-136,1 1-128,1-1-624,-1 0 624,0 1 16,0 0-31,1-1-17,0 2-16,-1-2 0,1 0-576,0 0 584,-1 0 0,0 2-16,0-2-8,1 0 1,0 0 23,-1 0 16,1 0-600,0 2 616,0-2 8,-1 0-8,0 0 16,1 1-24,0-1-608,-1 0 545,1 0-17,-1 0-56,0 0-32,1 0-16,-1 0-8,1 0-416,-2 0 424,1-1 32,0 1-8,0-1-16,1 0-63,0 1 15,0 0-384,-1 0 344,1-1 16,0 0 40,0 1-40,0-2 24,0 1-24,0 1-360,0-1 320,0 0 0,0-1-56,0 1-16,0-1 8,0 0-32,0 2-224,1-1 232,1-1 9,0 0-17,0 1 8,-2-1-32,1 1 0,-1 1-200,2-3 192,-1 2-16,1-1 24,-1-1-32,1 1 0,-1 0-56,-1 2-112,3-2 72,-1 0 56,0-3-48,-1 4-8,1-2-24,0-1-48,-2 4 0,0-2 8,1-2 48,-1 2-8,0-3-32,0 3-8,0-2 8,0 4-16,0-2 0,0-2-16,0 2-64,0 0-152,0 0-160,0-1-224,0 3 616,0-1-912,0-1-345,-1 0-487,1 1-537,0 1-767,0 0-697,0 0 3745,0 0-4025,1 0-2344,-1 0 6369</inkml:trace>
  <inkml:trace contextRef="#ctx0" brushRef="#br0" timeOffset="-147592">694 647 1240,'0'0'0,"0"-1"728,-1 1-104,1 0-624,-1-1 600,-1 0 72,1 1 0,-1 0-7,1-1-33,-1 1-8,2 0-624,-2 0 600,0 0 16,0-1 0,0 0 48,1 1 41,0 0 23,1 0-728,-2 0 768,2 0-8,-2-1 0,0 1-32,1 0-55,0 0-41,1 0-632,-1 0 584,0 0-56,0-1-24,1 0-32,-1 1-56,1 0-48,0 0-368,-1 0 344,1 0-8,0-1-40,0 1 17,0 0 31,0 0 0,0 0-344,0 0 328,0 0-32,0 0-72,2 0 16,-2 0-8,1 0-40,-1 0-192,2 0 208,-1 0-56,-1 0 8,2 0-16,0 0-8,-1 0 0,-1 0-136,2 0 88,0 0-8,0 0-16,1 0 16,-1 0 0,1 0-8,-3 0-72,6 0 72,-4 0 0,0 0-8,0 0-24,6 0 0,-7 0 0,-1 0-40,2 2 64,5-2 8,-6 0 8,2 1 0,-1-1 0,5 0 0,-7 0-80,1 1 80,1-1-24,0 0-31,5 1 15,-6-1 16,1 0 0,-2 0-56,3 1 64,4-1-8,-5 0-40,0 0 48,0 1-16,5-1 0,-7 0-48,2 0 48,0 0-64,5 0 32,-7 0 24,2 0-16,0 0-8,-2 0-16,3 1 16,0-1-16,-1 0 40,0 0-32,0 0 8,1 1 0,-3-1-16,6 0 0,-6 0 56,3 0-48,-1 2 8,4-2 0,-6 0-32,0 0 16,2 0 16,5 0 0,-5 1-8,0-1 8,0 0-32,5 0 48,-7 0-32,0 0 24,2 0-8,1 0 0,-1 0-16,4 0 8,-6 0-8,2 0 32,0 0-32,0 0 8,0 1 24,-1-1-16,1 0-16,-2 0 0,3 0-16,-2 0 16,2 1 40,-2-1 0,2 0-24,-1 0 0,-2 0-16,2 1-16,-1-1 16,1 0 24,0 0 24,-1 0-48,1 0 8,-2 0-8,1 0 0,1 1 0,0-1 16,0 0-16,0 0 0,-1 0 0,-1 0 0,1 1 32,1-1-48,0 0 40,-1 0-8,1 0 16,-2 0-32,0 0 24,0 0-8,0 0-8,1 0-8,-1 0 48,0 0-40,0 0-8,0 1 0,2 1 16,-2-2 0,0 0 8,0 0 8,0 0-32,2 0 16,-1 0-8,1 0-16,-2 0 8,0 0 56,1 0 8,-1 0-48,2 0 56,0 0-104,-2 0 24,0 0 8,1 0 80,1 0-64,-1 0 8,-1 0-8,2 0-40,-1 0 8,-1 0 16,2 0 0,-2 0 16,2 0-16,-2 0-32,0 0 32,0 0-56,0 0-16,0 0 16,0 0 72,0 0 16,0 0-32,0 0-32,0-1 32,0 0 16,0 1 8,0 0-8,0-1-16,0 1 0,0 0-16,0 0 48,0 1-32,0-1 0,0 0 16,0 0-8,0 0-32,1 0-8,-1 0 32,0-1 48,0 1-40,0 0-16,0 0-24,0 0 32,0 0 40,0 0-24,0 0-32,0 0 32,0 0-16,0 0 16,0 0 0,0-1-16,0 1 0,0 0-16,0 0 16,-1 0-16,1 0 48,0 0-24,-1 0 24,1 0-72,0 0 40,-1 0-16,1-1 32,-1 1-8,0 0 24,1 0-32,-1 0-32,1 0 32,-1 0 0,0-1 16,1 0 0,-1 1-16,0 0-16,0 0 16,1 0 0,-1-1 16,0 1 0,-1-1-16,1 1 0,0 0-16,-1 0 40,2 0-24,-1-1 16,-1 0 0,1 1-32,0-1 0,0 1 16,1 0 0,-2-1 16,1 1 0,-1-1-32,0 0 16,0 0 0,1 1 16,1 0-16,-1-1 16,-1 0-32,0-1 32,1 2-8,-1 0-16,2-2 8,0 2 0,-2-1 8,1 0-48,-1 1 80,-1-1-40,1 0-24,0 1 40,2 0-16,-2-1 0,0 0 8,-1 0 24,2 1-16,-2-1-32,2 0 16,1 1 0,-2 0-16,0-2 16,0 1 32,0 0-32,-1 0 0,1 0 8,2 1-8,-2-1 0,0 0 0,0 0 0,0 0-8,1-1 8,-1 2 40,2 0-40,-1-1 16,-1-1-8,-1 2-16,2-1-8,0 0 32,-1 0-8,2 1-8,-1-1 0,0 0-24,0 0 40,-1 0-8,0-1-8,1 2 0,1 0 0,-1-1 0,-1 0 0,1 0 16,-1-1-16,0 0-40,1 1 40,1 1 0,-1-1 0,-1-1 24,0 2 24,0-3-48,0 3-32,0-1 32,2 1 0,-3-2 40,2 1-24,-2 0 0,2 0-48,0 1 8,0-1 40,1 1-16,-2-1 24,0 0 8,1 0-48,-1 1-16,1-1 24,0 0 8,1 1 0,-2 0 40,1 0-24,-1-1-16,0 0 0,1 1 0,1-1-16,0 1 16,-2 0 0,1-1 0,0 1 16,0-1 8,0 1-24,0 0-16,1 0 16,-1-1-40,0 0 40,0 1 32,0 0-8,1-1 8,-1 1-48,1 0 16,-1 0 0,0 0 16,1 0-16,-1 0 8,0 0 8,1-1 32,0 1-48,-1 0 64,1-1-16,0 1-8,0 0-8,0 0 8,0 0 32,0 0-72,0 0 80,0-1-16,0 1-40,0 0-8,0 0 8,0 0 24,0 0-48,-1 0 40,1 0-8,-1 0-32,1 0 24,-1-1 8,-1 0 8,2 1-40,0-1 16,-2 0-32,0-1 32,1 2-16,-1-2 16,0 0-48,2 2 32,-3-2-16,1 1-24,0 0-32,0 0-96,-1-1-232,1 1-288,2 1 688,-1-1-1064,-1 0-481,1 1-591,-1-1-913,0 1-1184,1 0-728,1 0 4961,0 0-6689,0 0 6689</inkml:trace>
  <inkml:trace contextRef="#ctx0" brushRef="#br0" timeOffset="-145452">717 560 592,'0'0'0,"-1"-1"1000,1 1 120,0 0-1120,-2 0 920,-1-1-40,1 0-15,2 1 15,-2 0-16,2 0-32,0 0-832,-2-1 832,1 1 33,0 0 63,0 0 16,0 0 40,1 0-80,0 0-904,0 1 817,0-1-73,0 2-104,0-2-72,2 2-80,0-1-40,-2-1-448,2 2 384,5-1-88,-6 1-48,1 0-56,1-1-24,-1 1-16,-2-2-152,7 2 112,-6-1-15,2 0-49,-1 1 24,4-1-24,-4 1-8,-2-2-40,2 1 24,5 1-24,-5-1 24,4 1 0,-4-1 8,5 0-8,-7-1-24,2 2 16,5-1-16,-6 0 24,2 0 8,-1 1-16,4-1-32,-6-1 16,2 1-8,-1 0 32,2 0-8,-1-1 16,-1 0-8,1 1-32,-2-1 8,0 0 8,1 0 8,-1 0 8,0 0 8,0 0 8,0 0-40,0 0 40,-2 0-8,0-1-16,-1 1 8,0 0 0,0-2 0,3 2-24,-7-1 16,5-1-16,-4 0 0,2 1 8,-3 0 16,3 0 0,4 1-24,-7-2 0,5 1-8,-4 0 16,3 0 16,1 0-8,-2 0 0,4 1-16,-2-1-32,-1 1 24,0-1 16,0 0 24,0 0-24,0 0-8,3 1 0,-2-1 24,-1 0-24,0 1 24,1-1-8,0 1-32,-1-1 16,3 1 0,-2 0-8,0-1 16,1 0 8,0 1-16,0 0 0,0 0 24,1 0-24,0 0 16,0 0-8,0 2-8,0-1 0,0 0 24,0-1-24,0 0 24,3 2-24,-2-1 24,1 1-8,1 0-16,4-1 24,-7-1-24,2 2 0,4 0-8,-4-1 32,5 4 0,-5-4-16,-2-1-8,8 1 0,-5 1 0,5 0 0,-6-1 24,8 3 8,-4-4-24,1 2-16,-7-2 8,2 2 24,6-1-16,-6 0 8,0 0-16,4 0 0,-6-1 0,0 1 24,3 0-16,-1-1 32,0 0-24,-1 0-32,-1 0 16,0 0 0,0 0 16,0 0 8,0 0 0,0 0 0,0 0 0,0 0 16,0 0-40,-1 0 40,-1-1-8,-1 1 0,0-1-32,-3 0 8,4 1 8,2 0-16,-6-1 8,3 1 8,-4-1 24,5 1 8,-6-1-32,5 1-8,3 0-8,-7-1-8,5 1 8,-5 0 24,4-1 0,-4 0-24,5 1 0,2 0 0,-4 0 16,-2 0-8,4-1 16,-1 1-8,-3 0-16,3 0-16,3 0 16,-3 0 0,1 0 16,-1 0 8,1 0 0,-1 0-8,1 1-8,2-1-8,-3 0-8,3 2 8,-2-2 0,1 1 0,0-1 24,1 1-8,0-1-16,-1 0 0,1 0 8,0 1-16,0-1 32,0 1 0,0-1-40,0 0 16,0 1 0,1-1-32,1 1 32,-2-1 32,2 1-16,1-1 0,-3 0-16,2 2 0,1-2 0,-1 2 0,0-1 8,5 0-8,-5 0-8,-2-1 8,6 1 8,-5 0 16,6 0 16,-6 0-16,6 1-8,-5-2 24,-2 0-40,7 0 72,-4 1 8,4-1 0,-4 0-32,3 0 0,-4 0 8,-2 0-56,2 0 48,5 0 16,-5 0-24,-1 0 0,1 0 16,0 0-8,-2 0-48,1 0 40,-1 0-24,0 0 24,0 0 24,0 0 40,0 0-40,0 0-64,-1 0 40,-1 0 0,-1 0 0,0 0-16,-4 0 32,6-1-16,1 1-40,-3 0 8,-4-1 48,5 0-48,-1 1 8,-4-1 0,5 0-16,2 1 0,-3-1 8,-4 1 48,5 0-40,-1-1-8,-3 1 8,3-1-32,3 1 16,-2-1 40,-1 1-24,-1 0 0,2 0-16,0 0-32,0 0 48,2 0-16,-1 0 16,-1 0-8,0 0-8,0 0-8,2 0 8,-1 0 8,1 0-8,0 2-8,0-1 8,0-1 8,1 0-16,1 0 16,1 2-16,-3-2 8,2 0-16,0 1 16,5-1 24,-5 1-24,0-1 0,5 1-24,-7-1 24,2 0-16,4 1 32,-3-1 0,0 0-16,3 1 8,-4-1-16,-2 0 8,3 0 8,3 0 32,-5 0-40,1 0 16,0 0-8,1 0-8,-3 0 0,2 0 40,0 0-24,1-1-16,-1 1 16,1 0-8,-2-1 32,-1 1-40,2 0 32,-1 0-24,1-1 8,-2 0 0,2 1 8,-2-1 0,0 1-24,1 0 16,-1-1 8,0 0 32,0 1-16,2 0 0,-2 0 16,0 0-56,0-1 40,0 1 16,0 0-16,0 0-16,0 0 16,0 0-16,0 0-24,0 0 32,-1-1 8,0 0 0,0 1-40,-1 0-16,-1-1 48,3 1-32,-2 0 24,0-2-7,0 2-9,-1-2-8,1 1-8,-1-1 16,3 2-8,-4-2-8,1 1-9,-3-1-7,4 0-8,0 1 48,-2-1-32,4 2 16,-2-2 0,-1-1-24,1 1 8,-1 0 16,2 0 16,-1 0-16,2 2 0,-1-1-16,1-1 16,-1 1-24,1 0 32,0 0-8,0 1 0,0 0 0,0-1 16,0 1 0,1-1-16,1 1 0,-2 0-16,2 0 16,-2 0 0,2 0 32,1 1-8,-1 0-40,4 0-8,-4 1 40,0 0 24,-2-2-40,7 1 8,-5 4 8,4-5-56,-4 2 0,4-1 40,-4 1 40,-2-2-40,7 1 16,-5 1-48,4-1 32,-4 1 0,4-1 0,-4 0 16,-2-1-16,2 0-24,1 0 8,-1 1 0,1-1 16,-1 0 16,0 0-32,-2 0 16,1 0 16,-1-1-16,0-1 0,0 1-16,0-1-8,0 0 24,0 2 0,0-1 8,-2-1 24,0-3-16,0 4-32,-1-1 0,-4-2 0,7 4 16,-1-1 16,-6-1-16,6-3-16,-2 4-24,-5 0 32,7-1-8,1 2 16,-3-2 0,0 0 0,1 1-56,0 1 16,1-1-24,1 0-48,0 1 112,-1-1-144,0 1-56,0 0-64,1 0-120,0 0-144,0 0-232,0 0 760,0 0-1040,0 0-393,2 1-631,-1 0-721,1 1-679,1-1-177,-3-1 3641,6 1-5369,-6-1 5369</inkml:trace>
  <inkml:trace contextRef="#ctx0" brushRef="#br0" timeOffset="-147592">2190 683 1240,'0'0'0,"0"-1"728,-2 1-104,2 0-624,-1 0 600,-1 0 72,1 1 0,-1-1-7,1 1-33,-1 0-8,2-1-624,-1 0 600,-1 1 16,0-1 0,0 1 48,1 0 41,0-1 23,1 0-728,-1 1 768,0-1-8,0 0 0,-1 1-32,1 0-55,-1-1-41,2 0-632,0 0 584,-1 1-56,1-1-24,-2 0-32,1 0-56,1 0-48,0 0-368,0 0 344,0 0-8,-1 0-40,1 0 17,0 0 31,0 0 0,0 0-344,0 0 328,-1-1-32,1 1-72,1-1 16,-1 1-8,1-1-40,-1 1-192,1 0 208,1-1-56,-2 1 8,1-1-16,0 0-8,0 1 0,-1 0-136,1-1 88,1-1-8,0 2-16,-1-2 16,1 1 0,0 0-8,-2 1-72,4-3 72,-3 2 0,1 0-8,0 0-24,4-2 0,-5 2 0,-1 1-40,3 0 64,1-3 8,-2 2 8,0 1 0,0-1 0,3-3 0,-5 4-80,2 0 80,-1 0-24,0-1-31,5-2 15,-5 2 16,1 0 0,-2 1-56,3 0 64,2-3-8,-4 1-40,0 2 48,2-1-16,2-2 0,-5 3-48,2-1 48,-1 0-64,4-2 32,-5 3 24,2-2-16,-1 1-8,-1 1-16,3 0 16,-1-2-16,-1 1 40,1 0-32,-1 0 8,2 0 0,-3 1-16,5-3 0,-5 3 56,2 0-48,0-1 8,3-2 0,-5 3-32,0 0 16,2-1 16,2-2 0,-2 3-8,0-1 8,0-1-32,2-1 48,-4 3-32,0 0 24,2-1-8,0 0 0,-1 0-16,4-2 8,-5 3-8,1-2 32,1 1-32,-1 1 8,1 0 24,-1-1-16,1 0-16,-2 1 0,2-1-16,-1 0 16,2 1 40,-3-1 0,2 0-24,0-1 0,-2 2-16,2 0-16,-1 0 16,0-1 24,0 0 24,1 0-48,-1 1 8,-1 0-8,1-1 0,1 0 0,0 1 16,-1-1-16,0 0 0,0 0 0,-1 1 0,3 0 32,-3-1-48,2 1 40,-1-1-8,0 0 16,-1 1-32,0 0 24,0 0-8,0 0-8,1-1-8,-1 1 48,0 0-40,0 0-8,1 1 0,2-1 16,-3 0 0,0 0 8,0 0 8,0 0-32,1-1 16,0 1-8,0-1-16,-1 1 8,0 0 56,1-1 8,-1 1-48,1-1 56,1 1-104,-2 0 24,0 0 8,2 0 80,-2-1-64,2 0 8,-2 1-8,1-1-40,0 1 8,-1 0 16,1-1 0,-1 1 16,1-1-16,-1 1-32,0 0 32,0 0-56,0 0-16,0 0 16,0 0 72,-1-1 16,1 1-32,0 0-32,0 0 32,-1 0 16,1 0 8,-1-1-8,1 1-16,0 0 0,-1-1-16,1 1 48,1 1-32,-1-1 0,0 0 16,0 0-8,0 0-32,1-1-8,-1 1 32,0 0 48,0 0-40,0 0-16,0 0-24,0 0 32,-1 0 40,1 0-24,0 0-32,0 0 32,0 0-16,0 0 16,0 0 0,0-1-16,-1 1 0,1 0-16,0 0 16,0 1-16,0-1 48,0 0-24,-1 0 24,1 0-72,0 0 40,-1 1-16,1-2 32,-1 2-8,0-1 24,0 0-32,1 0-32,0 0 32,-1 1 0,0-2 16,0 1 0,0 1-16,0-1-16,0 0 16,1 0 0,-1 0 16,0 0 0,-1 1-16,1-1 0,0 1-16,0 0 40,1-1-24,-2 0 16,0 0 0,1 0-32,-1 0 0,1 0 16,1 0 0,-1 1 16,-1-1 0,0 1-32,-1-1 16,2 1 0,-1-1 16,2 0-16,-1 0 16,-2 0-32,1 0 32,0 0-8,1 0-16,-2 0 8,3 0 0,-1 0 8,-1 0-48,0 0 80,-1 1-40,1-1-24,0 1 40,2-1-16,-2 1 0,-1-1 8,0 1 24,2-1-16,-1 1-32,-1-1 16,3 0 0,-1 0-16,-2 1 16,1-1 32,-1 0-32,1 1 0,-1-1 8,3 0-8,-3 0 0,0 0 0,0 1 0,1-1-8,0 0 8,0 0 40,2 0-40,-2 0 16,0 0-8,0 1-16,-1-1-8,2 0 32,-1 0-8,2 0-8,-3 0 0,1-1-24,0 1 40,0 0-8,0 0-8,0 0 0,2 0 0,-2 0 0,0 0 0,0 0 16,-1 0-16,0 0-40,1-1 40,2 1 0,-2 0 0,-1 0 24,1 0 24,-2 0-48,2 0-32,-1 0 32,3 0 0,-2 1 40,-1-1-24,0 0 0,1 0-48,1 0 8,-1 0 40,2 0-16,-2 1 24,0-1 8,0 0-48,1 0-16,-1 1 24,1-1 8,1 0 0,-2 0 40,1 0-24,-1 1-16,0-1 0,1 0 0,0 0-16,1 0 16,-2 1 0,1-1 0,-1 0 16,2 0 8,-2 1-24,1-1-16,1 0 16,-1 0-40,-1 0 40,2 0 32,-1 0-8,0 0 8,0 0-48,1 0 16,-1 1 0,0-1 16,0 0-16,1 1 8,-1-1 8,1 0 32,0 0-48,-1 0 64,0 0-16,1 0-8,0 0-8,0 0 8,0 0 32,0 0-72,0 0 80,0-1-16,0 1-40,0 0-8,0 0 8,0 0 24,0 0-48,-1 1 40,1-2-8,-1 2-32,0-2 24,0 2 8,-1-1 8,2 0-40,-2-1 16,0 1-32,0 0 32,0 0-16,-1 0 16,0 0-48,3 0 32,-4 0-16,1 0-24,0 0-32,0 0-96,-1 0-232,2 1-288,2-1 688,-2 0-1064,0-1-481,0 2-591,1-1-913,-1 1-1184,2 0-728,0-1 4961,0 0-6689,0 0 6689</inkml:trace>
  <inkml:trace contextRef="#ctx0" brushRef="#br0" timeOffset="-145452">2118 609 592,'0'0'0,"-1"0"1000,0 0 120,1 0-1120,-2 1 920,0 0-40,0-1-15,1 0 15,0 1-16,0-1-32,1 0-832,-1 1 832,0 0 33,0-1 63,1 0 16,-1 0 40,1 0-80,0 0-904,1 1 817,-1-1-73,1 1-104,0 0-72,2-1-80,0 0-40,-3 0-448,2 0 384,5-3-88,-5 4-48,1-1-56,1 0-24,-1 0-16,-3 0-152,7-2 112,-4 3-15,0-1-49,-1 0 24,5-3-24,-5 3-8,-2 0-40,4 0 24,2-2-24,-4 2 24,4-2 0,-3 2 8,3-2-8,-6 2-24,3-1 16,3-1-16,-3 2 24,0 0 8,-1 0-16,4-3-32,-6 3 16,2 0-8,0 1 32,1-2-8,-2 0 16,0 0-8,2 1-32,-3 0 8,0 0 8,1 0 8,-1 0 8,0 0 8,0 0 8,0 0-40,-1 0 40,0 1-8,-1-1-16,-1 1 8,1 0 0,-2 0 0,4-1-24,-6 2 16,3-2-16,-3 2 0,2-1 8,-2 2 16,2-2 0,4-1-24,-7 2 0,5-2-8,-4 3 16,3-3 16,0 0-8,0 2 0,3-2-16,-3 0-32,1 1 24,-1 0 16,1 0 24,-2 0-24,1-1-8,3 0 0,-2 1 24,-2 0-24,2 0 24,-1 0-8,1-1-32,0 1 16,2-1 0,-2 1-8,0-1 16,1 0 8,0 1-16,0-1 0,1 1 24,0-1-24,0 0 16,0 0-8,1 1-8,0 0 0,0-1 24,-1 0-24,1 1 24,2-2-24,0 2 24,0-1-8,1 0-16,2-3 24,-6 3-24,3 1 0,3-3-8,-3 2 32,7 0 0,-7 0-16,-3 0-8,7-3 0,-4 2 0,5-2 0,-5 3 24,8-1 8,-7-2-24,3 1-16,-7 2 8,3 0 24,4-4-16,-5 4 8,1 0-16,2-2 0,-5 2 0,2 1 24,0-2-16,1 0 32,-3 1-24,1-1-32,-1 1 16,0 0 0,0 0 16,0 0 8,0 0 0,0 0 0,0 0 0,0 0 16,0 0-40,-1 0 40,-2 1-8,1-1 0,-1 2-32,-2 0 8,4-1 8,1-1-16,-5 3 8,2-2 8,-2 1 24,3-1 8,-4 3-32,4-3-8,2-1-8,-6 3-8,4-2 8,-4 2 24,4-2 0,-3 2-24,2-3 0,3 0 0,-2 2 16,-3 1-8,3-2 16,0 0-8,-3 2-16,4-1-16,1-2 16,-2 1 0,0 0 16,0 1 8,0-1 0,1 0-8,0 1-8,1-2-8,-1 1-8,1 0 8,-1 0 0,2 0 0,-2 0 24,2 0-8,-1-1-16,-1 0 0,1 0 8,1 1-16,-1-1 32,1 0 0,-1 0-40,0 0 16,1 1 0,0-1-32,1 0 32,-2 0 32,3-1-16,-1 0 0,-2 1-16,3 0 0,0-1 0,-1 1 0,2-1 8,1-1-8,-3 2-8,-2 0 8,6-2 8,-4 2 16,4-2 16,-4 2-16,4-2-8,-5 0 24,-1 2-40,6-3 72,-3 3 8,3-4 0,-4 3-32,2-2 0,-3 2 8,-1 1-56,2-1 48,3-2 16,-4 2-24,0 0 0,0 0 16,0 0-8,-1 1-48,1 0 40,-1 0-24,0 0 24,0 0 24,0 0 40,0 0-40,0 0-64,0 0 40,-2 1 0,0 1 0,0-1-16,-3 2 32,3-3-16,2 0-40,-3 1 8,-2 2 48,3-3-48,-1 2 8,-3 0 0,4-1-16,2-1 0,-3 1 8,-2 2 48,3-2-40,-1 0-8,-2 1 8,3-1-32,2-1 16,-3 1 40,1 0-24,0 1 0,0-1-16,1 0-32,-1 0 48,2-1-16,0 1 16,-2 0-8,1 0-8,0 0-8,0-1 8,1 0 8,0 0-8,1 1-8,0 0 8,-1-1 8,2 0-16,-1-1 16,2 0-16,-3 1 8,2-1-16,1 1 16,1-3 24,-2 3-24,0-2 0,5 0-24,-7 2 24,1-1-16,4-2 32,-3 2 0,0 0-16,4-2 8,-5 3-16,-1 0 8,2-2 8,2-1 32,-3 2-40,1 1 16,-1-1-8,1-1-8,-2 2 0,2-1 40,-1 0-24,0-1-16,1 1 16,-1 0-8,0 0 32,-1 1-40,0-2 32,1 2-24,-1-2 8,0 2 0,0-1 8,0 0 0,0 1-24,0-1 16,0 1 8,-1-1 32,1 1-16,0-1 0,0 1 16,0 0-56,0-1 40,0 1 16,-1 0-16,1 0-16,0 0 16,0 0-16,0 0-24,0 0 32,-1 0 8,0 0 0,0 0-40,-1 1-16,0 0 48,2-1-32,-2 1 24,-1-1-7,0 0-9,-1 0-8,1 1-8,0-1 16,3 0-8,-4 1-8,0-1-9,-2 2-7,3-2-8,0 0 48,-2 0-32,5 0 16,-4 0 0,0-1-24,0 1 8,0 0 16,1-1 16,0 1-16,3 0 0,-2-1-16,0 0 16,0 1-24,1-1 32,0 0-8,1 1 0,0 0 0,-1 0 16,1-1 0,0 0-16,2 0 0,-2 1-16,1-1 16,-1 1 0,1-1 32,2 1-8,0 0-40,2-3-8,-1 4 40,-1-1 24,-3 0-40,6-3 8,0 6 8,-1-6-56,-3 3 0,5-2 40,-4 2 40,-3 0-40,6-2 16,-4 2-48,5-2 32,-4 2 0,2-2 0,-2 2 16,-3 0-16,1-1-24,1 0 8,1 0 0,-1 0 16,-1 0 16,1 0-32,-2 1 16,0-1 16,-1 1-16,0-2 0,-1 1-16,0 0-8,0 0 24,2 1 0,-1-1 8,-3 0 24,-1-1-16,2 3-32,-2-1 0,-3 0 0,8 0 16,-3 0 16,-3 1-16,0-3-16,3 3-24,-4 1 32,4-2-8,3 0 16,-4 0 0,1 0 0,0 0-56,1 1 16,1-1-24,-1-1-48,2 1 112,-1 0-144,0 0-56,0 1-64,1-1-120,0 0-144,0 0-232,0 0 760,0 0-1040,0 0-393,2 0-631,1 0-721,0 0-679,0 0-177,-3 0 3641,6-3-5369,-6 3 5369</inkml:trace>
  <inkml:trace contextRef="#ctx0" brushRef="#br0" timeOffset="-146902">2161 666 136,'0'0'0,"0"0"784,-1 1 104,0 0-136,0 0-128,1-1-624,0 1 624,0 0 16,1 0-31,-1-1-17,1 1-16,-2 0 0,1-1-576,2 0 584,-3 1 0,2 0-16,-2-1-8,2 1 1,-2 0 23,0-1 16,1 0-600,2 1 616,-2-1 8,0 0-8,-1 0 16,2 2-24,-1-2-608,-1 0 545,1 0-17,-1 0-56,1 1-32,-1-1-16,1 1-8,0-1-416,-2 0 424,1 0 32,0 0-8,0 0-16,0 0-63,0 0 15,1 0-384,-1 0 344,1 0 16,-1-1 40,0 0-40,0 1 24,0-1-24,1 1-360,-2-1 320,1 0 0,-1 0-56,1 0-16,0 0 8,-1 0-32,2 1-224,-1-2 232,1 0 9,-1 0-17,1 0 8,-2 1-32,1-1 0,1 2-200,-1-3 192,1 1-16,-2 0 24,1 0-32,0 0 0,0-1-56,1 3-112,-1-3 72,1 0 56,-4 0-48,4 1-8,-1 0-24,-2-3-48,3 5 0,-2-1 8,-1-2 48,1 2-8,-3-3-32,3 3-8,-3-3 8,5 4-16,-2-1 0,-2-2-16,2 2-64,0-1-152,0 1-160,-1-1-224,3 2 616,-2-1-912,1 0-345,-2 0-487,2 0-537,1 1-767,0 0-697,0 0 3745,0 0-4025,1-1-2344,-1 1 6369</inkml:trace>
  <inkml:trace contextRef="#ctx0" brushRef="#br0" timeOffset="-9337">1502 886 1464,'0'0'0,"0"0"728,-1-1 192,1 1-920,-1-1 744,0-1-32,0 1-23,0 0-9,0 1-24,0-1 0,1 1-656,-1-1 704,0 1 40,-1 0 65,1 0-1,0-1 8,0 1-16,1 0-800,-1 0 760,1 0-8,-1 0-39,1 0-9,-1 0-16,1 0-56,0 0-632,0 0 592,0 0-48,0 0-40,0 0-40,0 0 1,0 0-41,0 0-3417,0 0 6418,0 0-3009,0 0-40,0-1 0,2 0 0,-2 1-16,0 0-360,2-1 352,-2 1-8,0 0-40,1 0-32,-1 0 16,2 0-24,-2 0-264,0 0 249,1 0-33,-1 0-64,2 0 0,0 0-16,-2 0 16,0 0-152,1 0 136,-1 0-8,1 2-32,1-2 0,-2 2 0,2-2 16,-2 0-112,2 0 96,-1 0-24,1 1-16,0 0 0,0 1 16,-1 0 8,-1-2-80,3 2 32,-2-1 40,1 1-32,1-1 16,-1 1 0,0 0-8,-2-2-48,2 1 24,-1 1 24,1 0-40,-1-1 48,-1 2-8,2-1 24,-2-2-72,0 3 72,2-1-16,-2 4-16,0-6 0,0 3 32,0-1-24,0-2-48,0 2 40,0 0-8,0 1-32,0-1 24,0 0 40,0 1-8,0-3-56,0 2 40,0 0-8,0 1-32,0-1 16,0 1 24,-1-1 48,1-2-88,-1 3 40,0-1-8,-1 0 8,0 0 24,1 1-8,0 0-16,1-3-40,-2 2 48,1 0-32,-1 1 8,0-1 40,1 0-24,-1 1 0,2-3-40,-1 2 48,-1 0 8,0 1-8,0-1 8,0 1 0,0-1-8,2-2-48,-1 2 56,-1 5-24,1-7 0,-1 1-32,1 2 24,-1-1 24,2-2-48,-2 2 32,0 1-8,1-1-24,-1 0 16,2 0 16,-1 1-16,1-3-16,-1 2 24,0 0-8,0 1-16,0-1 16,1 0 0,-1 1 16,1-3-32,0 1 8,0 1-8,0 0-8,0 0 16,0 0 8,0-1 1,0-1-17,0 2 0,0-1 0,2 1 16,-2-2 0,2 0-16,0 1 0,-2-1 0,1 0 0,1 2 16,0 0 8,0-2-8,-1 0-16,1 1-16,-2-1 16,2 0 16,0 2-16,-1-1-16,2 1 32,-1-2-48,1 2 48,-3-2-16,2 1 16,0-1 0,0 0-16,1 2-16,-1-2 16,-2 0 0,3 1 16,-1 1 0,0-2 0,1 2-16,-1-2-16,-1 1 48,-1-1-32,2 0 8,-1 2 24,1-2-16,-2 1-16,1 1 32,-1 0-32,0-2 0,2 0-16,-2 1 0,0 1 0,0 0 32,0-1 16,0 1-32,0-2 0,0 2-16,0-1 0,0 1 16,0 0 32,0 1-8,-1-1-8,1-2-16,-1 3-16,0-1 8,1 0-8,-1 0 16,0 1-16,0-1 16,1-2 0,0 2 16,-1 0-32,0 0 32,0 0-16,0-1 16,0 1-8,1-2-8,-1 1 16,-1 1-32,1 0 8,-1-1 8,1 1 8,0-2 56,1 0-64,-2 1 0,1-1 0,-1 2 0,0 0 0,1-2 16,-1 1 0,2-1-16,-1 2-16,-1-2 16,1 2-16,0-1 48,-1 1-32,1 0 0,1-2 0,-1 2-16,-1-1 16,2 1 0,-1-1 32,0-1-32,0 2-16,1-2 16,0 1-16,-1 1 32,1-1-32,0-1 32,0 2-16,0 0 0,0-2 0,0 0 16,0 1-16,0 1 0,0-2-16,0 1 32,0 1-16,0-2 0,0 0 8,0 2-8,2-2-8,-2 1-8,2 1 16,-1-2 16,-1 0-16,0 1 0,2-1 0,-1 2-16,-1-2 32,2 1-16,0-1 0,-2 0 0,1 0 8,1 2-16,-1-2 16,1 2 24,-1-2-32,1 0-16,-2 0 16,2 0 0,-1 1 0,1 1 0,-1-2 0,-1 0 0,2 2-16,-2-2 16,0 0-8,0 1 16,0 1 8,0-1 0,1-1-16,-1 2-32,0-2 32,0 0 16,0 2-16,0-1 16,0 1-16,0-1-16,0 1 16,0-2 0,0 1 16,0 1 0,0 0 0,0-1-48,0 1 32,0-2 0,0 1-16,0 1-8,0 0 32,0-1 24,0 1-16,-2-1 0,2-1-16,-1 2-32,-1 0 64,0 0-32,0 1 0,0 0 16,0-1-64,2-2 48,-2 2 0,0 5 16,0-6 16,-1 1-16,2 1-8,-2-1-32,3-2 24,0 7-16,-2-7 32,1 6 8,0-6-8,-1 2-16,2-1 0,0-1 0,-2 3 0,2-2 0,-1 1 0,0 1 0,0-1 16,0-1-32,1-1 16,0 2 0,0-1 32,-1 1-32,1-2 0,0 1 0,0 1 72,0 0 8,0-2-8,0 1-24,0-1-48,0 2 0,0-2-16,0 1 32,0 1 16,0-1-32,0-1 0,0 0-16,0 2 16,0-2 24,1 0-8,1 0-16,-2 0 16,0 0-16,2 0-16,-2 0 32,1 0 16,0 0-32,1 0 0,-2 0 0,0 0 16,2 0-16,0 0 0,-1 0-16,1 0 0,-1 0 32,-1 0-16,2 0 16,0 0-32,-1-1 16,1 1 0,-1 0 0,1 0 32,-2 0-32,1 0 16,2 0-16,-2 0 0,1 0-16,0 0 0,-1 0 0,-1 0 16,2 0 0,-2 0 16,1 2-16,-1-2-16,2 2 16,-2-1-16,0-1 16,0 0-16,0 2 48,0-1-16,0 1-16,0 0-16,0 0 0,0-2 16,0 1 16,0 2 32,-1 3-40,0-6-8,0 3 0,0 3-8,1-6 8,-2 1 8,0 2-8,0-1-24,-1 1 40,1 3-32,-1-6 32,3 0-16,-2 3 8,1 2-16,-2-5 16,1 3 8,1 0-32,-1-1 16,2-2 0,-2 1 16,0 2-32,0-2 48,2 1-16,-2 0-16,2 0 16,0-2-16,-1 2-16,-1-1 16,1 1 48,0-2-16,0 1-24,0-1 8,1 0-16,0 2 16,0 0 0,-1-1 0,1 1-16,0-2-16,0 1 32,0-1-16,0 0 16,0 2 32,0-1-48,0 1-16,0-2 16,1 0 0,1 0 0,-2 2-16,1-2-16,-1 1 32,2 1 16,-2-2-16,0 0 16,2 1 0,-2 1-48,1 0 0,0-1 32,1 1 0,-2-2 0,3 1 0,-2-1 0,2 2 0,-1-1 0,1 1 0,-1 0-16,-2-2 16,2 1-16,0 1 0,1 0 16,-1-1-8,1 1-24,-2-1 16,-1-1 16,2 2-16,-1 0 0,-1 1 16,2-1-48,-2 0-24,0 0-16,0-2 88,0 2-152,0 0-16,0 0-8,-1 0-64,0 0-9,-2 0-63,3-2 312,-2 1-408,-5 1-112,6 0-112,-2-2-104,0 1-88,-1-1-144,4 0 968,-6 0-1169,4 0-207,0 0-216,-4 2-241,4-1-359,-2 1-465,4-2 2657,-3 2-2960,0-1-209,1 2-2328,2-3 5497</inkml:trace>
  <inkml:trace contextRef="#ctx0" brushRef="#br0" timeOffset="-5215">1687 1103 3544,'0'0'0,"0"-1"1321,-1-1-113,-2 1-120,1 0-64,2 1-1024,-1-1 1000,-1 1 65,1-2 39,0 1-64,0 1-48,0-1-71,1 1-921,-1-1 888,0 0-40,0 0-48,0 1-48,1 0-64,0 0-79,0 0-57,0 0-552,0 0 496,0 0-56,0 0-32,0 0-40,0 0 8,0 0-8,0 0-2824,0 1 5264,2 1-2488,-2-2-16,2 1-24,-1 1-7,1-1-25,-2-1-248,1 0 216,1 3-8,-1-1-32,1 0-8,1 0-48,-2 0-8,-1-2-112,3 2 96,-2 1 16,1 3 16,0-4-16,1 0 0,-1 0-32,-2-2-80,1 7 88,2-6-8,-1 2 24,1-1-48,-1 4 32,0-4-8,-2-2-80,2 2 72,1 1 0,-2-1 0,1 5-32,0-6 16,-1 1-8,-1-2-48,2 7 24,-2-5 8,2 0-8,-2 0 8,0 4 0,0-4-24,0-2-8,0 3 16,0-1 16,0 5-16,0-5 40,0 4-32,-1-4-24,1-2 0,-1 2 32,-1 0 0,1 1 8,-1 3-8,0-4-24,0-1 8,2-1-16,-3 2 32,2 1-8,-2 0 24,1-1-48,-1-1 0,0 1 24,3-2-24,-3 3 32,1-2 0,-1 1-8,0-2-8,0 0-16,1 1 48,2-1-48,-3 0 8,1 0 8,-1 0 16,1 0-16,0 0-16,0-1 8,2 1-8,-2 0 16,1-1 0,0 0 16,0-1-24,1-1 8,0 1 0,0 2-16,0-3 0,0-1 0,0 2 16,0-4-32,1 4 32,1-1-48,-2 3 32,3-7 0,3 4 0,-4 0 32,0-3-16,5 3-32,-4 0 16,-3 3 0,7-6 16,-5 4 8,8-5 8,-3 0-32,0 4 0,-7 3 0,7-8-16,1 2 16,0-1 0,-1 1 32,2-1-48,1 0 32,-10 7-16,9-6 32,0-1-24,0 1 24,-2 0-32,-1 4-40,-3-6 40,-3 8 0,8-2-48,-6-1-8,4-4-32,-4 7-120,-1-3-88,2 1-184,-3 2 480,3-2-632,-2 0-208,-1 2-256,0 0-337,0 0-567,0 0-609,0 0 2609,-1 0-3465,0 2-607,-1 1-3634,2-3 7706</inkml:trace>
  <inkml:trace contextRef="#ctx0" brushRef="#br0" timeOffset="190415">1571 1450 1968,'0'0'0,"0"-1"1504,0 1-400,0 0-1104,0-1 953,0 0 47,-1 1-72,1 0-40,0-1-48,0 1-31,0 0-809,0-1 776,-1 1-48,1 0-24,0 0-48,0 0-24,0 0-63,0 0-569,-1 0 552,1 0-24,0 0-24,0 0 24,0 0-8,0 0-520,0 1 520,0 0-24,0-1-8,0 0-16,0 0-63,0 2-17,2-2-8,-2 0-384,0 0 368,1 1 8,0-1-16,0 0-32,0 0 0,0 0-40,-1 0-288,2 0 304,1 1-40,-2-1-16,1 0-32,1 0-32,-3 0-184,1 0 176,3 0-23,-3 0-17,3 0-32,-3 0-32,3 0 8,-4 0-80,2 0 40,2 0 0,-3 1 0,3-1-8,-3 0-16,3 0-8,-4 0-8,1 1 32,2-1-8,-2 1 8,3 0-48,-3-1-24,0 0-56,-1 0 96,4 0-184,-3 0-168,0 2-209,0-2-263,1 1-240,-1-1-232,-1 0 1296,2 0-1593,1 1-311,-2-1-385,1 0-383,1 0-209,-2 0-3632,-1 0 6513</inkml:trace>
  <inkml:trace contextRef="#ctx0" brushRef="#br0" timeOffset="185936">1451 1458 1384,'0'0'0,"0"0"2416,0-1-1391,0 1-105,0 0-920,0 0 888,0 0 0,-1 0 0,1-1-32,0 1-55,-1 0-97,1 0-704,0 0 656,-1-1-32,1 1-24,-1 0-24,1-1-40,0 1-55,0 0-481,-1 0 456,0 0-48,0 0 0,1 0-32,-1 0-40,0 0-8,1 0-328,-1 0 272,0 0 8,0 0-16,0 0-16,0 0-16,0 1 8,1-1-240,-1 0 216,-1 0 0,1 0-23,0 0-25,-1 0 16,2 2-40,0-2-144,-1 0 136,0 1 8,0-1-8,0 0 32,-3 0-24,4 1-16,0-1-128,-2 1 152,0 0 0,0-1 0,1 0 8,-1 0-16,0 0-32,2 0-112,-2 0 128,0 0-8,1 1-24,-1 0 0,0 0-24,0-1-16,2 0-56,-1 1 64,-3-1 16,3 1 48,0-1-8,-1 1 0,-2-1-8,4 0-112,0 0 72,-2 0-24,0 1 8,0-1-16,1 2 0,-1-2 24,2 0-64,-2 1 56,1 0-8,-3 0-8,3 0 16,0 0-48,-3 0 32,4-1-40,-1 1 16,-1 1 8,-2-2 16,3 2-8,-1-1-8,1 1-8,1-2-16,-4 1 0,3 0 24,-1 0 0,1 1-8,-1-1-16,0 1 0,2-2 0,-2 1 16,0-1-8,1 2 24,-1-1-32,1 0-32,-1 0-8,2-1 40,-1 1-24,-1 0-56,1 1-120,0-2-224,0 1-256,0 0-344,1-1 1024,-1 1-1352,0 0-369,1 0-399,-1 0-353,1 0-319,0 0-121,0-1 2913,0 1-5753,0-1 5753</inkml:trace>
  <inkml:trace contextRef="#ctx0" brushRef="#br0" timeOffset="190921">1714 1476 2240,'0'0'0,"0"-1"1904,0 1-775,-1 0-65,1 0-56,0 0-32,0 0-976,-1 0 920,0 0-55,1 0-49,0 0-24,0 1-16,0-1-32,0 0-744,0 1 712,0 0-15,0-1-1,0 1-24,0-1 8,0 2-48,0-2-632,0 0 600,0 2-40,1-1 1,-1 0-33,0 0-48,1 0-40,-1-1-440,0 2 384,1-1-8,-1 0 8,1 1-40,0-1-48,-1 0-16,0-1-280,1 1 224,1 1 24,-1-1-40,0 0 1,0 0-33,1 0-32,-2-1-144,3 0 168,-2 1-56,0 0-8,0 0 8,3 0-40,-3 0 8,-1-1-80,1 1 40,0-1 0,1 2 16,-2-2-8,1 2-8,0-1-24,-1-1-16,1 1 0,-1 1 8,1 1-8,-1-2-8,0 1-40,0 1-104,0-3 152,0 1-256,0 1-200,0-1-233,0 0-279,0 0-280,0 1-280,0-2 1528,0 1-1857,0 0-407,0 1-409,0 2-367,0-3-3746,0-1 6786</inkml:trace>
  <inkml:trace contextRef="#ctx0" brushRef="#br0" timeOffset="186478">1288 1567 1040,'0'0'0,"0"0"1872,0 0-1176,0 0-696,-2 0 512,1 0 73,1 0-1,0 0 8,-1 0-16,0 1-24,1-1-552,-1 0 528,1 1-24,-2-1-32,2 0 0,-1 2-15,0-2-9,1 0-448,-1 1 440,0-1-16,-1 1-24,1 0 0,0 0-24,0 0 0,1-1-376,-1 1 376,-1 1-24,1-1-8,-1 0 8,1 1-7,-1 1-9,2-3-336,-2 1 344,0 0-24,0 0 0,1 3 0,-1-3-8,0 0-16,2-1-296,-1 4 288,-1-3-40,0 0 8,0 2 0,1-1-24,-1-1 8,2-1-240,-2 3 200,1-2 24,0 0 16,0 3 17,-1-3-1,1 2-40,1-3-216,-2 2 208,1 1-32,-1-2-40,0 3-8,0-3-16,1 3-40,1-4-72,-2 1 72,1 3-16,0-3-24,-1 2-8,1-2 8,1 0-8,0-1-24,-1 2 32,0-1-16,1 0-16,-1 1 0,1-1 0,-1 1-24,1-2 24,0 0-40,-1 1-88,1 0-104,0 0-216,0-1-248,0 1-385,0-1 1081,0 1-1360,0-1-384,1 0-409,0 0-335,-1 0-289,1 0-3032,-1 0 5809</inkml:trace>
  <inkml:trace contextRef="#ctx0" brushRef="#br0" timeOffset="191465">1789 1592 1112,'0'0'0,"0"0"1872,0 0-1872,1 0 1032,-1 0-135,0 0-17,0 0-40,0 0 0,1 0 0,-1 0-840,0 0 816,0 0-31,1 1-57,-1 0-48,1 0-16,-1 0-48,0-1-616,0 1 584,1 0-56,-1 1-31,0-1-17,0 0-40,1 0-16,-1-1-424,2 2 416,-2-1-72,1 3-56,0-4-16,-1 1-32,2 3-8,-2-4-232,1 1 248,1 0 0,1 2 8,-3-1 0,1-1-8,0 3-15,-1-4-233,1 1 208,0 0 0,-1 3-16,0-3 8,1 2-16,0-2-32,-1-1-152,0 4 136,0-3-8,1 3-56,-1-2 8,0 2-32,0-2 0,0-2-48,0 4 56,0-2-16,0 2-8,0-2 8,0 2 0,0-3-32,0-1-8,0 4-8,1-3-48,-1 3-80,0-3-88,1 1-208,-1 1-216,0-3 648,0 1-961,1 1-359,-1-1-416,1 0-441,0 1-471,-1-1-297,0-1 2945,1 1-5985,-1-1 5985</inkml:trace>
  <inkml:trace contextRef="#ctx0" brushRef="#br0" timeOffset="196097">938 1620 4664,'0'0'0,"0"-2"1801,0 2-1801,0-1 1344,0-1-72,0 0-23,0 1 15,0-1-48,1 1-80,-1 1-1136,0-1 1041,0 1-97,0-1-72,2 1-48,-2-1-64,0 1-79,0 0-681,0 0 560,0 0-48,1 0-8,-1 0 0,1 0 8,-1 1-8,0-1-504,0 1 456,1 0-24,-1 1-15,0-1-33,0 3-56,0-3-64,0-1-264,0 5 216,0-1-8,-1-1-24,1 2-32,0-1-8,-1 1-16,1-5-128,-1 5 56,1-1 0,0 2-16,-1-1-24,0 1 56,1-1 0,0-5-72,-1 5 40,1 1-40,0-1 16,0-1-16,0 0 24,0-1 48,0-3-72,0 4-56,0 0 0,0-3 24,0-1 32,1 4 0,-1-3 72,2 3-16,-2-4-56,0 1 32,2 0 0,-1-1 32,0 0 8,1 0 0,2 0-24,-4 0-48,1 0 72,2-1 0,-2-2 0,4 1 0,-2-2 40,-1 3-24,-2 1-88,5-6 96,-1 5-8,-3-3-72,4 3 16,-4-1-16,4-1 24,-5 3-40,1-1 16,3 0 0,-3 0-32,0 0 16,3 0 0,-3 1 16,-1 0-16,1 0 0,0 0-16,1 1 16,-1 0 0,0 0 0,0 3 0,-1-4 0,1 1 0,-1 2 0,0-1 16,0 2-64,1-3-24,-1 4-16,0-5 88,1 1-72,0 3 88,1-3 0,-1 3-16,0-4-16,1 2 0,-2-2 16,1 1 0,0 0 16,3 0 0,-3-1 0,0 1-32,3-1 16,-4 0 0,2 0 16,1 0-16,-1 0 24,2-1 8,-2-1-32,2-1 16,-4 3-16,1-2-16,4-2 48,-1 1 48,-3-1 8,5 0 32,-5 3-8,-1 1-112,5-6 88,-4 3 48,4-2-8,-3 1 24,2-1-48,-3 1 0,-1 4-104,4-5 105,-2 0-1,2 0 8,-3 1-16,3-1-56,-3-1 8,-1 6-48,4-4 56,-3 0 8,2 0-32,-2 0-8,0 0 8,3 1 0,-4 3-32,0-2 32,1-2-32,0 3 8,0-1-16,0 1-40,-1-1 16,0 2 32,0-1-120,0 0-136,0 1-185,0 0-311,0 0-280,0 0-296,0 0 1328,-1 2-1657,0 1-455,-1-1-625,-2 2-807,3 1-769,-3-1-3785,4-4 8098,0 0 0</inkml:trace>
  <inkml:trace contextRef="#ctx0" brushRef="#br0" timeOffset="194627">1941 1642 5009,'0'0'0,"0"-1"2144,0-3-744,0 3-151,1 0 15,0-1 56,-1 2-1320,1-1 1328,-1-1-63,0 1-121,1 1-104,-1-1-104,0 1-79,0 0-857,0-1 784,0 1-64,0 0-112,0 0-48,0 0-64,0 1-24,0 3 0,0-4-472,-1 1 433,0 3-57,0-3-32,0 5-56,-1-2-40,1 0-32,1-4-216,-2 5 168,1 0-16,-3 0-24,3 0 0,-1 1-32,1-1-8,1-5-88,-3 6 64,2-1 24,0 0 0,0-1-72,1 0-16,-1 2-16,1-6 16,0 4-16,-1 0 56,1-1 32,0-1-24,0 2-40,1-4 40,-1 0-48,1 1 40,1 1 0,-1-2 32,3 0-24,-2 0-8,2 0 16,-4 0-56,1-1 64,5-1-24,-3-2 0,1 0-8,1 0 0,-2 0 40,-3 4-72,5-4 72,-1 0 16,0 0-16,0 1-64,0 1 24,-4 2-32,3-3-32,-1 1 32,2 1 16,-3 0 0,0 0-16,1 1-16,-2 0 16,1 0-24,0 0 24,0 1 24,-1 0-24,0 3 0,2-4 0,-2 0 0,0 4-16,0-3 32,0 3-40,0 0-40,0-2-24,1 2 32,-1-4 56,0 1 0,1 4 16,0-4 0,0 3-16,1-3-16,1-1 16,-3 0 0,1 1 0,1 0 0,2-1 0,-3 0 0,3 0 0,-3 0 0,-1 0 0,5-1 0,-1 0 0,0-4 16,0 4 0,0-4-8,0 1 72,-4 4-80,5-4 80,0 0 8,0 0 48,-1-1-48,1 1 8,-1-1 8,-4 5-104,5-5 88,-1 0 16,0 0-16,-1 0-16,1 1 8,-2 0 8,-2 4-88,5-4 73,-5 0 31,2 3-16,-1-1-40,1-2 24,-1 3-24,-1 1-48,1-1 24,0-1 8,0 1-64,0-1-40,0 2-64,0-1-201,-1 1 337,0 0-608,1-1-320,-1 1-384,1 0-368,-1 0-409,0 2-479,0-2 2568,0 1-3169,0 3-672,0-3-4913,0-1 8754</inkml:trace>
  <inkml:trace contextRef="#ctx0" brushRef="#br0" timeOffset="187017">1216 1708 4368,'0'0'0,"0"-1"1401,0 1-273,0 0-1128,0 0 1032,0-1-40,0 1-23,0-1-89,0 1-96,0 0-72,0 0-712,0 0 648,0 0-24,0 0-7,-1 1-73,1 0-56,0 0-88,0-1-400,-1 2 344,1-1 8,-1 0-32,1 0-24,-1 3-32,1-3 16,0-1-280,-1 1 280,0 3 0,0-3 8,1 0-32,0 3-15,-1-3-25,1-1-216,0 1 208,-1 2 16,1-1-40,0 1-48,-1-1-8,0 2-32,1-4-96,0 1 96,-1 3 8,1-3-40,-1 3-24,1-3 8,-1 4 0,1-5-48,0 1 40,-1 5 0,1-2-32,0-3-8,-1 5 24,0-3-8,1-3-16,0 3 16,-1-1 8,1 3-16,-1-2-8,1-1-8,-1 3-48,1-5 56,0 1-88,0 4-96,0-4-256,0 0-288,1 3-377,0-3-455,-1-1 1560,1 1-2032,3 0-489,-3 0-448,3-1-3912,-4 0 6881</inkml:trace>
  <inkml:trace contextRef="#ctx0" brushRef="#br0" timeOffset="191985">1814 1776 2880,'0'0'0,"0"0"1849,0 1-649,0 0-168,-1 0-88,0 0-40,1-1-904,0 2 857,-1-1-57,1 0-64,-1 0-72,0 1-56,0-1-48,1-1-560,0 1 504,-2 3-32,1-3-31,0 0-41,0 3-48,0-3-56,0 2-40,1-3-256,-1 2 224,0 2-8,-1-3-16,0 3-32,1-2-32,-1 2-8,2-4-128,-1 1 136,-2 4-32,2-4 0,-1 4-40,1-3-24,-1 2 0,2-4-40,-2 2 32,1 2 16,0-3-24,-1 3 8,1-3-8,-1 3-24,2-4 0,-1 1 0,-1 3-32,1-3-48,0 0-152,0 1-216,0-1-360,1-1 808,-1 1-1208,1 0-417,0 1-455,0-1-337,0-1-815,0 0-1329,0 0 4561,0 0 0</inkml:trace>
  <inkml:trace contextRef="#ctx0" brushRef="#br0" timeOffset="187530">1243 1838 3680,'0'0'0,"0"-1"1577,0 1-401,0-1-152,0 1-128,0 0-896,0 0 832,0 0-39,0 0-49,0 1 0,1 0 8,-1 1 0,0-2-752,1 1 744,0 0-7,-1 3-49,1-4-80,-1 2-64,0 2-64,0-4-480,1 0 424,0 4-40,0-3-40,0 3 0,0-3-56,0 3-23,-1-4-265,0 0 200,2 4-72,-1-3-16,0 0-40,1 1 8,1 1-32,-3-3-48,0 0 48,2 2 0,-1-1-8,0 0-8,1 0-32,-1 0-32,-1-1 32,1 1-176,1 1-200,-1-2-329,0 1-519,3 0-656,-4 0-769,0-1 2649,1 1-3433,0 0-3704,-1-1 7137</inkml:trace>
  <inkml:trace contextRef="#ctx0" brushRef="#br0" timeOffset="192515">1709 1913 3112,'0'0'0,"0"0"816,0 0-816,0 1 664,0 0-55,0 0-33,0 0-40,-2 0-24,1-1-40,1 0-472,-1 2 408,0-1-48,0 1-24,-1-1-16,1 0-24,-1 3-16,2-4-280,-1 1 249,-1 0-33,-2 3-16,3-4-16,0 4-8,-2-3 24,3-1-200,-2 1 200,1 1 32,-3 2 24,3-4-16,-3 2-16,2-1-40,2-1-184,-3 2 152,1-1 0,-2 0-16,2 1 0,-2-2-8,0 1-8,4-1-120,-3 0 88,-1 1-16,0-1-24,0 1 16,0-1-40,1 1 24,3-1-48,-4 0 16,0 0-16,2 0 8,-2 0-24,3 0-80,-1 0-168,2 0 264,-1 0-552,0 0-344,-1 0-424,1 0-401,-1-1-375,2 1-2913,0 0 5009</inkml:trace>
  <inkml:trace contextRef="#ctx0" brushRef="#br0" timeOffset="188113">1357 1940 3832,'0'0'0,"0"0"1321,-1 0-313,1 1-176,0-1-832,-1 2 784,1-1 0,0 0-48,0 0-87,0 0-65,0 1-40,0-2-544,0 4 552,1-4 32,0 1-16,1 1 0,-1-1-24,3 0-23,-4 0-9,0-1-512,4 2 512,-4-1 0,2 3 0,1-4 8,-2 1-8,0 0-32,-1-1-480,4 2 416,-3-1-79,2 0-65,-1 1-40,1-1-48,-2 0-64,-1-1-120,4 0 96,-3 1-32,3-1 0,-3 1-16,3-1-32,-2 0-56,-2 0 40,4 0-232,-3 0-312,4 0-457,-5 0-615,4-1-745,-3 1-807,-1 0 3168,1-1-6065,1 1 1648,-2 0 4417</inkml:trace>
  <inkml:trace contextRef="#ctx0" brushRef="#br0" timeOffset="-7549">1499 1987 1528,'0'0'0,"0"-1"1272,0-1-320,0 2-952,-1-2 816,0 0-103,0 1-17,0 0-80,0-1-8,1 2-16,0 0-592,-1-1 616,1 0 0,-1 0 17,0 0-41,1 0-40,-1 0-32,1 1-520,-1 0 488,1-1-32,0 1-40,-1-1-16,1 1 0,-1 0-32,1 0-368,0 0 377,0 0-9,-1 0-40,1 0 0,-1 0-48,1 0-8,0 0-272,0 0 232,-1 0 16,1 0-8,0 2 0,0-2-24,0 1-8,0-1-208,0 2 216,-1-2 32,1 3 16,0-1 16,-1 0 8,1 0-7,0-2-281,-1 3 264,1-1-8,-1 5-32,1-4-16,0 3 8,0-4 32,0-2-248,0 7 264,0-5-8,0 4 0,0-5-40,0 2 32,0 5-8,0-8-240,0 2 248,0 5-8,-1-4-40,1 5 24,0-7-24,0 7-16,0-8-184,0 2 192,0 6-32,0-6 33,0 6-9,0-6 8,0 7-24,0-9-168,0 2 136,-1 5-24,1-5-32,0 5-8,0-5-24,0 4 0,0-6-48,0 2 24,0 0 16,2 5-8,-2-5-8,0 5-8,1-6 8,-1-1-24,0 2 32,0 0-16,0 1-32,0-1-16,2-1 24,-2-1-32,0 0 40,1 2-56,1-2-96,-2 0-152,0 0-160,1 0-241,-1 0-263,0 0 968,2-1-1264,0 0-352,0 0-361,-2-1-375,0 1-321,0 0-160,0 1 2833,0-1-2832,0 1-2513,0 0 5345</inkml:trace>
  <inkml:trace contextRef="#ctx0" brushRef="#br0" timeOffset="-4132">1644 2128 2368,'0'0'0,"-1"-1"1880,1 1-1880,-1-1 1289,-1 0-137,1-1-32,0 1-16,0 0 1,0 1 23,1 0-1128,0-1 1080,-1 1-80,1-1-47,0 1-97,0 0-112,0-1-64,0 1-680,0 0 656,0 0-40,1 0 32,2 0-55,-1-1-41,0 0-24,1 0-56,-3 1-472,2 0 456,5-1-16,-6 0-56,6 0 0,-6 1-56,2-1-8,-3 1-320,2-1 272,4 1-56,-4 0-31,0 0-9,5 0-40,-6 0-24,-1 0-112,3 0 96,-1 2-24,0-2 24,0 1-16,0 1 0,-2-2-80,1 2 72,1 0-8,-1 0 8,-1 5 0,0-6-16,0 6 8,0-7-64,0 2 56,0 6 0,-1-6 0,1 6-8,-2-6-24,1 7 16,1-9-40,-3 3 16,1 5 24,-1-6-24,0 9 0,0-5 0,0 1-8,3-7-8,-3 7 16,0-1 0,0 1-16,0 0-16,-3 1 48,4-1-24,2-7-8,-3 7 32,0-5-16,0 8-16,-1-8 8,1 6-8,1-2-8,2-6 8,-3 3 0,1 5 8,0-6 8,1 5 0,-1-5-16,1 4-16,1-6 16,0 2 0,-1-1 16,1 2 8,0-1-8,0-1-16,1 1-16,-1-2 16,2 1 0,0 1 16,0-2 16,0 0-32,1 0 0,-1 0-16,-2 0 16,7 0 0,-6 0 0,1 0 16,1-1-16,3 0 0,-4 0-16,-2 1 16,2 0-32,5-1-8,-5 0 0,0 0 0,6 1-32,-7-2-72,-1 2 144,6-1-224,-3-1-64,4 1-72,-5-2-32,6 1-73,-5 0-31,-3 2 496,7-3-584,-5 1-16,5 0-40,-5 0-48,5 1-64,-5-1-41,-2 2 793,6-2-832,-4 0-32,0 1-56,0 0-56,1 0-16,-1 0-9,-2 1 1001,2-1-1032,1 0-8,-1 0 16,0 1 55,-1 0 105,-1-1 80,0 1 784,0 0-744,0 0 48,0 0 8,0 0 23,0 0 49,-1 0 72,1 0 544,-2 0-456,-1 0 16,0 0-64,1 1-1064,2-1 1568</inkml:trace>
  <inkml:trace contextRef="#ctx0" brushRef="#br0" timeOffset="-3798">1623 2249 1080,'0'0'0,"0"0"0,-1-1 712,-1-1-24,0 0-96,0 0-40,-1 1-8,1-1 57,2 2-601,-2 0 632,1-1-8,-2 0 0,2 0-24,0 0 8,0 0 40,1 1-648,-1-1 712,0 0 57,0 0 31,0 0 8,0 1-48,1-1-8,0 1-752,-1-1 744,0 1 9,0-1-33,1 0-8,0 1-24,0-1 32,0 1-720,0-1 680,0 1-15,2-1-57,-1 1-24,1 0-16,-1-1 8,-1 1-576,3 0 528,-2-1-56,2 0-40,-1 1-56,6-1-16,-7 1-47,-1 0-313,7-1 248,-4 0-48,3 0-56,-4 1-8,7-1-24,-7 0-48,-2 1-64,8-1 40,-5 1-8,5-1-16,-6 1-8,5-1-32,-4 0-48,-3 1 72,8-1-216,-6 0-224,5 0-305,-5 0-359,5 0-432,-6 0-617,-1 1 2153,3 0-2712,-1-1-729,1 0-488,-1 1-2728,-2 0 6657</inkml:trace>
  <inkml:trace contextRef="#ctx0" brushRef="#br0" timeOffset="-7130">1484 2271 2088,'0'0'0,"0"-1"1048,0-1-112,0-1-119,0 3-817,-1-2 792,1 1-16,-1-1-16,1 1 40,-1 0 16,0-1 41,1 2-857,0-1 840,0 1-48,0 0-24,-1 0-88,1 0-48,-1 0-64,1 0-568,-1 0 481,1 0-9,0 0-24,0 0-8,0 2-40,-1 0-24,1-2-376,0 3 336,0-1-16,0 0-40,0 1-8,0-1-24,0 4-48,0-6-200,0 2 232,0 0-32,0 5-15,0-4-1,0 4-80,0-5 0,0-2-104,0 6 112,0-4-32,0 6 0,0-6 0,0 5 0,0-5-8,0-2-72,0 7 64,0-5-40,0 5 16,0-6 8,0 6-40,0-6 16,0-1-24,-1 3-8,1-1-16,0 1 8,-1-2-32,1-1-16,0 0-112,0 0 176,0 0-352,0 2-208,0-2-265,0 0-319,0 0-280,0 0-345,0 0 1769,2 0-2064,-2 0-177,1 0-47,1-1-169,-1 1-1487,-1 0 3944</inkml:trace>
  <inkml:trace contextRef="#ctx0" brushRef="#br0" timeOffset="-6655">1465 2480 1632,'0'0'0,"0"-1"928,0 1-928,0 0 904,0-1-184,0 0-39,0 0-17,-1 1-16,1 0-24,0 0-624,0 0 576,0 0 0,0 0 0,0 0 40,0 0 49,-1 0 7,1 0-672,0 0 664,0 0-40,-1 0-16,1 0-32,0 0-40,0 1-8,0 1 1,0-2-529,0 0 504,0 0-24,0 1-56,0 1-64,0 0-32,0-1-40,0-1-288,2 2 256,-2-1-40,0 2-40,0-1-8,0 0-16,0 1 16,0-3-168,0 6 152,0-5-8,0 6-24,0-5-32,0 6 8,0-2-23,0-6-73,0 3 48,0 7-16,-1-4 8,1 0-16,-1 1 8,0 0-16,1-7-16,0 7 0,0 0-16,0-1 8,0-3-32,0 6-16,0-7-32,0-2 88,0 7-201,0-5-255,2 0-392,-1 1-504,1-2-545,1-1-527,-3 0 2424,2 0-2841,0 0-303,5 0-1641,-7 0 4785</inkml:trace>
  <inkml:trace contextRef="#ctx0" brushRef="#br0" timeOffset="77577.72">70 3037 1568,'0'0'0,"-2"1"936,2-1-936,-7 1 976,5 0 56,-4 1 1,3-1 15,0-1 32,-3 2 8,6-2-1088,-1 1 1081,-2-1 15,0 1-40,0 0 0,0 0 41,-1 0-57,2 0-24,2-1-1016,-2 1 968,0-1-64,1 0-63,0 1-41,0-1-48,1 0-64,0 0-688,0 0 624,0 0-56,0 0-64,0 0-24,0 0-15,2 0-41,-2 0-424,1 0 440,2 0-48,-1 0-72,0 0 24,6-1-16,-7 0-16,-1 1-312,6-1 328,-3 0-64,6-1 24,-3 1-24,2-1 32,-8 2-296,8-4 369,0 2-9,1-2-64,1 2 8,2-3-48,0 3-32,-12 2-224,13-6 248,0 4-32,1-4-32,1 5 0,0-5 16,1 1 0,-16 5-200,18-4 176,1-1-8,0 0 0,0-1 24,-1 1-16,1-1-24,-19 6-152,19-6 144,0 0 0,1 0-16,0 0 32,1-1 0,0 0-64,-21 7-96,21-6 65,0 0-65,0 0 0,1 1 0,0-1 0,0-1 0,-22 7 0,22-6 0,0 0 0,1 0 0,-2 0 0,1 0 0,0-1 0,-22 7 0,22-7 0,2 1 0,-1-1 0,0 2 0,0-1 0,-2 0 0,-21 6 0,23-6 0,-1-2 0,1 1 0,-1-1 0,0 1 0,0 1 0,-22 6 0,22-7 0,0 1 0,0 1 0,0-1 0,0-1 0,0 2 0,-22 5 0,20-6 0,-1 1 0,0-2 0,1 2 0,-1-1 0,0 0 0,-19 6 0,19-5 0,0-1 0,-1 2 0,0-1 0,-2 1 0,0 2 0,-16 2 0,15-6 0,-1 4 0,-1-2 0,0 2 0,-1-3 0,0 4 0,-12 1 0,12-5 0,0 4 0,0-3 0,-2 3 0,0-1 0,0-3 0,-10 5 0,9-1 0,-1-1 0,1 0 0,-2-3 0,0 4 0,0 0 0,-7 1 0,2-1 0,7-1 0,-7-2 0,0 4 0,1-2 0,-1 1 0,-2 1 0,2-1 0,-2-1 0,0 2 0,-1 0 0,-2 0 0,1 0 0,-4 0 0,4 0 0,-6 0-1305,8 0 1305,-2 0-1856,-5 0-481,4 2-655,0-1-849,-4 1-784,5 0-352,2-2 4977,-2 1-4305,0 2-1368,2-3 5673</inkml:trace>
  <inkml:trace contextRef="#ctx0" brushRef="#br0" timeOffset="77577.72">1583 2644 1568,'0'0'0,"-3"-1"936,3 1-936,-6-1 976,3 0 56,-3-1 1,3 1 15,1 1 32,-4-2 8,6 2-1088,-2-1 1081,0 1 15,-1-1-40,-1 0 0,1 0 41,0 0-57,1 0-24,2 1-1016,-3-1 968,1 1-64,1 0-63,0-1-41,1 1-48,0 0-64,0 0-688,0 0 624,0 0-56,0 0-64,0 0-24,0 0-15,1 0-41,-1 0-424,2 0 440,0 0-48,1 0-72,-1 0 24,5 1-16,-5 0-16,-2-1-312,6 1 328,-4 0-64,7 1 24,-3-1-24,2 1 32,-8-2-296,8 4 369,1-2-9,0 2-64,0-2 8,3 3-48,1-3-32,-13-2-224,13 6 248,0-4-32,1 4-32,0-5 0,2 5 16,0-1 0,-16-5-200,18 4 176,0 1-8,1 0 0,0 1 24,0-1-16,0 1-24,-19-6-152,19 6 144,0 0 0,1 0-16,0 0 32,0 1 0,1 0-64,-21-7-96,21 6 65,1 0-65,-2 0 0,2-1 0,0 1 0,0 1 0,-22-7 0,22 6 0,1 0 0,0 0 0,-2 0 0,1 0 0,0 1 0,-22-7 0,22 7 0,1-1 0,0 1 0,1-2 0,-1 1 0,-2 0 0,-21-6 0,22 6 0,0 2 0,1-1 0,0 1 0,-1-1 0,0-1 0,-22-6 0,21 7 0,2-1 0,-1-1 0,-1 1 0,2 1 0,-2-2 0,-21-5 0,20 6 0,0-1 0,-1 2 0,0-2 0,1 1 0,-1 0 0,-19-6 0,19 5 0,-1 1 0,0-2 0,1 1 0,-4-1 0,2-2 0,-17-2 0,14 6 0,0-4 0,-1 2 0,0-2 0,-1 3 0,1-4 0,-13-1 0,12 5 0,0-4 0,0 3 0,-2-3 0,-1 1 0,1 3 0,-10-5 0,9 1 0,-1 1 0,1 0 0,-2 3 0,1-4 0,-1 0 0,-7-1 0,2 1 0,6 1 0,-6 2 0,1-4 0,-1 2 0,0-1 0,-2-1 0,2 1 0,-2 1 0,0-2 0,-1 0 0,-1 0 0,0 0 0,-5 0 0,5 0 0,-5 0-1305,7 0 1305,-3 0-1856,-4 0-481,5-2-655,-2 1-849,-3-1-784,6 0-352,1 2 4977,-3-1-4305,1-2-1368,2 3 5673</inkml:trace>
  <inkml:trace contextRef="#ctx0" brushRef="#br0" timeOffset="-147592">2204 2764 1240,'0'0'0,"0"1"728,-2-1-104,2 0-624,-1 0 600,-1 0 72,1-1 0,-1 0-7,1 1-33,-1-1-8,2 1-624,-1 0 600,-1-1 16,0 0 0,0 1 48,1-1 41,0 1 23,1 0-728,-1-1 768,0 1-8,0-1 0,-1 1-32,1-1-55,-1 1-41,2 0-632,0 0 584,-1-1-56,1 1-24,-2 0-32,2 0-56,0 0-48,0 0-368,-1-1 344,1 1-8,-1 1-40,1-1 17,0 0 31,0 0 0,0 0-344,0 0 328,-1 1-32,1-1-72,1 1 16,-1-1-8,2 0-40,-2 0-192,0 1 208,2 0-56,-2-1 8,1 1-16,0-1-8,0 1 0,-1-1-136,1 1 88,1 0-8,0 0-16,-1 0 16,1 1 0,0-1-8,-2-1-72,4 3 72,-3-2 0,1 0-8,0 0-24,4 2 0,-5-3 0,-1 0-40,3 1 64,1 2 8,-2-2 8,1-1 0,-2 1 0,4 2 0,-5-3-80,2 1 80,-1-1-24,0 1-31,5 2 15,-5-3 16,1 2 0,-2-2-56,3 0 64,2 3-8,-4-2-40,0 0 48,2 0-16,3 2 0,-6-3-48,1 1 48,0 0-64,4 2 32,-5-3 24,2 2-16,-1-2-8,-1 0-16,3 1 16,-1 1-16,-1-2 40,1 2-32,0-1 8,1-1 0,-3 0-16,4 3 0,-4-3 56,2 1-48,0 0 8,3 2 0,-5-3-32,0 0 16,2 1 16,3 2 0,-4-3-8,1 1 8,0 0-32,2 3 48,-4-4-32,0 0 24,2 1-8,0 0 0,-1 0-16,4 3 8,-5-4-8,1 1 32,1-1-32,-1 1 8,1-1 24,-1 1-16,1 0-16,-2-1 0,2 1-16,-1 0 16,2-1 40,-2 1 0,0 0-24,1 0 0,-2-1-16,2 0-16,-1 1 16,0 0 24,0 0 24,1 0-48,-1-1 8,-1 0-8,1 1 0,1 0 0,0-1 16,-1 1-16,0 0 0,0 0 0,-1-1 0,3 0 32,-2 0-48,0 1 40,0 0-8,0 0 16,-1-1-32,0 0 24,0 0-8,0 0-8,1 0-8,-1 0 48,0 0-40,0 0-8,1 0 0,2 0 16,-3 0 0,0 0 8,0 0 8,0 0-32,1 0 16,0 1-8,0 0-16,-1-1 8,0 0 56,1 1 8,-1-1-48,1 0 56,1 0-104,-2 0 24,0 0 8,2 1 80,-2 0-64,2 0 8,-2-1-8,1 0-40,0 1 8,-1-1 16,1 1 0,-1-1 16,1 1-16,-1-1-32,0 0 32,0 0-56,0 0-16,0 0 16,0 0 72,0 0 16,0 0-32,-1 1-32,1-1 32,-1 0 16,1 0 8,-1 1-8,1-1-16,0 0 0,-1 1-16,1-1 48,1-1-32,-1 1 0,0 0 16,0 0-8,0 0-32,1 0-8,-1 0 32,0 1 48,0-1-40,0 0-16,0 0-24,0 0 32,-1 0 40,1 0-24,0 0-32,0 0 32,0 0-16,0 0 16,0 0 0,0 1-16,-1-1 0,1 0-16,0 0 16,0-1-16,0 1 48,0 0-24,-1 0 24,1 0-72,0 0 40,-1-1-16,1 2 32,-1-2-8,0 1 24,0 0-32,1 0-32,0 0 32,-1-1 0,0 2 16,0-1 0,0-1-16,0 1-16,0-1 16,1 1 0,-1 0 16,0 0 0,-1 0-16,1-1 0,0 1-16,0-1 40,1 1-24,-2 0 16,0-1 0,1 1-32,-1 0 0,2 0 16,0 0 0,-2 0 16,0 0 0,0-1-32,-1 1 16,2-1 0,-1 1 16,2 0-16,-1 0 16,-2 0-32,1 0 32,0 0-8,1-1-16,-1 2 8,2-1 0,-2 0 8,0 0-48,0-1 80,-1 1-40,1 0-24,0-1 40,2 1-16,-2-1 0,-1 1 8,1-1 24,0 1-16,0-1-32,0 1 16,2 0 0,-2 0-16,-1-1 16,1 1 32,-1 0-32,1-1 0,-1 1 8,3 0-8,-3 0 0,1 0 0,-1-1 0,0 1-8,1 0 8,0 0 40,2 0-40,-2 0 16,0 0-8,0-1-16,-1 1-8,2 0 32,-1 0-8,2 0-8,-3 0 0,2 1-24,-2-1 40,1 0-8,0 0-8,0 0 0,2 0 0,-2 0 0,0 0 0,0 0 16,-1 0-16,0 0-40,1 1 40,2-1 0,-2 0 0,-1 0 24,1 0 24,-2 0-48,3 0-32,-2 0 32,3 0 0,-3-1 40,0 1-24,0 0 0,1 0-48,1 0 8,-1 0 40,2 0-16,-2-1 24,1 1 8,-2 0-48,2 0-16,-1-1 24,1 1 8,1 0 0,-2 0 40,1 0-24,-1-1-16,0 1 0,1 0 0,0 0-16,1 0 16,-2-1 0,1 1 0,-1-1 16,2 2 8,-2-2-24,1 1-16,1 0 16,-1 0-40,0 0 40,0 0 32,0 0-8,0 0 8,0 0-48,1 0 16,-1-1 0,0 1 16,1 0-16,-1-1 8,0 1 8,1 0 32,0 0-48,-1 0 64,1 0-16,0 0-8,0 0-8,0 0 8,0 0 32,0 0-72,0 0 80,-1 1-16,1-1-40,0 0-8,0 0 8,0 0 24,0 0-48,-1-1 40,1 2-8,-1-2-32,0 2 24,0-2 8,-1 1 8,2 0-40,-2 1 16,0-1-32,0 0 32,0 0-16,-1 0 16,0 0-48,3 0 32,-4 0-16,1 0-24,0 0-32,0 0-96,-1 0-232,2-1-288,2 1 688,-2 0-1064,0 1-481,0-2-591,1 0-913,-1 1-1184,2-1-728,0 1 4961,0 0-6689,0 0 6689</inkml:trace>
  <inkml:trace contextRef="#ctx0" brushRef="#br0" timeOffset="-146902">2175 2780 136,'0'0'0,"0"0"784,-1-1 104,0 1-136,1-2-128,0 2-624,-1 0 624,2-1 16,-1-1-31,0 2-17,1-1-16,-2 1 0,1 0-576,2-1 584,-3 0 0,2 1-16,-2-1-8,2 0 1,-2 1 23,0-1 16,1 1-600,2 0 616,-2 0 8,0 0-8,-1-1 16,2-1-24,-1 2-608,-1 0 545,1 0-17,-1 0-56,1 0-32,0-1-16,-1 1-8,1 0-416,-2-1 424,1 1 32,0 0-8,0 0-16,0 0-63,0 1 15,1-1-384,-1 0 344,1 0 16,-1 1 40,0-1-40,0 1 24,0 0-24,1-1-360,-2 1 320,1-1 0,-1 2-56,1-1-16,0-1 8,-1 2-32,2-2-224,-1 2 232,1 0 9,-1 0-17,1 0 8,-2-1-32,1 1 0,1-2-200,-1 2 192,1 0-16,-1 0 24,-1 1-32,1-1 0,0 0-56,1-2-112,-1 3 72,1 0 56,-4 1-48,4-2-8,-1 0-24,-2 2-48,3-4 0,-2 1 8,-1 3 48,1-3-8,-3 2-32,3-1-8,-3 1 8,5-3-16,-2 1 0,-2 3-16,2-3-64,0 0-152,0 1-160,-1-1-224,3-1 616,-2 1-912,1 0-345,-2 0-487,2 0-537,1-1-767,0 0-697,0 0 3745,0 0-4025,1 1-2344,-1-1 6369</inkml:trace>
  <inkml:trace contextRef="#ctx0" brushRef="#br0" timeOffset="-145452">2132 2837 592,'0'0'0,"-1"0"1000,0 0 120,1 0-1120,-2-1 920,0 1-40,0-1-15,1 1 15,0-1-16,0 1-32,1 0-832,-1 0 832,0-1 33,0 1 63,1-1 16,-1 1 40,1 0-80,0 0-904,1-1 817,-1 1-73,1-1-104,0 1-72,2 0-80,0-1-40,-3 1-448,2 0 384,5 3-88,-4-4-48,0 1-56,0 0-24,0 0-16,-3 0-152,7 2 112,-4-2-15,0 0-49,-1 0 24,5 2-24,-5-2-8,-2 0-40,4 0 24,2 3-24,-4-3 24,5 1 0,-5-1 8,5 3-8,-7-3-24,2 0 16,4 2-16,-3-2 24,0 0 8,0 1-16,2 1-32,-5-2 16,2 0-8,0 0 32,1 1-8,-2-1 16,0 1-8,2-1-32,-3 0 8,0 0 8,1 1 8,-1-1 8,0 0 8,0 0 8,0 0-40,-1-1 40,0 1-8,-1-1-16,0 0 8,-1 0 0,-1 1 0,4 0-24,-6-3 16,3 3-16,-3-2 0,2 2 8,-2-3 16,2 2 0,4 1-24,-7-3 0,5 3-8,-4-2 16,3 1 16,0 1-8,0-1 0,3 1-16,-3-1-32,1 0 24,-1 0 16,1 0 24,-2 1-24,1-1-8,3 1 0,-2-1 24,-2 0-24,2 1 24,0-1-8,-1 0-32,1 0 16,2 1 0,-2 0-8,0-1 16,1 1 8,0 0-16,0-1 0,1 1 24,0 0-24,0 0 16,0 0-8,1-1-8,0 0 0,0 0 24,-1 1-24,1 0 24,2 0-24,0 0 24,0 0-8,1 0-16,2 2 24,-6-2-24,3 0 0,3 1-8,-3-1 32,7 1 0,-7-1-16,-3 0-8,7 3 0,-4-3 0,5 3 0,-5-3 24,8 1 8,-7 3-24,3-2-16,-7-2 8,3-1 24,4 5-16,-5-4 8,1 0-16,2 3 0,-5-3 0,2-1 24,1 1-16,-1 1 32,-1 0-24,-1 0-32,0-1 16,0 0 0,0 0 16,0 0 8,0 0 0,0 0 0,0 0 0,0-1 16,0 1-40,-1 0 40,-1 0-8,-1-1 0,0 0-32,-2-2 8,4 3 8,1 0-16,-5-3 8,2 2 8,-2-2 24,3 2 8,-4-2-32,4 2-8,2 1-8,-6-3-8,4 2 8,-4-2 24,4 2 0,-3-2-24,2 2 0,3 1 0,-2-2 16,-3-1-8,3 2 16,0 0-8,-3-2-16,4 2-16,1 1 16,-2-2 0,0 2 16,0-2 8,0 1 0,1-1-8,0 1-8,1 1-8,-1-2-8,1 1 8,-1 0 0,2 0 0,-2 1 24,2-1-8,-1 1-16,-1-1 0,1 1 8,1-1-16,-1 1 32,1 0 0,-1 0-40,0 0 16,1-1 0,0 2-32,2-1 32,-3 0 32,3 0-16,-2 1 0,-1-1-16,3 0 0,0 1 0,-1-1 0,2 1 8,1 1-8,-3-2-8,-2 0 8,6 3 8,-4-3 16,4 2 16,-4-2-16,4 2-8,-5 0 24,-1-2-40,6 2 72,-3-1 8,3 2 0,-4-2-32,2 3 0,-3-4 8,-1 0-56,2 1 48,3 3 16,-4-3-24,0 0 0,0-1 16,0 1-8,-1-1-48,2 1 40,-2-1-24,0 0 24,0 0 24,0 0 40,0 0-40,0 0-64,-1 0 40,-1-2 0,0 1 0,0-1-16,-3-1 32,3 3-16,2 0-40,-3-1 8,-2-1 48,3 1-48,-1-1 8,-3 0 0,4 1-16,2 1 0,-3 0 8,-2-3 48,3 2-40,-1 0-8,-2-2 8,3 2-32,2 1 16,-3-1 40,1 0-24,0-1 0,0 1-16,1 0-32,-1 0 48,2 1-16,0-1 16,-2 1-8,1-1-8,0 0-8,0 1 8,1-1 8,0 1-8,1 0-8,0-1 8,-1 1 8,2 0-16,-1 1 16,2-1-16,-3 0 8,2 1-16,1-1 16,1 4 24,-1-4-24,-2 1 0,6 1-24,-7-2 24,1 1-16,4 2 32,-3-2 0,0 0-16,4 2 8,-5-2-16,-1-1 8,2 1 8,3 2 32,-5-2-40,2-1 16,-1 2-8,1-1-8,-2-1 0,2 1 40,-1 0-24,0 1-16,1-1 16,-1 1-8,0-1 32,-1-1-40,0 1 32,1 0-24,-1 0 8,0 0 0,0 0 8,0-1 0,0 0-24,0 1 16,0-1 8,-1 1 32,1 0-16,0 0 0,0-1 16,0 0-56,0 0 40,0 0 16,-1 0-16,1 0-16,0 0 16,0 0-16,0 0-24,0 0 32,-1 0 8,0 0 0,0 0-40,-1-1-16,0 1 48,2 0-32,-2-2 24,-1 2-7,0 0-9,0 0-8,0 0-8,-1-1 16,4 1-8,-4 0-8,0-1-9,-2 0-7,3 1-8,0 0 48,-2 0-32,5 0 16,-4 0 0,0 0-24,0 1 8,0-1 16,1 0 16,0 1-16,3-1 0,-2 1-16,0-1 16,0 0-24,1 1 32,0 0-8,1-1 0,0 0 0,-1 1 16,1-1 0,0 1-16,2 0 0,-2-1-16,1 1 16,-1-1 0,1 1 32,2-1-8,0 1-40,2 1-8,-1-2 40,-1-1 24,-3 1-40,6 3 8,0-5 8,-1 5-56,-3-4 0,5 4 40,-4-4 40,-3 1-40,6 2 16,-3-1-48,3 0 32,-3-1 0,2 3 0,-2-3 16,-3 0-16,1 1-24,1 0 8,1-1 0,-1 1 16,-1 1 16,1-2-32,-2 0 16,0 1 16,-1 0-16,0 0 0,-1 0-16,0 0-8,0 1 24,2-2 0,-1 0 8,-3 1 24,-1 1-16,2-2-32,-1 0 0,-5 0 0,9 0 16,-3 0 16,-3-2-16,0 5-16,3-4-24,-4-2 32,4 4-8,3-1 16,-4 0 0,1 0 0,0-1-56,1 1 16,1 0-24,-1 0-48,2 0 112,-1 0-144,0 0-56,0 0-64,1 0-120,0 0-144,0 0-232,0 0 760,0 0-1040,0 0-393,2 0-631,1 0-721,0-1-679,0 2-177,-3-1 3641,6 2-5369,-6-2 5369</inkml:trace>
  <inkml:trace contextRef="#ctx0" brushRef="#br0" timeOffset="-147592">708 2799 1240,'0'0'0,"0"1"728,-1-1-104,1 0-624,-1 1 600,-1 0 72,1 0 0,-1-1-7,1 0-33,-1 0-8,2 0-624,-2 1 600,0-1 16,0 0 0,0 1 48,1-1 41,0 1 23,1-1-728,-2 0 768,2 0-8,-2 0 0,0 0-32,1 0-55,0 1-41,1-1-632,-1 0 584,0 0-56,1 1-24,-1-1-32,0 0-56,1 0-48,0 0-368,-1 0 344,1 0-8,0 1-40,0-1 17,0 0 31,0 0 0,0 0-344,0 0 328,0 1-32,0-1-72,2 0 16,-2 0-8,1 0-40,-1 0-192,2 0 208,-1 0-56,-1 0 8,2 0-16,0 0-8,-1 0 0,-1 0-136,2 0 88,0 0-8,0 0-16,1 0 16,-1 0 0,1 0-8,-3 0-72,6 0 72,-4 0 0,0 0-8,0 0-24,6-1 0,-7 1 0,-1 0-40,3-1 64,3 1 8,-5 0 8,2-2 0,-1 2 0,5 0 0,-7 0-80,1 0 80,1 0-24,0 0-31,5-2 15,-6 2 16,2 0 0,-3 0-56,2-1 64,5 1-8,-5 0-40,0 0 48,0-1-16,6 1 0,-8 0-48,1 0 48,1 0-64,5 0 32,-7 0 24,2 0-16,0 0-8,-2 0-16,3-1 16,0 1-16,-1 0 40,0 0-32,0 0 8,1-1 0,-3 1-16,6 0 0,-6 0 56,3 0-48,-1-1 8,4 1 0,-6 0-32,0 0 16,3 0 16,3 0 0,-4-1-8,0 1 8,0 0-32,5 0 48,-7 0-32,0 0 24,2 0-8,1 0 0,-1 0-16,4 0 8,-6 0-8,3 0 32,-2 0-32,1 0 8,0-1 24,-1 1-16,1 0-16,-2 0 0,3 0-16,-2 0 16,2-2 40,-2 2 0,2 0-24,-1 0 0,-2 0-16,2-1-16,-1 1 16,1 0 24,0 0 24,-1 0-48,1 0 8,-2 0-8,1 0 0,1 0 0,0 0 16,0 0-16,0 0 0,-1 0 0,-1 0 0,2-2 32,-1 2-48,1 0 40,-1 0-8,1 0 16,-2 0-32,0 0 24,0 0-8,0 0-8,1 0-8,-1 0 48,0 0-40,0 0-8,0-1 0,2 0 16,-2 1 0,0 0 8,0 0 8,0 0-32,2 0 16,-1 0-8,1 0-16,-2 0 8,0 0 56,1 0 8,-1 0-48,2 0 56,0-1-104,-2 1 24,0 0 8,1 0 80,1 0-64,-1 0 8,-1 0-8,2 0-40,-1 0 8,-1 0 16,2 0 0,-2 0 16,2 0-16,-2 0-32,0 0 32,0 0-56,0 0-16,0 0 16,0 0 72,0 1 16,0-1-32,0 0-32,0 1 32,0-1 16,0 0 8,0 0-8,0 1-16,0-1 0,0 1-16,0-1 48,0-2-32,0 2 0,0 0 16,0 0-8,0 0-32,1 0-8,-1 0 32,0 1 48,0-1-40,0 0-16,0 0-24,0 0 32,0 1 40,0-1-24,0 0-32,0 0 32,0 0-16,0 0 16,0 0 0,0 1-16,0-1 0,0 0-16,0 0 16,-1 0-16,1 0 48,0 0-24,-1 0 24,1 0-72,0 0 40,-1 0-16,1 0 32,-1 0-8,0 0 24,1 1-32,-1-1-32,1 0 32,-1 0 0,0 0 16,1 1 0,-1-1-16,0 1-16,0-1 16,1 0 0,-1 0 16,0 1 0,-1-1-16,1 0 0,0 1-16,-1-1 40,2 0-24,-1 0 16,-1 1 0,1-1-32,0 1 0,0-1 16,1 0 0,-2 1 16,1 0 0,-1-1-32,0 1 16,0 0 0,1 0 16,1-1-16,-1 0 16,-1 2-32,0-1 32,1-1-8,-1 1-16,2 0 8,0-1 0,-2 1 8,1 0-48,-1 0 80,-1-1-40,1 1-24,1 0 40,1-1-16,-3 1 0,1-1 8,-1 1 24,2-1-16,-2 1-32,2 0 16,1-1 0,-2 1-16,0 0 16,0 0 32,0 0-32,0 0 0,-1 0 8,3-1-8,-2 1 0,0 1 0,0-1 0,0 0-8,1 0 8,-1-1 40,2 0-40,-1 2 16,-1-1-8,-1-1-16,2 1-8,0 0 32,0 0-8,1-1-8,-2 2 0,1-1-24,0 0 40,-1 0-8,0 0-8,1-1 0,1 0 0,-1 2 0,-1-1 0,1 0 16,-1 0-16,0 1-40,1-1 40,1-1 0,-1 2 0,-1-1 24,0 0 24,0 1-48,1-1-32,-2 0 32,3-1 0,-3 1 40,2 0-24,-1 1 0,0-2-48,1 1 8,0 0 40,1-1-16,-2 1 24,0-1 8,1 1-48,-1 0-16,1-1 24,0 1 8,1-1 0,-2 0 40,1 1-24,-1-1-16,0 1 0,2-1 0,-1 1-16,1-1 16,-2 1 0,2-1 0,-2 0 16,1 1 8,0-1-24,0 1-16,1-1 16,-1 0-40,0 1 40,0-1 32,0 0-8,1 1 8,-1-1-48,1 0 16,-1 0 0,0 1 16,1-1-16,-1 0 8,0 0 8,1 1 32,0-1-48,-1 0 64,1 0-16,0 0-8,0 0-8,0 0 8,0 0 32,0 0-72,0 0 80,0 1-16,0-1-40,0 0-8,0 0 8,0 0 24,0 0-48,-1 0 40,1 0-8,-1 0-32,1 1 24,-1-1 8,-1 2 8,2-2-40,0 1 16,-2 0-32,1 0 32,-1 0-16,0 1 16,0-1-48,2-1 32,-3 2-16,1-1-24,0 0-32,0 1-96,-1-1-232,1 0-288,2-1 688,-1 2-1064,-1-1-481,1-1-591,-1 1-913,0-1-1184,1 0-728,1 0 4961,0 0-6689,0 0 6689</inkml:trace>
  <inkml:trace contextRef="#ctx0" brushRef="#br0" timeOffset="-146902">704 2825 136,'0'0'0,"-1"0"784,0 0 104,0 0-136,-1-1-128,2 1-624,-1 0 624,0-1 16,0 0-31,1 1-17,0-1-16,-1 1 0,1 0-576,0-1 584,-1 1 0,0-1-16,0 1-8,1-1 1,0 1 23,-1 0 16,1 0-600,0-1 616,0 1 8,-1 0-8,0 0 16,1-2-24,0 2-608,-1 0 545,1 0-17,-1 0-56,0 0-32,1 0-16,-1 0-8,1 0-416,-2 0 424,1 1 32,0 0-8,1-1-16,-1 1-63,1-1 15,0 0-384,-1 1 344,1-1 16,0 1 40,0 0-40,0 0 24,0 0-24,0-1-360,0 2 320,0-1 0,0 1-56,0-1-16,0 0 8,0 1-32,0-2-224,2 2 232,-1-1 9,1 1-17,0-1 8,-2 1-32,1 0 0,-1-2-200,2 2 192,-1 0-16,1 0 24,-1 0-32,1 0 0,-1 1-56,-1-3-112,3 2 72,-1 0 56,0 3-48,-1-4-8,1 1-24,0 3-48,-2-5 0,0 1 8,1 4 48,-1-4-8,0 4-32,0-3-8,0 3 8,0-5-16,0 2 0,0 2-16,0-3-64,0 2-152,0-1-160,0 0-224,0-2 616,0 2-912,0-1-345,-1 1-487,1-1-537,0 0-767,0-1-697,0 0 3745,0 0-4025,1 0-2344,-1 0 6369</inkml:trace>
  <inkml:trace contextRef="#ctx0" brushRef="#br0" timeOffset="-145452">731 2887 592,'0'0'0,"-1"0"1000,1 1 120,0-1-1120,-2 0 920,-1 1-40,2 0-15,0-1 15,-1 0-16,2 0-32,0 0-832,-2 0 832,1 0 33,0 0 63,0 0 16,0 0 40,1 0-80,0 0-904,0 0 817,0 0-73,0-2-104,0 1-72,2 0-80,0-1-40,-2 2-448,2-1 384,5 0-88,-6-1-48,1 0-56,1 1-24,-1-1-16,-2 2-152,7-2 112,-6 1-15,2-1-49,-1 1 24,4-1-24,-4 1-8,-2 1-40,2-2 24,5 1-24,-5 0 24,4-1 0,-4 1 8,5 0-8,-7 1-24,2-2 16,5 1-16,-6 0 24,2-1 8,-1 1-16,5 0-32,-7 1 16,1-1-8,1 0 32,0 0-8,0 1 16,0 0-8,-1-1-32,-1 1 8,0 0 8,1 0 8,-1 0 8,0 0 8,0 0 8,0 0-40,0 0 40,-2 0-8,0 0-16,-1 1 8,0-1 0,0 2 0,3-2-24,-7 1 16,5 1-16,-4 0 0,3-1 8,-5 0 16,4 0 0,4-1-24,-7 2 0,5-1-8,-4 0 16,3 0 16,1 0-8,-1 0 0,3-1-16,-3 0-32,0 1 24,0 0 16,0 0 24,0 0-24,0 0-8,3-1 0,-2 0 24,-1 2-24,0-2 24,1 1-8,0-1-32,-1 1 16,3-1 0,-2 0-8,0 1 16,1 0 8,0-1-16,0 0 0,0 0 24,1 0-24,0 0 16,0 0-8,0-2-8,0 1 0,0 0 24,0 1-24,0-1 24,3 0-24,-2-1 24,1 1-8,1-1-16,4 1 24,-7 1-24,2-2 0,4 0-8,-4 1 32,5-4 0,-5 4-16,-2 1-8,8-1 0,-5-1 0,5 0 0,-6 1 24,8-4 8,-3 5-24,-1-1-16,-6 1 8,2-2 24,6 1-16,-6 0 8,0 0-16,4 0 0,-6 1 0,0-1 24,3 0-16,0 1 32,-2 0-24,0 0-32,-1 0 16,0 0 0,0 0 16,0 0 8,0 0 0,0 0 0,0 0 0,0 0 16,0 0-40,-1 0 40,-1 1-8,-1-1 0,0 1-32,-3 0 8,4-1 8,2 0-16,-6 0 8,3 1 8,-4 0 24,5-1 8,-6 1-32,5-1-8,3 0-8,-7 1-8,5-1 8,-5 0 24,4 1 0,-4 0-24,5-1 0,2 0 0,-4 0 16,-2 0-8,4 0 16,-1 0-8,-3 0-16,3 0-16,3 0 16,-3 0 0,1 0 16,-1 0 8,1 0 0,-1 0-8,1 0-8,2 0-8,-2 0-8,1-2 8,-1 2 0,1-1 0,0 1 24,1-1-8,0 1-16,-1 0 0,1 0 8,0-1-16,0 1 32,0-1 0,0 1-40,0 0 16,0-1 0,1 1-32,1-1 32,-2 1 32,3-1-16,-1 1 0,-2 0-16,2-2 0,1 1 0,-1 0 0,0 0 8,5 0-8,-5 0-8,-2 1 8,6-1 8,-5 0 16,6 0 16,-6-1-16,6 1-8,-5 1 24,-2 0-40,7-1 72,-4 0 8,4 1 0,-4 0-32,3 0 0,-4 0 8,-2 0-56,2 0 48,5 0 16,-5 0-24,-1 0 0,1 0 16,0 0-8,-2 0-48,1 0 40,-1 0-24,0 0 24,0 0 24,0 0 40,0 0-40,0 0-64,-1 0 40,-1 0 0,-1 0 0,0 0-16,-4 1 32,6-1-16,1 0-40,-3 1 8,-4 0 48,5-1-48,-1 1 8,-4 0 0,5 0-16,2-1 0,-3 0 8,-4 1 48,5-1-40,-1 1-8,-3-1 8,3 1-32,3-1 16,-2 0 40,-1 0-24,-1 0 0,2 0-16,0 0-32,0 0 48,2 0-16,-1 0 16,-1 0-8,0 0-8,1 0-8,0 0 8,0 0 8,1 0-8,0-1-8,0 0 8,0 1 8,2-1-16,-1 1 16,2-1-16,-3 1 8,2 0-16,0-1 16,5 1 24,-5-1-24,0 1 0,5-1-24,-7 1 24,2 0-16,4-1 32,-3 1 0,0 0-16,3-1 8,-4 1-16,-2 0 8,3 0 8,3 0 32,-5 0-40,1 0 16,0 0-8,1 0-8,-3 0 0,2 0 40,0 0-24,1 0-16,0 0 16,-1 1-8,-1-1 32,-1 0-40,2 1 32,-1-1-24,1 1 8,-2-1 0,2 1 8,-2 0 0,0-1-24,1 0 16,-1 1 8,0-1 32,0 1-16,2-1 0,-2 0 16,0 0-56,0 1 40,0-1 16,0 0-16,0 0-16,0 0 16,0 0-16,0 0-24,0 0 32,-1 1 8,0-1 0,0 1-40,-1-1-16,0 1 48,2-1-32,-3 0 24,1 1-7,0 0-9,-1 1-8,1-1-8,-1 1 16,3-2-8,-4 2-8,1-1-9,-3 1-7,4-1-8,0 1 48,-1 0-32,3-2 16,-3 2 0,0 1-24,1-1 8,-1 0 16,2 0 16,-1 0-16,2-2 0,-1 1-16,1 1 16,-1-1-24,1 0 32,0 0-8,0-1 0,0 0 0,0 0 16,0 1 0,1 0-16,1-1 0,-2 0-16,2 0 16,-2 0 0,2 0 32,1-2-8,-1 2-40,4-1-8,-4-1 40,0 0 24,-2 2-40,7-1 8,-5-4 8,4 5-56,-4-2 0,4 1 40,-3-1 40,-3 2-40,6-2 16,-4 1-48,4-1 32,-4 1 0,5 0 0,-6 0 16,-1 1-16,2 0-24,1 0 8,0-1 0,-1 1 16,0 0 16,0 0-32,-2 0 16,1 0 16,-1 1-16,0 0 0,0 1-16,0 0-8,0-1 24,0-1 0,0 2 8,-2 0 24,0 3-16,0-4-32,-1 1 0,-4 2 0,7-4 16,-1 1 16,-6 1-16,6 2-16,-2-2-24,-5-1 32,7 1-8,1-2 16,-3 2 0,1 0 0,-1-1-56,1-1 16,1 1-24,1 0-48,0-1 112,-1 1-144,0-1-56,0 0-64,1 0-120,0 0-144,0 0-232,0 0 760,0 0-1040,0 0-393,2-1-631,-1 0-721,1-1-679,1 1-177,-3 1 3641,7-1-5369,-7 1 5369</inkml:trace>
  <inkml:trace contextRef="#ctx0" brushRef="#br0" timeOffset="2719">496 3193 1352,'0'0'0,"0"0"0,-1-1 1688,1-1-536,-1 0-39,0-1 31,0 1 16,1 0-24,0 2-1136,0-2 1097,0 0-33,0 2-32,0-1-48,2 0-64,-1 1-31,-1 0-889,0-1 880,2 1-32,0 0-32,1 0-40,-1 0-87,1 0-81,3 0-48,-6 0-560,1 1 448,2 1-40,4-2-64,-6 1-32,7-1-32,-6 0-32,-2 0-248,8 0 184,-6 0-64,7 0-24,-2 0-8,-1 0-16,-4 0-48,-2 0-24,10 0 8,-8 0-40,7 0-80,-7 0-160,6-1-264,-6 1-368,-2 0 904,2-1-1352,1 0-601,4 1-655,-6-1-521,6 0-352,-6 0-3048,-1 1 6529,0 0 0</inkml:trace>
  <inkml:trace contextRef="#ctx0" brushRef="#br0" timeOffset="3946">2718 3239 728,'0'0'0,"-1"-2"808,0-1 0,-2-4-24,3 7-784,-3-2 712,1 0 72,0-1 105,-1 1 127,1 0 48,0 0-8,2 2-1056,-1-1 1065,-1 0-1,1 0-24,0 1-48,-1-1-56,2 1-55,0 0-881,-1 0 800,0 0-88,1 0-88,0 2-88,0 0-16,0-2-8,0 0-512,0 2 481,0 0-33,2 0-64,0 1-88,0-1-32,1 1-48,-3-3-216,6 1 200,-4 2-8,4-1-24,-3-1-16,3 1 0,-3 0 8,-3-2-160,9 1 128,-3-1-40,1 2-16,0-2-8,-1 0-16,0 0-8,-6 0-40,7-1 24,-5 0-24,7 1-40,-2-1-128,-5-1-208,7 0-312,-9 2 688,2-2-1064,6 0-537,-7 0-695,5 0-649,-4 0-640,0 0-3600,-2 2 7185</inkml:trace>
  <inkml:trace contextRef="#ctx0" brushRef="#br0" timeOffset="2448">362 3327 3904,'0'0'0,"0"0"1617,-1 0-273,1 0-1344,-2 0 1232,0 2-136,1-1-111,0 1 7,0-2 8,0 1 0,1-1-1000,-1 2 977,1 1-81,0-2-72,0 1-104,0-1-88,0 1-48,0-2-584,0 1 552,2 1 1,0-2-17,1 0-16,3 2-16,-5-2-40,-1 0-464,3 0 448,3 0-24,-4-1 0,6-1-16,-6 0-48,5 0-48,-7 2-312,3-3 273,6 1-1,-7-1 0,5 0-24,-5-3-24,5 3-16,-7 3-208,1-2 176,2 0 8,-2-1 16,2 1-48,-2-2-96,1 2 32,-2 2-88,2-2 24,-2-1 8,0 1 48,0-1-80,0 0 32,0 1 0,0 2-32,0-3 8,0 0 8,0-3 24,-1 4-8,0 0 8,-1-1 8,2 3-48,-1-3 8,-2-4 8,1 6 0,-1-1 16,-3-1-8,4 1 8,2 2-32,-3-3 8,-4 2-8,4-1 48,-4 1-32,4 1-8,-5-1 8,8 1-16,-3 0 16,-5 0 0,5 0 8,-5 0-8,5 1 0,-5-1-16,8 0 0,-2 2 16,-5 0 8,5 1-24,-1-1 16,-4 1-40,6 5 24,1-8 0,-2 1 24,-1 6-24,0-5 0,1 6 16,0-6-32,0 7 88,2-9-72,-1 7 56,-1-1 16,1 2 0,0 0-80,0-1 16,0 1-8,1-8 0,-1 8 16,1-2 0,0 2-16,0-1 16,0 0-16,2-4 16,-2-3-16,3 6 8,-1-5-8,0 7 32,1-6-16,-1 5-32,4-5 32,-6-2-16,2 2 16,0 6-8,5-8 8,-5 2 0,5-1-32,-6 1 16,-1-2 0,2 1 16,6 1 0,-6-2 0,4 0 0,-4 0-64,4 0 16,-6 0 32,3 0-24,4 0-64,-5-1-24,6 0-96,-6 0-88,7-1-120,-9 2 416,2-1-544,5-1-168,-5-1-136,5 0-193,-4 1-159,3 0-176,-6 2 1376,3-4-1537,3 1-223,-5 1-120,7-1-105,-7 0 65,6 0 143,-7 3 1777,2-3-1688,4 1 136,-4-1 215,4 1-2303,-6 2 3640</inkml:trace>
  <inkml:trace contextRef="#ctx0" brushRef="#br0" timeOffset="3672">2516 3314 4681,'0'0'0,"-2"-1"2104,0-1-352,-1 0-207,3 2-1545,-3 0 1280,2 0-120,1 0-120,-1 0-103,0 0-161,0 0-176,1 0-600,0 0 472,0 1-96,0-1-56,0 2-16,0-2 16,2 2 32,-2-2-352,2 1 360,1-1-40,-1 0 9,0 2-9,1-1 16,-1 1 8,0-2 0,-2 0-344,7 0 336,-6 0-16,2 1 56,4 1 0,-5-2 8,0 0 24,-2 0-408,7 0 360,-5 0 0,4 0-23,-4 0-17,5 0-48,-5 0-64,-2 0-208,6 0 192,-4-1-40,5 0-24,-6 0 0,1 0-48,-1 0 8,-1 1-88,2 0 64,1 0-16,-2-2-8,0 1 16,1 0-16,-2 0 0,0 1-40,0-1 48,0-1-8,0 0 16,-1 0 0,0 2-8,0-2-40,1 2-8,-2-2 32,0-1-8,-1 1 8,1 0 8,-1 0-24,-4 0-16,7 2 0,-2-3-16,-4 1 32,3 1 24,0 0-8,-3-1-16,3 0-16,3 2 0,-6-2 16,4 2-16,-6-1 8,6-1 8,-6 2-16,6-1 40,2 1-40,-8-1 16,6 1 0,-5 0 0,5 0-16,-5 0 16,6 0-16,1 0 0,-3 2 0,0-2 8,-1 1-8,1 1 0,1 5 0,-1-6 16,3-1-16,-2 3 0,-1 3 0,2-3 16,-1 5 0,1-1 8,0-1-24,1-6 0,-1 7 0,0-1 32,0 0-16,1 1-8,0-4-8,0-3 0,0 10 16,0-4 16,2 0-8,0-3 40,-1 4-24,1-5 0,-2-2-40,2 6 16,1-3 0,-1 5 40,4-6-8,-4 0-24,1 5 24,-3-7-48,2 1 24,4 2 8,-4-1 8,5 0 8,-5-1-40,5-1 8,-7 0-16,1 2 32,7-2-32,-6 0 32,5 0-64,-5 0 16,4 0-16,-6 0 32,2 0-80,5 0-56,-6-1-88,6 0-136,-5 1-168,4 0-216,-6 0 744,3-3-960,4 2-257,-5-1-215,5 0-296,-6 1-401,6-1-375,-7 2 2504,1-1-2761,6 0-232,-4 0 113,5 0-2281,-8 1 5161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7T16:22:43.867"/>
    </inkml:context>
    <inkml:brush xml:id="br0">
      <inkml:brushProperty name="width" value="0.05" units="cm"/>
      <inkml:brushProperty name="height" value="0.05" units="cm"/>
    </inkml:brush>
    <inkml:context xml:id="ctx1">
      <inkml:inkSource xml:id="inkSrc6">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2-08-27T16:22:43.873"/>
    </inkml:context>
    <inkml:brush xml:id="br1">
      <inkml:brushProperty name="width" value="0.05" units="cm"/>
      <inkml:brushProperty name="height" value="0.05" units="cm"/>
      <inkml:brushProperty name="color" value="#ED1C24"/>
    </inkml:brush>
  </inkml:definitions>
  <inkml:trace contextRef="#ctx0" brushRef="#br0">2 1,'1005'367</inkml:trace>
  <inkml:trace contextRef="#ctx0" brushRef="#br0" timeOffset="0.99">2684 272,'677'-268</inkml:trace>
  <inkml:trace contextRef="#ctx0" brushRef="#br0" timeOffset="1.99">2592 372,'99'-100,"-255"93</inkml:trace>
  <inkml:trace contextRef="#ctx0" brushRef="#br0" timeOffset="2.99">907 267,'100'101,"-256"-95</inkml:trace>
  <inkml:trace contextRef="#ctx0" brushRef="#br0" timeOffset="3.99">1687 638,'1004'-366</inkml:trace>
  <inkml:trace contextRef="#ctx0" brushRef="#br0" timeOffset="4.99">999 368,'677'267</inkml:trace>
  <inkml:trace contextRef="#ctx1" brushRef="#br1">1664 636 7424,'0'-2'1024,"0"2"0,0 0-384,0 0 128,0 0-512,0 0 128,0 0 0,0 0 0,0 0 0,0 0 128,0 0-896,0 2 128,2 0 1024,-2 0 0,3-1-640,-2-1 128,-1 0 0,0 0 0,3 1 256,0 1 128,0-1-640,-2 0 0,1 1 256,-1-2-1,4 3-383,-3-3 128,2 0 128,-1 1 0,0 2 0,0-1 128,-1 0-384,1 0 128,-1 2 128,-1 0 0,2-2-128,0 1 128,-1 1-128,1 0 128,-1 0-128,0 0 0,-1-1 128,-1 2 0,2 0 128,-2 0 0,-3-2-256,1 2 0,0 0 0,-1 0 128,2-3 0,-3 3 0,1-1-128,-1-1 128,1 4-128,0-7 0,0 5 128,0-1 0,-1-2 128,1 2 0,-2 0-256,1 0 128,0-1 0,-1 0 0,1 0-128,0 2 128,0-3-256,2 1 128,-1-1 128,1 2 0,1-3-384,-1 4 128,1-1 256,-1-2 128,1 2-256,0 0 0,-1-1 128,2 3 128,0-4-256,0 4 0,2-4-128,-1 2 128,0-2 0,1 0 0,1-1 128,0 3 0,0-2-256,-1 0 128,1 0 0,-1 0 0,1 0 0,0 0 128,-1-2-128,3 3 0,-1 0 0,-1-2 0,0 1-128,0 1 0,-1 0 256,-1 1 0,2-1-128,0-2 128,0 3-128,-1-1 0,0 2 0,0-1 0,-1-1-128,-1 0 128,2 0 0,-2 1 128,1 1-128,-1-1 0,0 0 128,1 2 0,-1-2-128,0 0 0,0-1 128,0 1 0,0-1-256,0-1 0,-1 0 128,1-2 0,-3 3 128,0-1 0,1 0-128,-1 1 0,0 0 0,1 0 128,1 0-128,-2 0 0,1 0 128,-1-1 0,0-1-256,0 2 128,0-1 0,1 1 0,-2-2 0,2 2 128,-1 0-128,0-1 0,1 0 0,-1 0 128,1 2-256,-1-2 128,0-1 0,0 3 0,1-1 0,1-1 128,0 1-256,-1 1 128,2-2 0,0 3 0,0-2 0,0-1 128,0 1-128,0 2 0,2-4-128,-1 5 128,0-3 0,-1 0 0,2 0 0,-1 1 0,1-3 128,-1 4 0,1-3-256,-1 1 128,1-2 0,0 2 128,2-3-256,-2 3 128,2 0-128,-2 1 128,1-1 128,0 1 0,0-1-256,0 0 128,1 0 0,-1 2 0,-1-2 0,1 1 0,1-1 0,-1 0 128,0 0-128,0 0 0,-2 0 128,2 0 0,-3 0-256,3 1 128,-3-1 128,0 1 0,0-2-256,0 2 128,0 1-128,0-1 128,0 1 256,-3-1 0,3 0-256,-3-1 0,2 2-128,1-1 128,-3-1 0,3 0 128,-4-1-256,1 1 0,0 0 256,0 0 0,2 0-128,-3-2 128,1 2-256,0 0 128,0 0 128,-1 1 0,1 0-256,-1-1 128,0 2 0,0-2 128,2 2-128,-1-2 128,0-1-256,1 4 0,1-2 0,-1-1 128,1 0 128,0 0 128,-1 1-384,2-1 128,0-1 0,0 0 128,0 2-128,0-1 128,0-2-128,0 2 128,0 1-384,0-2 128,2-1 128,-1 0 128,-1-1 512,3 2 0,0 1-1280,0 0 0,0-1 1280,-1 0 0,1 0-1280,-1 0 0,1 0 1152,0-1 0,-2 1-512,0 1 0,3 0-512,-2-1 128,0 1 384,-1 1 128,1-1-128,-1 1 128,1-1 128,-1 0 128,1 1-768,0 0 128,-2-1 256,0 1 128,0-1-128,0 1 0,0-2 0,0 1 0,0 0 128,0 0 128,0 0-256,-2 0 0,2 1 0,-3-2 0,1 0-256,2 1 128,-3 0 256,0 0 128,1 1-512,0 0 0,-1-1 384,-1 0 0,1-1 0,1-1 0,-2 1-384,1 1 128,0 0 256,2-1 128,-2 0-384,3 0 0,-3-1 128,3-1 128,-1 5-384,-2-3 128,-2 0 384,4 1 0,-1 0-256,2-1 0,-3 1 0,3 1 0,0-2-256,3 1 128,-3 0 256,0 0 0,2 1-128,1 1 128,0-4-384,0 2 128,1 1 384,-1-2 128,-2 0-512,2 0 0,0 0 256,-1 0 0,2-1-256,-1 0 128,-1 1 0,0 0 128,1 1-128,1 0 128,-1-2-256,0 2 0,-3 1 128,2-1 0,1 1 0,-1-1 128,-1 1-256,2-1 128,-3 1 128,0 1 0,0-1-128,3 1 128,-3 0 0,0-1 0,0 1-256,0-2 128,0 3 0,-3-3 0,3 3 128,-3-2 128,2 3-128,-1-3 0,-1 1-128,-2-3 0,2-2-128,-1 3 128,-1-3-2048,0 1 0,3 0-4223,2-1-1,0 0 2176,0 0 0</inkml:trace>
  <inkml:trace contextRef="#ctx0" brushRef="#br0" timeOffset="6.99">1711 1639,'1005'367</inkml:trace>
  <inkml:trace contextRef="#ctx0" brushRef="#br0" timeOffset="7.99">1023 1910,'677'-268</inkml:trace>
  <inkml:trace contextRef="#ctx0" brushRef="#br0" timeOffset="8.99">930 2010,'100'-100,"-255"93</inkml:trace>
  <inkml:trace contextRef="#ctx0" brushRef="#br0" timeOffset="9.99">2616 1905,'100'101,"-256"-95</inkml:trace>
  <inkml:trace contextRef="#ctx0" brushRef="#br0" timeOffset="10.99">25 2277,'1005'-367</inkml:trace>
  <inkml:trace contextRef="#ctx0" brushRef="#br0" timeOffset="11.99">2708 2006,'677'267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03:33:20.323"/>
    </inkml:context>
    <inkml:brush xml:id="br0">
      <inkml:brushProperty name="width" value="0.05" units="cm"/>
      <inkml:brushProperty name="height" value="0.05" units="cm"/>
    </inkml:brush>
    <inkml:context xml:id="ctx1">
      <inkml:inkSource xml:id="inkSrc6">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0-07-21T03:33:20.329"/>
    </inkml:context>
    <inkml:brush xml:id="br1">
      <inkml:brushProperty name="width" value="0.05" units="cm"/>
      <inkml:brushProperty name="height" value="0.05" units="cm"/>
      <inkml:brushProperty name="color" value="#ED1C24"/>
    </inkml:brush>
  </inkml:definitions>
  <inkml:trace contextRef="#ctx0" brushRef="#br0">2 1,'1005'367</inkml:trace>
  <inkml:trace contextRef="#ctx0" brushRef="#br0" timeOffset="1">2684 272,'677'-268</inkml:trace>
  <inkml:trace contextRef="#ctx0" brushRef="#br0" timeOffset="2">2592 372,'99'-100,"-255"93</inkml:trace>
  <inkml:trace contextRef="#ctx0" brushRef="#br0" timeOffset="3">907 267,'100'101,"-256"-95</inkml:trace>
  <inkml:trace contextRef="#ctx0" brushRef="#br0" timeOffset="4">1687 638,'1004'-366</inkml:trace>
  <inkml:trace contextRef="#ctx0" brushRef="#br0" timeOffset="5">999 368,'677'267</inkml:trace>
  <inkml:trace contextRef="#ctx1" brushRef="#br1">1664 636 7424,'0'-2'1024,"0"2"0,0 0-384,0 0 128,0 0-512,0 0 128,0 0 0,0 0 0,0 0 0,0 0 128,0 0-896,0 2 128,2 0 1024,-2 0 0,3-1-640,-2-1 128,-1 0 0,0 0 0,3 1 256,0 1 128,0-1-640,-2 0 0,1 1 256,-1-2-1,4 3-383,-3-3 128,2 0 128,-1 1 0,0 2 0,0-1 128,-1 0-384,1 0 128,-1 2 128,-1 0 0,2-2-128,0 1 128,-1 1-128,1 0 128,-1 0-128,0 0 0,-1-1 128,-1 2 0,2 0 128,-2 0 0,-3-2-256,1 2 0,0 0 0,-1 0 128,2-3 0,-3 3 0,1-1-128,-1-1 128,1 4-128,0-7 0,0 5 128,0-1 0,-1-2 128,1 2 0,-2 0-256,1 0 128,0-1 0,-1 0 0,1 0-128,0 2 128,0-3-256,2 1 128,-1-1 128,1 2 0,1-3-384,-1 4 128,1-1 256,-1-2 128,1 2-256,0 0 0,-1-1 128,2 3 128,0-4-256,0 4 0,2-4-128,-1 2 128,0-2 0,1 0 0,1-1 128,0 3 0,0-2-256,-1 0 128,1 0 0,-1 0 0,1 0 0,0 0 128,-1-2-128,3 3 0,-1 0 0,-1-2 0,0 1-128,0 1 0,-1 0 256,-1 1 0,2-1-128,0-2 128,0 3-128,-1-1 0,0 2 0,0-1 0,-1-1-128,-1 0 128,2 0 0,-2 1 128,1 1-128,-1-1 0,0 0 128,1 2 0,-1-2-128,0 0 0,0-1 128,0 1 0,0-1-256,0-1 0,-1 0 128,1-2 0,-3 3 128,0-1 0,1 0-128,-1 1 0,0 0 0,1 0 128,1 0-128,-2 0 0,1 0 128,-1-1 0,0-1-256,0 2 128,0-1 0,1 1 0,-2-2 0,2 2 128,-1 0-128,0-1 0,1 0 0,-1 0 128,1 2-256,-1-2 128,0-1 0,0 3 0,1-1 0,1-1 128,0 1-256,-1 1 128,2-2 0,0 3 0,0-2 0,0-1 128,0 1-128,0 2 0,2-4-128,-1 5 128,0-3 0,-1 0 0,2 0 0,-1 1 0,1-3 128,-1 4 0,1-3-256,-1 1 128,1-2 0,0 2 128,2-3-256,-2 3 128,2 0-128,-2 1 128,1-1 128,0 1 0,0-1-256,0 0 128,1 0 0,-1 2 0,-1-2 0,1 1 0,1-1 0,-1 0 128,0 0-128,0 0 0,-2 0 128,2 0 0,-3 0-256,3 1 128,-3-1 128,0 1 0,0-2-256,0 2 128,0 1-128,0-1 128,0 1 256,-3-1 0,3 0-256,-3-1 0,2 2-128,1-1 128,-3-1 0,3 0 128,-4-1-256,1 1 0,0 0 256,0 0 0,2 0-128,-3-2 128,1 2-256,0 0 128,0 0 128,-1 1 0,1 0-256,-1-1 128,0 2 0,0-2 128,2 2-128,-1-2 128,0-1-256,1 4 0,1-2 0,-1-1 128,1 0 128,0 0 128,-1 1-384,2-1 128,0-1 0,0 0 128,0 2-128,0-1 128,0-2-128,0 2 128,0 1-384,0-2 128,2-1 128,-1 0 128,-1-1 512,3 2 0,0 1-1280,0 0 0,0-1 1280,-1 0 0,1 0-1280,-1 0 0,1 0 1152,0-1 0,-2 1-512,0 1 0,3 0-512,-2-1 128,0 1 384,-1 1 128,1-1-128,-1 1 128,1-1 128,-1 0 128,1 1-768,0 0 128,-2-1 256,0 1 128,0-1-128,0 1 0,0-2 0,0 1 0,0 0 128,0 0 128,0 0-256,-2 0 0,2 1 0,-3-2 0,1 0-256,2 1 128,-3 0 256,0 0 128,1 1-512,0 0 0,-1-1 384,-1 0 0,1-1 0,1-1 0,-2 1-384,1 1 128,0 0 256,2-1 128,-2 0-384,3 0 0,-3-1 128,3-1 128,-1 5-384,-2-3 128,-2 0 384,4 1 0,-1 0-256,2-1 0,-3 1 0,3 1 0,0-2-256,3 1 128,-3 0 256,0 0 0,2 1-128,1 1 128,0-4-384,0 2 128,1 1 384,-1-2 128,-2 0-512,2 0 0,0 0 256,-1 0 0,2-1-256,-1 0 128,-1 1 0,0 0 128,1 1-128,1 0 128,-1-2-256,0 2 0,-3 1 128,2-1 0,1 1 0,-1-1 128,-1 1-256,2-1 128,-3 1 128,0 1 0,0-1-128,3 1 128,-3 0 0,0-1 0,0 1-256,0-2 128,0 3 0,-3-3 0,3 3 128,-3-2 128,2 3-128,-1-3 0,-1 1-128,-2-3 0,2-2-128,-1 3 128,-1-3-2048,0 1 0,3 0-4223,2-1-1,0 0 2176,0 0 0</inkml:trace>
  <inkml:trace contextRef="#ctx0" brushRef="#br0" timeOffset="7">1711 1639,'1005'367</inkml:trace>
  <inkml:trace contextRef="#ctx0" brushRef="#br0" timeOffset="8">1023 1910,'677'-268</inkml:trace>
  <inkml:trace contextRef="#ctx0" brushRef="#br0" timeOffset="9">930 2010,'100'-100,"-255"93</inkml:trace>
  <inkml:trace contextRef="#ctx0" brushRef="#br0" timeOffset="10">2616 1905,'100'101,"-256"-95</inkml:trace>
  <inkml:trace contextRef="#ctx0" brushRef="#br0" timeOffset="11">25 2277,'1005'-367</inkml:trace>
  <inkml:trace contextRef="#ctx0" brushRef="#br0" timeOffset="12">2708 2006,'677'267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0T00:07:53.113"/>
    </inkml:context>
    <inkml:brush xml:id="br0">
      <inkml:brushProperty name="width" value="0.05" units="cm"/>
      <inkml:brushProperty name="height" value="0.05" units="cm"/>
    </inkml:brush>
  </inkml:definitions>
  <inkml:trace contextRef="#ctx0" brushRef="#br0">2306 369 4049</inkml:trace>
  <inkml:trace contextRef="#ctx0" brushRef="#br0" timeOffset="1">6 371 3033,'-6'11'1207,"7"-11"-1098,-1 0 0,1 0 1,-1 0-1,0 0 0,1 0 1,-1 0-1,1 0 0,-1 0 1,1 1-1,-1-1 1,0 0-1,1 0 0,-1 0 1,0 1-1,1-1 0,-1 0 1,0 0-1,1 1 0,-1-1 1,0 0-1,0 1 0,1-1 1,-1 1-1,0-1 1,0 0-1,0 1 0,1-1 1,-1 1-1,0-1 0,0 0 1,0 1-1,0-1 0,0 1 1,0-1-1,0 0 0,0 1 1,0-1-1,0 1 1,0-1-1,0 1 0,0-1 1,0 0-1,0 1 0,-1-1 1,1 1-1,0-1 0,0 0 1,0 1-1,-1-1 0,1 1 1,0-1-1,0 0 0,-1 1-109,12-8 364,-1 1-1,0-1 0,0-1 0,-1 0 0,0-1 0,-1 1 0,1-2 0,-2 1 0,1-1 0,-1 0 0,5-11-363,22-26 759,136-107 1262,-159 143-1896,-4 3-13,2-1 0,-1 1 0,1 1 0,1 0 0,-1 0 0,1 0 0,0 2 0,1-1 0,-1 1 1,3 0-113,-9 6 67,0 0 1,1 1 0,-1-1 0,0 1 0,0 0 0,0 0 0,0 0 0,0 1 0,-1-1 0,1 1 0,-1 0 0,0 0 0,1 0 0,-1 1 0,-1-1 0,1 1 0,0-1 0,-1 1 0,0 0 0,0 0 0,0 0 0,0 0 0,-1 0 0,1 1 0,-1-1 0,0 0 0,-1 1-68,15 26 268,110 164 705,-122-189-932,1 0 0,-1-1 0,1 1 0,1-1 0,-1 0 0,1 0 0,0 0 0,0-1 0,0 0 0,0 0 0,1 0 0,0-1 0,0 0 0,0 0 0,0 0 0,0-1 0,1 0 0,-1 0 0,1 0 0,-1-1 0,1 0 0,-1 0 0,1-1 0,0 0 0,0 0 0,-1 0 0,1-1 0,0 0 0,-1-1 0,1 1 0,-1-1 0,0 0-1,7-4-40,13-5 43,0-2-1,-1-1 0,0-2 1,-1 0-1,-1-1 0,0-1 0,-2-1 1,0-2-1,-1 0 0,10-14-42,-17 17 37,2 2 0,0 0 0,1 0 0,0 1 0,1 1 0,1 1 0,0 1 0,1 0 0,0 1 0,1 1 0,0 1 0,3 0-37,-15 8 19,-1 1-1,1-1 0,-1 2 1,0-1-1,1 1 0,-1 0 1,0 1-1,0 0 1,0 0-1,0 0 0,0 1 1,0 0-1,0 0 0,-1 1 1,0 0-1,1 0 0,-2 0 1,1 1-1,0 0 0,-1 0 1,0 0-1,0 1 1,0 0-1,-1 0 0,0 0 1,0 0-1,-1 1 0,0-1 1,0 1-1,0 0 0,-1 0 1,0 0-1,0 0 0,0 3-18,2 3 30,1 0 0,1 0-1,0-1 1,1 0 0,0 0-1,1 0 1,0-1 0,0 0-1,1-1 1,1 0 0,0-1-1,0 1 1,1-2 0,0 0-1,1 0 1,-1-1 0,3 1-30,-5-5 13,0 0 0,0-1 0,0 1 0,0-2 0,1 1 0,-1-1 1,1-1-1,-1 0 0,0 0 0,1-1 0,-1 0 0,0 0 1,0-1-1,1-1 0,-1 1 0,-1-1 0,1-1 0,0 0 0,-1 0 1,1-1-14,158-116 195,-153 110-191,25-25 21,-30 26-21,1 1 1,-1 0-1,2 0 1,-1 1-1,1 0 1,0 1-1,1 0 1,-1 1-1,1 0 1,1 1-1,-1 0 1,1 1-1,11-2-4,165 1 0,-183 7 7,0 0 1,0 1-1,-1 0 0,1 0 1,-1 0-1,1 0 0,-1 1 1,0 0-1,0 0 1,-1 1-1,1-1 0,-1 1 1,0 0-1,0 0 0,0 0 1,-1 1-1,0-1 0,0 1 1,0 0-1,-1 0 0,0 0 1,0 0-1,-1 0 0,1 0 1,-1 1-1,0-1 0,-1 0 1,0 1-1,0 4-7,27 80 723,-24-87-673,0 0-1,1-1 0,-1 1 1,1-1-1,-1 0 0,1 0 1,0 0-1,0-1 0,0 1 1,1-1-1,-1 0 0,1 0 1,-1-1-1,1 1 0,-1-1 1,1 0-1,0 0 0,0-1 1,0 1-1,-1-1 0,1 0 1,0 0-1,0-1 0,0 1 1,-1-1-1,1 0 0,2-1-49,123-49 333,-96 22-1412,-34 14-9118,0 11 4058</inkml:trace>
  <inkml:trace contextRef="#ctx0" brushRef="#br0" timeOffset="2">2933 69 2753,'0'0'458,"0"0"1,0 0 0,-1 1-1,1-1 1,0 0 0,0 1 0,-1-1-1,1 0 1,0 0 0,-1 0-1,1 1 1,0-1 0,-1 0 0,1 0-1,0 0 1,-1 0 0,1 0-1,0 1 1,-1-1 0,1 0 0,0 0-1,-1 0 1,1 0 0,-1 0-1,1 0 1,-1 0-459,144 40 5000,-107-34-4420,-25-5-495,0 0-1,0 1 1,0 1 0,0 0 0,-1 1-1,1-1 1,-1 2 0,0 0 0,0 0-1,0 1 1,-1 0 0,0 0-1,0 1 1,-1 1 0,7 5-85,-14-10 72,1 0 0,-1 0 1,0 0-1,1 0 0,-2 0 0,1 0 0,0 0 1,0 1-1,-1-1 0,0 0 0,0 0 1,0 0-1,0 1 0,0-1 0,0 0 0,-1 0 1,0 0-1,0 1 0,0-1 0,0 0 0,0 0 1,0 0-1,-1-1 0,1 1 0,-1 0 1,0 0-1,0-1 0,0 1 0,0-1 0,0 0 1,-1 0-1,1 1 0,-1-2 0,0 1 0,1 0 1,-1 0-1,0-1 0,0 1 0,0-1 1,-2 1-73,-191 54 2404,105-27-4000,69-24-1117,7-20-5529,14-5 2436</inkml:trace>
  <inkml:trace contextRef="#ctx0" brushRef="#br0" timeOffset="3">2983 152 832,'3'-4'504,"-1"1"0,0 0 0,1 0 0,-2-1 0,1 1 0,0-1 0,-1 0 0,1 0 1,-1 1-1,0-1 0,0 0 0,0 0 0,-1 0 0,0 0 0,1 0 0,-2 0 0,1 0 0,0 0 0,-1-4-504,-20 32 2707,19-13-2631,0 1 1,0-1-1,1 1 0,1-1 0,0 1 1,0 0-1,1 0 0,1-1 1,0 1-1,2 6-76,3 34 57,-6-27-871,-12-35-3271,5-7 1249</inkml:trace>
  <inkml:trace contextRef="#ctx0" brushRef="#br0" timeOffset="4">3077 146 2433,'12'-2'8523,"-13"6"-8421,-1-1 0,1 1 1,0 0-1,0 0 1,0-1-1,1 1 0,-1 0 1,1 0-1,0 0 0,0 0 1,0 0-1,1 0 0,0 0 1,-1 0-1,1 0 1,0-1-1,1 1 0,-1 0 1,1-1-1,0 1 0,1 1-102,-2-5 4,0 0-1,1 0 0,-1 0 0,0 0 0,0 0 0,1-1 0,-1 1 0,0-1 0,0 1 0,0-1 0,1 1 0,-1-1 0,0 0 0,0 1 0,0-1 0,0 0 0,0 0 0,0 0 0,0 0 1,-1 0-1,1 0 0,0 0 0,0 0 0,-1 0 0,1 0 0,-1 0 0,1 0 0,-1-1 0,1 1 0,-1 0 0,0 0 0,1-1 0,-1 1 0,0 0 0,0-1 0,0 1 0,0 0 0,0-1-3,3-5 14,9-66 65,-13 72-79,1 1 1,0-1 0,0 1 0,0 0 0,-1-1 0,1 1-1,0 0 1,-1-1 0,1 1 0,0 0 0,0 0 0,-1-1 0,1 1-1,-1 0 1,1 0 0,0-1 0,-1 1 0,1 0 0,-1 0-1,1 0 1,0 0 0,-1 0 0,1 0 0,-1 0 0,1 0 0,0 0-1,-1 0 1,1 0 0,-1 0 0,1 0 0,-1 0 0,1 0 0,0 0-1,-1 0 1,1 0 0,-1 0 0,1 1 0,0-1 0,-1 0-1,1 0 1,0 1 0,-1-1 0,1 0 0,0 0 0,-1 1 0,1-1-1,0 0 1,-1 1 0,1-1 0,0 0 0,0 1 0,0-1-1,-1 1 1,1-1 0,0 0 0,0 1 0,0-1 0,0 1 0,0-1-1,0 0 1,0 1 0,0-1 0,0 1 0,0-1 0,0 1 0,0-1-1,-1 1 9,1 0 1,-1 0-1,1 1 1,0-1 0,-1 0-1,1 0 1,0 0 0,0 0-1,0 1 1,0-1 0,0 0-1,0 0 1,0 0 0,0 1-1,0-1 1,1 0 0,-1 0-1,0 0 1,1 0-1,-1 0 1,1 1 0,-1-1-1,1 0 1,0 0 0,-1 0-1,1 0 1,0-1 0,0 1-1,-1 0 1,1 0 0,0 0-1,0-1 1,0 1 0,0 0-1,0-1 1,0 1-1,1-1 1,-1 1 0,0-1-1,0 0 1,0 1 0,0-1-1,0 0 1,1 0 0,-1 0-1,0 0 1,1 0-10,16 5 429,-14-4-348,1-1 0,-1 1 0,0 0 0,1 1-1,-1-1 1,0 1 0,0 0 0,0 0 0,0 0-1,0 0 1,0 1 0,0 0 0,-1-1 0,1 1 0,-1 1-1,0-1 1,0 0 0,0 1 0,-1-1 0,3 5-81,-9 4-1212,-4-11-2611,2-3 383</inkml:trace>
  <inkml:trace contextRef="#ctx0" brushRef="#br0" timeOffset="5">3099 185 2088,'-29'9'6387,"1"26"-1280,30-34-5026,0-1 1,-1 1-1,1-1 1,0 1-1,0-1 1,-1 0-1,1 0 1,0 0-1,0 0 1,-1 0 0,1 0-1,0 0 1,0 0-1,0-1 1,-1 1-1,1-1 1,0 1-1,-1-1 1,1 0-1,0 0 1,-1 0-1,1 0 1,-1 0 0,1 0-1,-1 0 1,0 0-1,0 0 1,1-2-82,0 2 35,0 1 0,0-1-1,-1-1 1,1 1 0,-1 0 0,1 0 0,-1-1 0,1 1 0,-1 0 0,0-1 0,0 0-1,0 1 1,0-1 0,0 0 0,0 1 0,0-1 0,0 0 0,-1 0 0,1 0 0,-1 0 0,1 1-1,-1-1 1,0 0 0,0 0 0,0 0 0,0 0 0,0 0 0,0 0 0,0 0 0,-1 0-1,1 0 1,-1 0 0,1 0 0,-1 1 0,0-1 0,0 0 0,0 0 0,0 1 0,0-1 0,0 1-1,0-1 1,0 1 0,-1-1 0,1 1 0,-1-1 0,1 1 0,-1 0 0,1 0 0,-1 0 0,0 0-1,0 0 1,1 0 0,-1 1 0,-1-1-35,-1 3 43,1 0 1,0 1-1,-1-1 0,1 1 1,0 0-1,1 0 0,-1 0 0,0 1 1,1-1-1,0 1 0,-1-1 0,2 1 1,-1 0-1,0-1 0,1 1 1,-1 0-1,1 0 0,0 0 0,1 0 1,-1 4-44,-2 2 44,1-5-417,-5 15 621,2-16-7168,-3-13 2516</inkml:trace>
  <inkml:trace contextRef="#ctx0" brushRef="#br0" timeOffset="6">2946 92 2897,'3'-9'7276,"-3"16"-4735,-1 12-2198,1 185 710,-4-277-2306,-10-49-1199,4 63 3548,3 103 607,25 77 200,-18-107-1739,2-4-139,-2 0 1,1 0-1,-1 0 1,-1 0 0,0 0-1,0 0 1,-1-1 0,0 1-1,-1 0 1,0-1-1,0 0 1,-2 4-26,5-15-5097,3-1 1746</inkml:trace>
  <inkml:trace contextRef="#ctx0" brushRef="#br0" timeOffset="7">2997 135 2865,'-5'-7'9358,"3"22"-6554,1 23-2101,8 73 785,5-265-1301,-9 334 1468,10-236-1495,-10 39-149,0 11-7,-1-1 1,-1 1 0,1 0 0,-1-1 0,0 0-1,-1 1 1,1-1 0,-1 0 0,-1 1 0,1-1 0,-1 0-1,0 1 1,-1-1 0,0 1 0,-1-3-5,-16 34 10,-6 127-11,27-157 6,15-5 10,-4-7-29,-22 22 52,-17 12 116,36 6 110,10-27-8,-1-1 1,1-1 0,-2-1 0,1 0 0,-1-1-1,0-1 1,0-1 0,-1-1 0,10-8-257,-22 16 93,4 2 323,-22 10-129,-110 10-223,48-2-88,238-72-213,-81 12 395,-81 43-169,-1 1-1,1-1 1,-1 0-1,0 1 1,1-1-1,-1 1 1,0-1 0,1 1-1,-1-1 1,0 1-1,0-1 1,1 1-1,-1 0 1,0-1-1,0 1 1,0-1-1,0 1 1,0-1 0,0 1-1,0 0 1,0-1-1,0 1 1,0-1-1,0 1 1,0-1-1,0 1 1,-1-1-1,1 1 1,0 0 0,0-1-1,-1 1 1,1-1-1,0 1 1,-1-1-1,1 0 1,0 1-1,-1-1 1,1 1-1,0-1 1,-1 0 0,1 1-1,-1-1 1,1 0-1,-1 1 1,1-1-1,-1 0 1,1 0-1,-1 1 1,0-1-1,1 0 1,-1 0 0,1 0-1,-1 0 1,1 0-1,-1 0 1,0 0 11,-21 2-3214,7-8-2258,7-4 391</inkml:trace>
  <inkml:trace contextRef="#ctx0" brushRef="#br0" timeOffset="8">3153 177 3241,'9'7'7293,"9"-2"-3697,25 14-94,-41-16-3344,-2-4-142,1 1 0,-1-1 1,0 1-1,1-1 0,-1 0 1,0 1-1,1-1 0,-1 1 1,1 0-1,-1-1 0,1 1 1,-1-1-1,1 1 0,-1 0 0,1-1 1,0 1-1,-1 0 0,1 0 1,0-1-1,-1 1 0,1 0 1,-1 0-1,1 0 0,0 0 1,-1 0-1,1 0 0,0 0 1,-1 0-1,1 0 0,0 0 1,-1 0-1,1 0 0,0 1 1,-1-1-1,1 0 0,-1 0 1,1 1-1,-1-1 0,1 0 1,0 1-1,-1-1 0,1 1 1,-1-1-1,1 0 0,-1 1 1,0-1-1,1 1 0,-1-1 1,1 1-1,-1 0 0,0-1 1,0 1-1,1-1 0,-1 1 1,0 0-1,0-1 0,0 1 0,1 0 1,-1-1-1,0 1 0,0-1 1,0 1-1,0 0 0,0-1 1,0 1-1,-1 0 0,1-1 1,0 1-1,0 0-16,-1-2 48,1 0 0,-1 0 1,1 0-1,-1 1 0,1-1 0,-1 0 0,0 0 0,0 0 1,1 1-1,-1-1 0,0 0 0,0 1 0,0-1 0,0 1 0,0-1 1,0 1-1,1-1 0,-1 1 0,0 0 0,0-1 0,-1 1 1,1 0-1,0 0 0,0 0 0,0 0 0,0 0 0,0 0 1,0 0-1,0 0 0,0 0 0,0 0 0,0 1 0,0-1 1,0 0-1,0 1 0,0-1 0,0 1 0,0-1 0,0 1 0,1-1 1,-1 1-1,0-1 0,0 1 0,0 0-48,41 9-31,-46 15 133,4-26-93,0 0 0,0 0 0,0 1 0,0-1 0,0 0 0,0 1 0,-1-1 0,1 1 0,0 0 1,0-1-1,-1 1 0,1 0 0,0 0 0,-1 1 0,1-1 0,0 0 0,0 1 0,0 0 0,-1-1 0,1 1 0,0 0 0,0 0 0,0 0 0,0 0 1,0 1-1,1-1 0,-1 0 0,0 1 0,0-1 0,1 1 0,-1 0 0,1-1 0,0 1 0,-1 0 0,0 1-9,0-19 15,43 3-83,-66 5 124,-131 44-21,151-35-36,0-1 1,0 0 0,0 1 0,0 0-1,0 1 1,0-1 0,0 1 0,0 0 0,0 0-1,1 0 1,-1 0 0,1 1 0,0 0-1,0 0 1,0 0 0,0 1 0,0-1 0,-1 2 0,0 6 24,6-12-20,-1 1-6,0-1 1,0 1-1,0-1 1,0 1-1,0 0 1,0-1-1,1 1 1,-1-1-1,0 1 1,0-1-1,0 1 1,1 0-1,-1-1 1,0 1 0,1 0-1,-1-1 1,0 1-1,1 0 1,-1-1-1,0 1 1,1 0-1,-1 0 1,1-1-1,-1 1 1,0 0-1,1 0 1,-1 0-1,1 0 1,-1-1 0,1 1-1,-1 0 1,1 0-1,-1 0 1,0 0-1,1 0 1,-1 0-1,1 0 1,-1 0-1,1 0 1,-1 1-1,1-1 1,-1 0 0,0 0-1,1 0 1,-1 0-1,1 1 1,-1-1-1,0 0 1,1 0-1,-1 1 1,1-1-1,-1 0 1,0 1-1,1-1 1,-1 0-1,0 1 1,0-1 0,1 0-1,-1 1 1,0 0 1,-17 6 822,10-8 103,9 14-2199,-1-4-2759,-1 0 127</inkml:trace>
  <inkml:trace contextRef="#ctx0" brushRef="#br0" timeOffset="9">3263 178 1512,'-2'1'8192,"7"10"-4220,-4-9-3937,0 1 0,1-1 0,-1 0 1,1 0-1,-1-1 0,1 1 0,0 0 0,-1-1 0,1 1 0,0-1 0,0 1 0,0-1 0,1 0 0,-1 0 0,0 0 0,0 0 0,1 0 1,-1 0-1,0-1 0,1 1 0,-1-1 0,1 1 0,-1-1 0,0 0 0,1 0 0,-1 0 0,1-1-35,2 1-4395,-6 3 1241</inkml:trace>
  <inkml:trace contextRef="#ctx0" brushRef="#br0" timeOffset="10">3254 290 2056,'7'-9'8508,"20"-3"-3808,-3 3-3423,-14 2-951,0 0-1562,-10 16-3819,-5 3 1304</inkml:trace>
  <inkml:trace contextRef="#ctx0" brushRef="#br0" timeOffset="11">3258 184 2529,'-16'-18'14399,"98"62"-10515,-75-35-3681,-6-10-194,-1 0 1,0 1-1,0-1 1,1 1-1,-1-1 1,0 1-1,1-1 1,-1 1-1,1-1 1,-1 1-1,1 0 1,-1-1-1,1 1 1,-1-1-1,1 1 1,-1 0-1,1 0 1,0-1-1,-1 1 1,1 0 0,-1 0-1,1 0 1,0 0-1,-1-1 1,1 1-1,-1 0 1,1 0-1,0 0 1,-1 0-1,1 1 1,0-1-1,-1 0 1,1 0-1,-1 0 1,1 0-1,0 1 1,-1-1-1,1 0 1,-1 0-1,1 1 1,-1-1-1,1 1 1,-1-1-1,1 0 1,-1 1-1,1-1 1,-1 1-1,0-1 1,1 1 0,-1-1-1,0 1 1,1-1-1,-1 1 1,0 0-10,0-3 4,-1 0 0,0 1 1,0-1-1,0 1 0,0-1 1,0 1-1,0 0 0,0-1 1,0 1-1,-1 0 0,1 0 1,0 0-1,-1 0 0,1 0 1,-1 0-1,0 0 0,1 0 1,-1 1-1,1-1 0,-1 1 1,0-1-1,0 1 0,1-1 1,-1 1-1,0 0 0,0 0 1,1 0-1,-2 0-4,-18-6 32,-16-3-59,28-24 435,26 69 186,10 21-2021,-26-51-2006,-1-11 215</inkml:trace>
  <inkml:trace contextRef="#ctx0" brushRef="#br0" timeOffset="12">3275 268 1824,'6'-2'10023,"8"-5"-6266,21-2-590,-29 11-2519,0 0-2862,-6-7-4974,-2-6 1996</inkml:trace>
  <inkml:trace contextRef="#ctx0" brushRef="#br0" timeOffset="13">3259 281 3113,'3'-1'9113,"4"3"-4965,20-1-1461,29-22-162,-63 18-2054,6 2-470,0 0-1,0 0 1,-1 1 0,1-1 0,0 0 0,0 0 0,-1 1 0,1-1 0,0 0 0,-1 1-1,1-1 1,-1 1 0,1 0 0,-1 0 0,1-1 0,-1 1 0,1 0 0,-1 0-1,1 0 1,-1 0 0,1 1 0,-1-1 0,1 0 0,0 1 0,-1-1 0,1 1-1,-1-1 1,1 1 0,0 0 0,-1-1 0,1 1 0,0 0 0,0 0 0,0 0 0,0 0-1,0 0 1,0 0 0,0 0 0,0 0 0,0 1 0,0-1 0,0 0 0,1 1-1,-1-1 1,1 0 0,-1 1 0,1-1 0,-1 1 0,1-1 0,0 1 0,0-1 0,-1 1-1,1 0 0,3 17-9748,-5-13 4258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23:12:40.524"/>
    </inkml:context>
    <inkml:brush xml:id="br0">
      <inkml:brushProperty name="width" value="0.025" units="cm"/>
      <inkml:brushProperty name="height" value="0.025" units="cm"/>
      <inkml:brushProperty name="ignorePressure" value="1"/>
    </inkml:brush>
    <inkml:context xml:id="ctx1">
      <inkml:inkSource xml:id="inkSrc2">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25-09-15T23:12:40.526"/>
    </inkml:context>
    <inkml:brush xml:id="br1">
      <inkml:brushProperty name="width" value="0.025" units="cm"/>
      <inkml:brushProperty name="height" value="0.025" units="cm"/>
    </inkml:brush>
    <inkml:brush xml:id="br2">
      <inkml:brushProperty name="width" value="0.05" units="cm"/>
      <inkml:brushProperty name="height" value="0.05" units="cm"/>
    </inkml:brush>
    <inkml:brush xml:id="br3">
      <inkml:brushProperty name="width" value="0.025" units="cm"/>
      <inkml:brushProperty name="height" value="0.025" units="cm"/>
      <inkml:brushProperty name="color" value="#FF0000"/>
      <inkml:brushProperty name="ignorePressure" value="1"/>
    </inkml:brush>
    <inkml:brush xml:id="br4">
      <inkml:brushProperty name="width" value="0.025" units="cm"/>
      <inkml:brushProperty name="height" value="0.025" units="cm"/>
      <inkml:brushProperty name="color" value="#0000FF"/>
    </inkml:brush>
    <inkml:brush xml:id="br5">
      <inkml:brushProperty name="width" value="0.05" units="cm"/>
      <inkml:brushProperty name="height" value="0.05" units="cm"/>
      <inkml:brushProperty name="color" value="#3165BB"/>
    </inkml:brush>
    <inkml:brush xml:id="br6">
      <inkml:brushProperty name="width" value="0.035" units="cm"/>
      <inkml:brushProperty name="height" value="0.035" units="cm"/>
      <inkml:brushProperty name="color" value="#177D36"/>
    </inkml:brush>
    <inkml:brush xml:id="br7">
      <inkml:brushProperty name="width" value="0.05" units="cm"/>
      <inkml:brushProperty name="height" value="0.05" units="cm"/>
      <inkml:brushProperty name="color" value="#ED1C24"/>
    </inkml:brush>
  </inkml:definitions>
  <inkml:trace contextRef="#ctx0" brushRef="#br0">1275 83 899,'5'-20'1927,"-5"20"-128,5-20-128,-5 20 128,5-17-257,-5 17 128,7-12-256,-7 12-1,0 0-256,0 0-258,0 0-128,0 0-257,-12 6-128,12-6-258,-10 17-128,2-4 0,3 0 0,-5 7 0,5-2 0,-3-1 0,2 0 0,0 2 0,2-5 0,-1-2 0,0-4 129,5-8-129,-7 12 0,7-12 0,0 0 0,0 0 0,0 0 0,0-16 0,5 5 0,-3-3 0,5-3 0,1-1 0,0-3 0,3 1 128,-2 0 129,-1 1-128,0 2 128,0 6 0,-8 11 0,8-15 0,-8 15 0,0 0 0,0 0-129,0 0 1,9 13-1,-9-13 1,6 10-1,-6-10-128,5 19 0,-2-6 129,-1 3-1,-2 2-128,3 2 129,-3-2-1,0 3 1,0 0-129,0-4 128,-2-3-128,2-2 0,2-2 257,-2-10-257,0 10 0,0-10 0,0 0 129,0 0-129,0 0 128,0 0 1,0 0-1,-9 1-128,9-1 129,-12-5-129,12 5 128,-16-6-128,7 4 0,9 2 0,-15-5 129,15 5-129,-16-3 0,16 3 128,-11 0-128,11 0 129,-10 0-129,10 0 0,0 0 0,0 0-129,0 0-256,0 0-1414,0 0-1671,0 0-256,0 0-258,19-6 258</inkml:trace>
  <inkml:trace contextRef="#ctx0" brushRef="#br0" timeOffset="1">1285 103 4240,'0'0'2955,"0"0"129,-13 10-514,13-10-514,-6 12-642,2-2-258,4-10-385,-4 19-128,2-8-258,1 0-128,1-11-128,0 16-1,0-16 1,0 0 128,0 0 0,0 0 0,0 0 0,7-16 0,-2 8 0,-5 8 257,5-18-257,-5 18-129,4-14 1,-4 14 128,0 0-129,4-11-128,-4 11 129,0 0-1,0 0-128,0 0 0,-4 17 0,0-5 129,2-1-129,-1 2 0,-2 1 0,3-1 0,0-3 0,2-10 0,0 0 0,0 0 0,0 0 0,8-16 128,-2-2-128,-2 1 129,0-3-1,1 4 1,-4 0 128,3 5-129,-4 2 129,0 9-128,0 0-1,0 0 1,0 0-1,0 0-128,0 0 0,0 0 0,0 0 0,0 0 129,0 0-129,-11 11 0,11-11 0,-9 17 0,9-17 0,-8 18 0,8-18 128,-6 16-128,6-16 0,0 0 0,0 0-257,0 0-642,0 0-1671,0 0-1157,0 0-385,10-10 0,-10 10 0</inkml:trace>
  <inkml:trace contextRef="#ctx1" brushRef="#br1">1276 95,'0'3879</inkml:trace>
  <inkml:trace contextRef="#ctx0" brushRef="#br0" timeOffset="3">1294 165 4497,'0'0'2698,"0"0"-128,-9-5-642,9 5-643,0 0-514,0 0-1542,10 16-1799,-10-16-129,0 0 1,0 0-129</inkml:trace>
  <inkml:trace contextRef="#ctx0" brushRef="#br2" timeOffset="4">470 271 11008,'-6'-10'1280,"6"10"0,0 0-256,0 0 128,0 0-640,-4 4-1,4 2 129,-6 0 128,3-1-1024,-2 6 128,-3 0 768,-3 3 128,2 3-896,-2 2 0,-3 4 256,-6 14 128,1 2-512,-1 5 128,7 0 256,4-5 0,3 6-256,10-6 128,-2-5 0,2-15 0,5-1-128,0-4 0,7-4-384,-1-3 128,3-4-2431,0-3 127,0-3-3456,-1-4 0</inkml:trace>
  <inkml:trace contextRef="#ctx0" brushRef="#br2" timeOffset="5">770 314 9088,'-6'-4'1024,"6"4"128,0 0-384,0 0 0,0 0-128,0 0 128,6 2-384,-2 0 128,0 2 128,2 0 127,-3 3-511,2 4 128,5-1-128,-1 4 128,-1 5-384,-2 2 0,-3 3 384,-1 1 128,-2 20-512,-4-2 128,-3-4 0,-1 3 0,-2-5-1152,-7-8 128,3-10-6271,-2-1-1,-3-4 5888,-1-7 0</inkml:trace>
  <inkml:trace contextRef="#ctx0" brushRef="#br2" timeOffset="6">202 378 12032,'4'-11'1664,"-4"11"128,0 0-769,-3-4 129,1-2-256,-4 3 128,-1-3-128,-3 2 128,0-2-512,-1 0 0,-2 3-128,-2 1 0,1-1-512,-4 6 0,0-2 128,2 3 128,1 2-256,2 3 128,2 1 0,2 3 128,3 1-256,2 2 0,0-2 128,7 0 0,-2-1 0,7-1 0,1 2 0,1-3 0,2 1 0,1 0 128,0 0-256,0-3 0,1-2 128,-3 2 128,0 1-128,-2-2 0,0-2 0,-2 2 0,1 0 0,0-3 0,-1 3 0,-3-4 0,-1 4 0,-1-2 0,-2 0-128,0 1 128,-4 4 0,0-6 0,0 2 0,-4 1 128,0-3-128,-1 0 128,-1-5-128,0 1 0,-4-2-128,0-1 0,1 1 256,-1-2 0,1 0-256,2 0 0,3 0-640,0 3 128,2-3-2304,3 3 129,1 0-2433,2 0 128,0 0 2560,5 0 128</inkml:trace>
  <inkml:trace contextRef="#ctx0" brushRef="#br2" timeOffset="7">575 383 10752,'6'-5'1280,"-6"5"0,0 0-128,0 0 0,0 0-384,0 0 127,0 0-383,-4 11 0,2 0-384,-6 5 128,4 1 128,-4 3 128,-1 3-128,-1 3 128,-3 13-384,5-6 0,1-14 0,4-2 128,3 2-384,0-3 128,0-2-128,3-4 0,4-2 128,0-2 0,2-2-384,0-4 128,2 0-640,1-6 0,-1-1-1407,2-2 127,-2-1-768,-3 0 0,-2 0-1024,-2 1 128</inkml:trace>
  <inkml:trace contextRef="#ctx0" brushRef="#br2" timeOffset="8">460 516 9984,'10'1'768,"-10"-1"0,0 0-128,0 0 128,0 0 256,0 0 128,0 0-384,4 0-1,2-1 129,0 1 128,4-2-1152,-1 2 0,1 0-128,-2-2 128,9 0-128,-2 2 0,7-2-1407,-1-2-1,-3 2-1408,1-2 0,-1 3-896,1-2 128</inkml:trace>
  <inkml:trace contextRef="#ctx0" brushRef="#br0" timeOffset="9">1485 3795 1927,'-16'7'2184,"16"-7"1,0 0 128,-8 5-643,8-5 1,0 0-258,0-13-256,0 13-129,8-18-129,-2 5-128,2-1-128,1-2-129,2-1 0,-1-5 0,3 0 0,2-6 128,0 2-128,6-4 0,0-5 0,0 3-128,3-2-129,-1-1 0,0 1-129,3 0 1,1 3 128,-3-3-129,4 4 129,0-4 129,6 2-129,-2-3 128,0 1-128,3-1 129,0 1-258,-1-4 129,2 5-128,0-1 128,1 0-129,-2 0 1,3 2 128,2-3-129,3 0 1,2 2-1,3-3-128,1-1 129,3 0-1,-3-1-128,4 4 0,1-3 129,-4 2-129,0 2 0,-1 2 0,-1-1 128,-2 5-128,3 1 0,0 2 129,3 3-129,-2-3 0,-2 2 128,2 4 1,0-4-129,-3 3 128,2-2-128,0 2 129,0 0-1,-3 1 1,5-3-129,1 2 128,-1-2-128,-2 0 129,5-2-1,-1 1-128,-2-3 129,3 5-129,-2-4 128,-1 2-128,3-1 129,-3-1-129,5 2 0,0 1 128,-4 2-128,1 1 0,4 1 129,-4 5-129,-2-2 0,1 3 128,-1 3-128,0-2 0,3 1 129,2-1-129,0 3 0,4-1 128,-3-1-128,2 1 129,0 0-1,2 1 1,-4 0-129,4-1 128,1 1 1,2 1-1,0-4-128,0 2 0,5-2 0,-2 0 0,0-2 0,2 2 0,-3-1 0,1-3 0,-1 7 129,1 0-129,-1 0 128,-2 0 1,-2 1-1,2 0-128,-1 2 129,-1 0-1,2 1 1,3-2-129,-1 3 128,-1-1 1,1 2-1,-2 0-128,-1 0 129,-1-1-1,-2-1-128,0-1 0,-1 4-257,-11-1-1028,2 2-2184,-5 2-1286,-11 1-256,-4 4 128,-9 2 0</inkml:trace>
  <inkml:trace contextRef="#ctx0" brushRef="#br3" timeOffset="10">7046 1596 4240,'0'0'2313,"0"0"128,0 0 1,0 0-386,0 0-514,8-10 0,-8 10-257,16-2 0,-5 1-386,2 1-128,2-3-257,4 3 0,-3-4-257,4 0-128,-5-1-1,3 0-256,0 2 256,-1 2-128,-7-1 0,0 2 0,-10 0 0,11 6 257,-11-6-257,0 0 257,0 14-128,0-14-1,0 0-128,-15 10 129,5-7-1,2-3-128,-5 1-128,-2 1 128,2-2 0,-2 0 0,-1 2-129,2-2 129,0 0 0,0 0 0,3-2 0,-2 2 0,13 0 0,-15-3 0,15 3 0,-10-3 0,10 3 0,0 0 0,0 0 129,0 0-129,0 0 0,0 0 128,15-6-128,-3 10 129,3-1-258,4 2-1670,-3-5-1670,7 6-129,-11-5 0,11 5-257</inkml:trace>
  <inkml:trace contextRef="#ctx0" brushRef="#br3" timeOffset="11">6745 1596 4882,'-8'-4'2570,"8"4"0,-11-5-128,11 5-643,0 0-514,0 0-386,0 0 1,0 0-129,0 0-129,0 0 1,0 0-129,13-4 0,-3 4 128,1 0-128,2 1 0,1-1-128,-3 2-258,5-2 1,0 1-1,-3 1 1,3-4-129,-1 2 128,-1-1-128,-5 1 0,2 0 129,-11 0-129,12 0 128,-12 0-128,0 0 129,0 0-129,0 0 0,0 0 128,-4 10-128,-4-7 0,-4 0 0,-2 1 0,1 0 0,-2-4 0,0 3-128,0-1 128,-1-1 0,4-1 0,1-1 0,-1-2 0,2-1 0,10 4 0,-16-10 0,16 10 0,-16-9 0,16 9 0,-8-6 128,8 6-128,0 0 129,0 0-1,0 0 1,0 0 256,0 0-128,6-13 0,4 16 0,0-7 129,3 4-129,1 0-257,-2-2-643,5 4-1927,0-1-1413,-6-4-1,6 3-128,-5-1 0</inkml:trace>
  <inkml:trace contextRef="#ctx0" brushRef="#br3" timeOffset="12">6357 1627 899,'0'0'1670,"0"0"1,0 0 256,0 0-128,0 0-128,10-11 128,-10 11 0,11-7-129,-11 7 1,17-7-386,-6 4-257,2 0-129,0 1-385,3 0-128,2 2-129,2 0-129,-2 0-128,2 0 129,-1 0-129,-2 2 0,0 0 0,-3-2 128,-3 6-128,-11-6 0,16 4 129,-16-4-1,0 0-128,0 0 257,0 0-257,-8 4 129,8-4-129,-23 2 0,10-2 0,-4 1 0,1 1 0,-1-1-129,0-1 129,0 0 0,3 2 0,0-2-257,4 0 257,-2-2 0,4 2 0,-3 0 0,11 0 0,-15-1 0,15 1 0,-11-2 0,11 2 0,-12 0 0,12 0 0,0 0 0,-9 2-128,9-2 128,0 0 128,0 0-128,0 0 0,0 0 0,15-5 257,-15 5-128,20 0 128,-8 0-129,2 0 1,3-1 128,0 1-129,0-1-256,-2-2-1414,1 0-1157,4 3-899,-10-4 0,6 4-257,-16 0 257</inkml:trace>
  <inkml:trace contextRef="#ctx0" brushRef="#br3" timeOffset="13">6045 1641 513,'0'0'1799,"0"0"129,11-5 128,-11 5-257,12-5 0,-12 5 0,21-2-257,-11-1-257,3 1-129,-3 1-385,4 1-128,-2-2-386,-2 2 0,4 0-129,-2 0 1,-2 0-129,0 0 0,-10 0 128,13 0-128,-13 0 129,0 0-129,0 0 128,0 0 1,0 0-1,0 0-128,-10 10 0,10-10 0,-15 0-128,7 0-1,-3 0 1,2 3-1,-1-3-128,-2 2 129,2-2 128,0 2-129,3-1 129,7-1 0,-17 0 0,17 0 0,-11 0 0,11 0 0,-10-1 0,10 1 0,0 0 129,0 0-129,0 0 128,0 0 1,0 0 128,0 0 128,0 0 1,4-9 128,-4 9 0,13-4 128,-3 3 1,-2-2 128,5 3-129,0-2-256,-1 1 128,4-1-257,-3 2 0,4-3-129,-4 2-385,-2 2-1156,2 2-1928,-13-3-257,16 3-257,-16-3 0</inkml:trace>
  <inkml:trace contextRef="#ctx0" brushRef="#br3" timeOffset="14">5703 1677 3340,'0'0'2056,"15"-6"-128,-15 6-258,15-4-385,-7 1-257,4 0-514,-4 3-128,5-3-129,-2 3 0,1-1 0,-1-1-129,1 4 129,-4-2-128,3 1-1,-11-1 1,15 0 128,-15 0-129,0 0 129,0 0-128,0 0-1,0 0 1,0 0 128,0 0-257,-15 5 128,15-5-128,-16-2 0,16 2 0,-16 0 0,16 0 0,-17 0 0,17 0 0,-16 3 0,16-3 0,-17 3 129,17-3-129,-14 0 0,14 0 0,-12 1 0,12-1 0,-13 0 0,13 0 0,0 0 128,-9-1-128,9 1 129,0 0-1,0 0 258,0 0-1,11-7 258,-11 7-1,11-3 129,-1 1 0,-10 2 129,20-3-129,-9 1-129,2 1-128,-1-3-128,3 4-1,1-3-385,-1 2-771,4-2-2056,-2 4-642,-2-5-129,4 5-129,-6-6 129</inkml:trace>
  <inkml:trace contextRef="#ctx0" brushRef="#br3" timeOffset="15">5367 1710 2184,'11'-7'2056,"-11"7"0,12-6-129,-12 6-256,19-8-129,-9 4-386,4 1-128,0 0-385,0 3-129,4-1-129,-5 0-128,5 1 0,-1-2-128,0-2-1,-3 4 1,1-3-1,-5 0 1,-10 3-1,14-4-128,-14 4 129,0 0-1,0 0 1,0 0-129,-12 10 128,3-6-128,-1 0 0,0-1-128,-1 1-129,0-1 128,-2-2-128,0 4 0,-3-3 129,6-1-129,-3 1 128,1-2 1,-2 3 128,2-2 0,2 1 0,-2-2 0,1 0 0,3 0 128,8 0 1,-12 0 128,12 0 0,0 0 128,0 0 1,-11-2 256,11 2 1,0 0-1,13 2 1,-13-2-1,18 0-128,-3 0 0,3 0-514,3-3-1799,-1 3-1285,0-6-385,3 2-129,-4-5 0</inkml:trace>
  <inkml:trace contextRef="#ctx0" brushRef="#br3" timeOffset="16">5058 1755 1798,'0'0'1799,"0"0"257,0 0-257,12-1 129,-12 1-1,17-6-385,-5 4-257,0 0-257,2-2-257,0 1-257,4 2-128,-8 0-258,8-2 1,-4 1-129,-2-1 128,1 3-128,-3-3 0,0 3 0,-10 0 0,15 0 129,-15 0-1,0 0 1,0 0-1,0 0 1,0 0-1,0 0 129,-9 8-257,9-8 129,-18 1-258,7 1 129,2-1 0,-2 0-128,2-1 128,-3 3 0,-1 0-129,3-2 129,0 1 0,2-2 0,-2 0 0,0 1 0,0-1 0,10 0 0,-10-1 0,10 1 0,-11 0 0,11 0 129,0 0-129,0 0 0,0 0 128,0 0-128,0 0 129,0 0-1,0 0 1,0 0-1,5-10 1,-5 10-129,18-3-643,-7 0-1541,4 5-900,-2-7-129,4 5 1,-2-8-129</inkml:trace>
  <inkml:trace contextRef="#ctx0" brushRef="#br3" timeOffset="17">4715 1809 1541,'0'0'2056,"9"-7"0,2 7-128,-11 0-258,13-6-256,-3 4-258,3-1-385,-3 0-257,4 0-385,0-1 128,2 0-129,0 2 1,1-1 128,-1 0-129,-4 1 1,0 2-1,-12 0 1,13 2-1,-13-2 1,0 0-129,0 0 128,-2 12-128,2-12 0,-12 7-128,12-7-1,-19 7 129,9-6-128,0 1-1,-3-1 1,2 1-1,-1-1 129,-1 1 0,3-1 0,0 1 0,10-2 0,-18 2 0,18-2 0,-15 0 0,15 0 0,-11 4 0,11-4 129,0 0-1,-10 2 1,10-2-1,0 0 129,0 0 0,0 0 129,0 0 128,0 0 128,0 0 1,0 0 128,13-10 0,-13 10 0,16-9 0,-5 4-129,0-1-128,4 2 0,1 0-257,1 0 0,2 0-128,2 1-386,-5-1-1414,0-2-1541,5 6-386,-9-6-257,4 4 257</inkml:trace>
  <inkml:trace contextRef="#ctx0" brushRef="#br3" timeOffset="18">4384 1884 1027,'0'0'1671,"0"0"128,0 0 0,0 0-129,0 0 1,14 0-1,-14 0-256,15-8-129,-15 8-386,17-6 1,-6 3-386,2 2-129,-1-2-128,3 0-128,1 0-129,2 1 128,-3-3-128,-1 4 0,0-3 129,-3 3-129,-2-1 0,-9 2 128,8 3-128,-8-3 129,0 0-129,-2 10 0,2-10 0,-12 8-129,12-8 129,-19 5-128,6 1-1,3-6-128,-4 2 129,1 1 128,2 0-129,0-1 129,0 0 0,11-2 0,-16 0-128,16 0 128,-12 4 0,12-4 0,-12 0 0,12 0-129,-10 3 129,10-3 129,0 0-129,-7 1 128,7-1 1,0 0 256,0 0 1,0 0-1,0 0 258,0 0-129,10-10 128,-10 10-128,15-6 129,-15 6-129,19-5 0,-6 0-257,6 3 0,-1 0-514,0-5-1157,4 5-1413,2 2-771,-6-6-128,5 4 128,-5-4-129</inkml:trace>
  <inkml:trace contextRef="#ctx1" brushRef="#br4" timeOffset="17">4647 1880,'5787'4454</inkml:trace>
  <inkml:trace contextRef="#ctx1" brushRef="#br4" timeOffset="18">4434 1902,'3265'4828</inkml:trace>
  <inkml:trace contextRef="#ctx0" brushRef="#br3" timeOffset="21">4023 2009 1027,'0'0'1414,"0"0"256,0 0 1,0 0 128,0 0-129,6-11 386,-6 11-385,10-5-1,-10 5-256,16-8-129,-6 3-386,2 1-128,1-1-257,3-1-257,-1 2-128,3-2-1,2 2-128,-2 0 129,0-1-129,2-1 0,-6 3 0,1 0 128,-6 2 1,-9 1-129,0 0 128,0 0-128,0 0 129,-9 13-129,-2-8 0,1 1 0,-4 0-129,0-1 1,2 0-1,1-1 1,2-1-1,-3 1 129,2-1-128,1-1-1,-2 0 129,11-2-128,-17 6 128,17-6 0,-14 2 0,14-2 0,-13 6-129,13-6 129,0 0-128,0 0 128,0 0 0,0 0 128,0 0 1,13-8-1,-3 0 1,0 4 128,6-2 0,-1-3 0,3 5-386,-1-3-1027,2 0-1157,7 4-1028,-7-7-129,5 5 129,-2-6-128</inkml:trace>
  <inkml:trace contextRef="#ctx1" brushRef="#br4" timeOffset="20">4329 1969,'3370'4783</inkml:trace>
  <inkml:trace contextRef="#ctx1" brushRef="#br4" timeOffset="21">4031 2056,'891'5754</inkml:trace>
  <inkml:trace contextRef="#ctx0" brushRef="#br3" timeOffset="24">3715 2134 1284,'0'0'1799,"0"0"-128,0 0 128,0 0-257,14-5-257,-14 5-257,18-8 128,-9 2-256,3 4-129,-2-3-257,4 2-129,-2 0-128,1 0-128,1-3-1,0 5-128,-1-5 129,2 2-129,-1-2 128,-2 3-128,-4-2 129,-8 5-1,0 0-128,0 0 129,0 0-1,0 0-128,-6 12 0,-4-8-128,2 1-1,-2-1-128,-1 0 0,3 1 0,-1-2-128,-3 0 128,2 2 128,-1-3 1,-1 4-1,3-3 1,-4 2 128,6-2 0,-4 1 0,11-4 0,-13 6-129,13-6 129,0 0 129,0 0-1,0 0 129,0 0 0,0 0 257,0 0 257,8-8 129,-8 8 128,20-10 0,-11 1-129,7 5 1,-6-2-129,3 1-129,-3-2-128,2 6-385,4-2-1029,-7 0-1156,6 1-771,3 2-771,-3-4 0,4 4 0</inkml:trace>
  <inkml:trace contextRef="#ctx0" brushRef="#br3" timeOffset="25">3341 2281 1670,'12'-6'1799,"-12"6"128,10-2-256,-10 2-258,18-4-128,-18 4-128,19-9-258,-7 2-385,0 5 0,2-6 0,0 1-257,2-2 129,-3-2-129,4 4 0,0-3-129,-3 2 129,4 1-257,-2 0 129,-4 4-129,-4 0 128,-8 3 1,13-2-129,-13 2 0,0 0 128,0 0-128,-10 8 0,-1-1-128,2-1 128,-5 2 0,1-3-129,-3 3 1,2-3-1,-1 3 129,2-2-128,2-1-1,2 0-128,-2-2 129,11-3-1,-18 10 1,18-10-129,-11 9 128,11-9 1,-9 8-1,9-8 1,0 0 128,0 0 0,0 0 128,0 0 129,0 0 129,0 0 128,13-5 128,-6-1 129,8 0 129,-1-1-258,2-3 129,1 4-128,1-2-129,-1 0-257,4 0-2056,-4 8-1414,-5-6-128,2 6-128,-14 0 128</inkml:trace>
  <inkml:trace contextRef="#ctx0" brushRef="#br3" timeOffset="26">3056 2413 1798,'-5'8'1671,"5"-8"-1,0 0-128,0 0-257,9-4-257,-9 4 0,14-8 129,-14 8-129,21-11 0,-10 4 0,1 0-257,0 2-257,4-4-129,-3 2 1,2-1-258,-2 3 1,2-1-1,-2 0 1,-3 2-1,0 1-128,-10 3 129,10-3-1,-10 3 1,0 0-129,0 0 128,0 0 1,-14 3-129,14-3 128,-17 7-128,6-3 0,2 1-128,-4-1 128,4 0-129,1 3 1,-3-3-1,2 1 1,9-5-1,-18 6 1,18-6-1,-11 4 1,11-4 128,-16 3 0,16-3 0,-10 7-129,10-7 129,-11 5 0,11-5-128,0 0 128,0 0 128,0 0-128,0 0 257,0 0 0,0 0 129,14-6 128,-14 6 0,21-9 128,-12 4 1,6 2-1,-4-2 1,5 3-129,-4-4-129,2 4-642,-1-1-1542,1 3-1285,-14 0-514,18-4-128,-18 4 128</inkml:trace>
  <inkml:trace contextRef="#ctx0" brushRef="#br3" timeOffset="27">2731 2599 2569,'0'0'1671,"0"0"-1,0 0-128,0 0-257,-9 11 0,9-11-257,0 0-128,0 0-1,0 0 129,13-13 0,-13 13 0,14-16-128,-3 8-1,1 1-128,-2-3-128,1 1-129,-1 1-257,3-1-129,-3 2 1,0 1-1,1-1-128,-11 7 0,15-10 129,-15 10-129,10-3 0,-10 3 128,0 0-128,0 0 0,0 0 0,0 0 0,-2 13 0,2-13-128,-11 8-129,11-8 128,-15 12-128,3-6 129,3 2-129,-2 0 128,-1 0 129,0-1-128,1-1 128,11-6 0,-14 8 0,14-8 0,-10 6 0,10-6 0,0 0-129,0 0 129,0 0 0,0 0 0,0 0 0,0 0 0,7-14 257,-7 14-128,13-11 256,-2 5-128,0-3 129,2 1-1,2-1-128,2 1 0,0-3 0,-2 4 129,2 1-386,2-2-771,-4 5-1414,-1-1-1284,-4-4-129,-1 5-129,-9 3 129</inkml:trace>
  <inkml:trace contextRef="#ctx0" brushRef="#br3" timeOffset="28">2437 2812 1156,'8'-13'1799,"-8"13"128,14-10-128,-6 6 0,-8 4-257,16-12 0,-16 12-514,20-14-257,-7 10-128,-3-2-129,4 2-129,-2-3-128,1 2-128,-1 1-1,-4 0 1,-8 4-1,15-8 1,-15 8-1,0 0 129,11-6-128,-11 6-1,0 0 1,-11 6-1,11-6 1,-12 7-1,12-7-128,-16 9 0,16-9-128,-17 8-1,17-8 129,-19 10-128,19-10 128,-15 11-129,15-11 1,-15 11 128,15-11-129,-16 13 129,16-13-128,-15 13-1,15-13 1,-8 10-1,8-10 1,0 0 128,0 0-129,0 0 129,0 0 129,8-12 128,0 3 257,4-1 0,0-2 257,5 3-129,-5-2 129,7 2 0,-4-1-257,0 3 0,0 1-257,0-2-899,0 3-1286,-4 5-770,-2-5-772,3 3-128,-12 2 129</inkml:trace>
  <inkml:trace contextRef="#ctx0" brushRef="#br3" timeOffset="29">2165 3017 1670,'0'0'1542,"0"0"-129,0 0-256,-8 6-1,8-6-128,0 0-128,0 0-1,0 0-128,11-10 257,-11 10-128,16-13 128,-7 1 0,4 4-129,0-5-256,2 0-1,1-3-128,-3 3 0,2-3-257,1 2-128,-2 1-1,-3 2-128,2 0 129,-5 1-1,-8 10-128,12-7 129,-12 7-129,0 0 0,0 0 0,-8 14 0,8-14-257,-12 19 0,4-9 0,-3 1-129,2 0 1,-4 0 128,0-3 0,2 3 0,-1-1 128,3-2 129,-3 0 0,2 0 0,2 0 0,8-8 0,-15 8 0,15-8 0,-12 6 0,12-6-128,0 0 128,0 0 0,0 0-129,0 0 129,0 0 0,12-14 129,1 6-1,-3-5 1,4 5-1,-2-5 129,1 2-257,0 0-385,2 4-1157,-5-5-771,4 10-643,-14 2 1,17-5-129</inkml:trace>
  <inkml:trace contextRef="#ctx0" brushRef="#br3" timeOffset="30">1948 3252 0,'0'0'1156,"0"0"129,0 0-129,0 0 129,0 0 0,0 0 257,13-13-128,-13 13-1,14-16 129,-5 5-385,1 0-129,0-2-129,3-1-256,0 3-258,-3-1 1,0 1-129,0 0-129,-10 11 129,17-10-128,-17 10-1,11-8-128,-11 8 129,0 0-1,0 0-128,10-6 129,-10 6-129,0 0 128,0 0-128,-10 14 129,10-14-129,-11 13 128,11-13-128,-14 19 0,14-19 0,-15 16-128,15-16 128,-14 16-129,14-16 129,-15 12-128,15-12-1,-15 12 129,15-12-128,-13 10 128,13-10-129,-12 8 129,12-8-128,-11 8 128,11-8 0,0 0 0,0 0-129,-9 6 129,9-6 0,0 0-128,0 0 128,6-14 0,-6 14 128,10-15 1,-1 4 128,-2 0 0,4 0 128,-2-2-128,2 3 129,-1-2-129,0 4-129,-10 8-1284,18-10-1286,-18 10-770,0 0-129,0 0 0,0 0 0</inkml:trace>
  <inkml:trace contextRef="#ctx0" brushRef="#br3" timeOffset="31">1736 3488 256,'0'0'1157,"0"0"-129,0 0-257,0 0-129,0 0 1,0 0 128,0 0 0,4-10 128,-4 10 1,11-13 256,-11 13 1,15-19 128,-10 9-257,5-1 0,1 1-386,-1-2 1,0 2-129,0-1-257,0 1 128,1 1-128,-11 9-128,17-10-1,-17 10 1,8-5-1,-8 5 1,0 0-1,0 0 1,0 0-1,0 0 1,0 0-129,-10 13 128,10-13-128,-10 9 0,10-9 129,-16 12-129,16-12 0,-14 14 0,4-3-129,10-11 1,-16 18-129,16-18 128,-15 14-128,15-14 129,-13 13-129,13-13 128,-9 7 1,9-7-1,0 0 129,0 0-128,0 0 128,0 0-129,0 0 129,0 0-128,0 0 256,3-13-256,-3 13 256,12-16 129,-6 5 129,4 4-129,-2-6 257,2 4-129,1-2 1,-1 2-1,0 2-385,-10 7-1028,10-10-1413,-10 10-643,0 0-129,0 0 1</inkml:trace>
  <inkml:trace contextRef="#ctx0" brushRef="#br3" timeOffset="32">1659 3589 1670,'0'0'2184,"6"-16"1,-6 16 128,0 0-643,0 0-128,0 0-514,0 0-385,0 0-129,0 0-257,-14 14 0,14-14-129,-8 16 1,3-3-1,-1 1-128,-3-2 129,2 5-129,-4-1 0,4-1 128,-3 0-128,4-1 0,-2 0 0,0-3 0,3 0 0,5-11 129,-7 11-129,7-11 0,0 0 0,-8 10-129,8-10 129,0 0 0,0 0-128,0 0-1,8-16 129,-8 16-128,8-19 128,-1 7-129,0-2 129,-1-2 0,4 0 0,-2 3 0,2-3 0,-1 0 0,-1 2 0,3 0 129,0 2-129,-3 2 0,-2-1 0,-6 11 128,12-14-128,-12 14 129,0 0-1,0 0 1,0 0-1,0 0 1,-4 19-1,4-19-128,-12 16 129,4-8-129,3 4 0,-3-2 0,1 2 128,-1 4-128,-3-2 0,4 4 0,-4-1 129,1 1-129,-1-2 0,2-3 0,1 3 128,8-16-128,-8 14-642,8-14-1286,0 0-770,0 0-1,4-22 1,-4 22-1</inkml:trace>
  <inkml:trace contextRef="#ctx0" brushRef="#br0" timeOffset="33">7907 3893 3854,'0'0'2185,"0"0"-258,0 0-256,0 0-129,0 0-129,0 0-128,0 0 0,0 0 0,10 0 0,-10 0 0,0 0-128,9 8-129,-9-8 0,13 8-386,-13-8-128,17 7 0,-6 2-128,3-6-1,1 5-128,-3-1 0,4-1 0,-3 1 0,0 1 0,-5-4-257,-8-4-1285,13-1-2313,-13 1-385,0 0-1,9-7-128</inkml:trace>
  <inkml:trace contextRef="#ctx0" brushRef="#br0" timeOffset="34">7932 3916 4497,'0'0'2827,"0"0"0,0 0-129,0 0-642,0 0-642,0 0-386,0 0-129,0 0-256,0 0-129,0 15-129,2-4 129,-1 2 0,-1 0 0,0 4 129,0-2-258,-1 1-128,1-3 0,-3-2-128,3-11 128,0 16-129,0-16-128,0 0 129,0 0-129,0 0 128,0 0 1,0 0-129,0 0 0,0 0 0,0 10 0,0-10 0,0 0 0,0 0 0,0 0-129,0 0 129,0 0 0,0 0 0,0 0 0,0 0-128,11-7 128,-11 7 0,18-14-129,-3 5 1,-2 1-1,2-3 1,1 1-1,1 0 1,-1 2-1029,-3 4-1798,-13 4-515,17-7-128,-17 7-128,0 0 128</inkml:trace>
  <inkml:trace contextRef="#ctx0" brushRef="#br0" timeOffset="35">7988 3946 4882,'0'0'2827,"0"0"-257,0 0-128,0 0-900,0 0-257,-4 18-643,1-6-128,-1-1-128,4 1-1,-2-1 1,0 0-1,2-11 258,-3 13-129,3-13 128,0 0-128,0 0-257,0 0 129,13-13-258,-13 13 129,8-18 0,-6 9 0,-2 9-257,8-16 257,-8 16 0,0 0-128,0 0 128,0 0 0,-8 14 128,8-14-385,-9 18 257,8-10-257,1-8 257,-3 16-128,3-16-1,0 0 1,0 0-129,11-8 257,-11 8-257,5-10 257,-5 10-129,7-11 129,-7 11-128,2-10 128,-2 10-129,0 0 1,-2-10-1,2 10-385,0 0-385,0 0-1414,-10-13-1542,10 13-386,0 0 1,0 0-258</inkml:trace>
  <inkml:trace contextRef="#ctx0" brushRef="#br0" timeOffset="36">7955 3968 2955,'0'0'2184,"0"0"129,0 0-257,0 0 0,0 0-514,0 0 0,0 0-385,0 0-258,0 0 1,0 0-129,0 0-129,0 0 1,-1 13-258,1-13 1,0 10-1,0-10 1,0 0-129,-2 9 257,2-9-129,0 0-128,0 0 129,0 0-258,0 0 129,0 0 0,2-11-128,-2 11-1,0 0 129,1-11-128,-1 11 128,0 0-129,0-10 1,0 10 128,0 0-129,0 0 1,0 0-1,0-9 129,0 9-128,0 0 128,0 0 0,0 0-129,0 0 129,0 0-128,0 0 128,0 0-129,-10 5-128,10-5 129,0 0-129,-6 12 128,6-12-128,-4 13 0,4-13 0,0 14 129,0-14-129,0 10 128,0-10-128,0 0 0,0 0 129,0 0-129,0 0 128,0 0-128,3-10 129,-3 10-129,0-15 0,0 15 0,1-16 0,-1 16 0,0-10 0,0 10 0,0 0 0,0 0 0,0 0-129,0 0 129,0 0 0,0 0-128,0 0 128,0 12 0,0-12-771,-1 15-2185,1-15-1413,-7 16 257,7-16-128,-9 12-129</inkml:trace>
  <inkml:trace contextRef="#ctx1" brushRef="#br1" timeOffset="35">1276 3974,'6762'0</inkml:trace>
  <inkml:trace contextRef="#ctx0" brushRef="#br0" timeOffset="38">8058 4154 8480,'7'-16'3727,"-7"16"128,6-10-129,-6 10-1027,0 0-1029,0 0-642,0 0-385,-6 16-386,2 0 0,-3 5-129,-1 1 1,1 3-129,-1 2 0,1 0 0,3-4 0,3 1 0,2-7 0,3-4 0,-4-13 0,15 15-129,-2-14-256,-1-1-772,-4-4-1156,2-3-1156,1 2-515,-3-5 129,-8 10-257,8-17 386</inkml:trace>
  <inkml:trace contextRef="#ctx0" brushRef="#br0" timeOffset="39">8006 4254 7581,'0'0'3726,"0"0"1,0 0-258,16-4-1156,-5 6-385,-1-7-643,6 4-386,-3-1-1541,4 2-2185,-3-4-900,4 6-128,-4-8-128,-2 6-1</inkml:trace>
  <inkml:trace contextRef="#ctx0" brushRef="#br0" timeOffset="40">4336 5001 3083,'-5'-16'2570,"5"16"129,0-18 128,0 18-386,3-18-385,-3 18-257,2-10-385,-2 10-258,0 0-256,0 0-258,0 0-128,1 17-257,0-5-128,-1 4-1,3 1 1,-1 1-129,0 3 128,-1-2-128,4 2 129,-3-6-129,1-1 128,0 0-128,2-3 129,-5-11-1,3 11 1,-3-11-1,0 0-128,0 0 129,0 0-1,-2-14-128,-1 5 129,2-4-129,-1 2 0,1-3 0,-1 0 0,2 2 0,-1 0 128,1-2-128,0 3 129,0 1-1,-2 0-128,2 10 129,-2-16 128,2 16-129,-3-11 129,3 11-128,0 0-1,0 0 129,0 11-128,1-1-1,1 3 1,-2 3-129,2 0 128,1 0-128,2 1 0,-2-2 0,0-1 0,2-1 0,0-3 129,-2 0-129,-3-10 0,3 14 128,-3-14-128,0 0 129,0 0-1,0 0-128,0 0 129,4-11-1,-4 1-128,-3-1 129,2-1-129,-2 0 128,-1 1-128,0-1 0,-1 1 0,5 11 0,-8-15 0,8 15 0,-6-11 0,6 11 0,0 0-128,0 0 128,0 0-129,0 0 129,0 0 0,0 0 0,-2 15 0,4-4 0,1 3 129,0 0-1,0 1-128,0-2 129,1 0-129,-4-3 128,0-10 1,6 12-129,-6-12 128,0 0 1,0 0-129,0 0 128,0 0-128,-8-12 129,8 12-129,-8-11 0,8 11 0,-8-11 0,8 11 0,0 0 0,-14-7 0,14 7 0,-12 0 0,12 0 0,-12-3 0,12 3 0,-13-1 0,13 1 0,-13-1 0,13 1 0,-9 0-129,9 0 129,0 0 0,0 0-128,0 0 128,0 0-129,0 0 129,0 0-128,0 0 128,12 9 0,-12-9 0,13 2 0,-13-2 0,15 1 0,-15-1 128,13 1-128,-13-1 0,0 0 129,10-1-1,-10 1-128,0 0 129,0 0-1,0 0 1,-14 0-129,14 0 128,-14 0-128,14 0 129,-13 0-129,13 0 0,-10 0 128,10 0 1,0 0-129,0 0 128,-8 3-128,8-3 129,0 0-129,0 0 128,0 0-128,0 9 0,0-9-128,0 0-772,10-3-3083,-10 3-515,10-8 258,-10 8-258</inkml:trace>
  <inkml:trace contextRef="#ctx0" brushRef="#br0" timeOffset="41">4334 5001 3212,'-3'-16'2313,"3"16"-129,0 0-256,0 0-258,0 0-642,0 0-257,0 0-257,0 0-257,0 0 0,0 0 0,-10 8-128,10-8-129,-6 15 128,1-4-128,0 2 0,-2 1 0,1 2 0,0 2 0,-2-3 0,2-1 0,-2-1 129,4-4-129,4-9 0,-8 13 0,8-13 0,0 0 0,0 0 0,0 0-129,1-11 129,-1 11-128,7-20 128,-3 8 128,1-2 1,4-3-1,-5 1 129,2-1 0,-2-1 129,3 0 128,-3 2 128,0 2 129,-1 2 0,-3 12 0,5-15 0,-5 15-128,0 0-129,0 0-129,0 0 1,0 0-129,0 0-257,0 0 128,-2 17-128,-1-7 0,2 4 0,-2 1 0,-1 1 0,-2 2 0,0-1 0,-2 2-128,0-2-129,2-2 128,-2-2-256,4-3 256,4-10-128,-8 13 0,8-13 129,0 0-1,0 0 1,4-13-1,-4 13 129,8-19-128,0 6 128,0-3 0,-2-2 0,4 3 0,-4-3 0,2 5 0,-1-3 0,-2 6 128,-5 10 1,5-14-1,-5 14 129,0 0-128,0 0-1,0 0 129,0 0-128,0 0-1,0 0-128,0 0 0,5 11 0,-3-2 0,-1 2 0,1 1 257,-1 4-257,1-1 0,-1 2 0,0-1 0,2-3 129,-1-1-129,1-1 0,0-2 0,-3-9 0,6 10 0,-6-10 128,0 0-128,0 0 129,0 0-1,3 12 1,-3-12-129,0 0 128,0 0 1,-9 6-129,9-6 0,0 0 128,0 0-128,0 0 0,0 0 0,-11 0 129,11 0-129,0 0 0,-10-4 0,10 4 0,-10-4 0,10 4 0,-15-1 0,15 1 0,-16-3 0,16 3 0,-15 0 0,15 0 0,-8-2 0,8 2 0,0 0 0,0 0-129,0 0 129,0 0 0,0 0 0,0 0-128,10 0 128,-10 0 128,12-1-128,-12 1 0,14 1 0,-14-1 0,10 2 0,-10-2 129,11 1-129,-11-1 0,0 0 128,12-1-128,-12 1 129,0 0-129,0 0 0,12-10-257,-12 10-643,0 0-1027,0-12-386,0 12-514,0 0-129,0 0-385,-14-14 129,14 14 128</inkml:trace>
  <inkml:trace contextRef="#ctx1" brushRef="#br1" timeOffset="40">4329 5032,'0'3505</inkml:trace>
  <inkml:trace contextRef="#ctx0" brushRef="#br5" timeOffset="43">5004 5281 9856,'7'-7'1280,"-7"7"0,0 0-896,0 0 0,-7 7 0,3 5 0,-1 0-256,-1 4 128,-2 6-128,4 1 128,-1 3 128,-8 12 128,3-3-256,5-13 0,-2 1-256,-1 0 0,3-2 0,-1 0 128,2-3-512,0-3 0,3-4-768,1-5 128,0-2-1664,4-4 128,1-6-1408,3-2 0</inkml:trace>
  <inkml:trace contextRef="#ctx0" brushRef="#br5" timeOffset="44">5130 5321 8704,'13'-16'1024,"-13"16"128,0 0-640,4-1 128,-4 1 0,1 0 0,-1 0 0,0 0 0,0 0-256,0 7 128,-5 3 0,1 3-1,0 2-383,-1 6 0,-5-1-128,5 1 128,-3 1 0,2-2 0,1 2-256,-2 0 0,0 1 0,-1-3 128,0 2-128,2-2 0,-2-4-895,2 1 127,1-7-1408,-1-2 128,2-2-2816,3-4 128</inkml:trace>
  <inkml:trace contextRef="#ctx0" brushRef="#br5" timeOffset="45">5994 5307 11776,'-2'6'896,"2"-6"0,0 0-640,-4 8 128,2 3-128,-2 5 0,0 2 256,-3 2 0,-2 5-256,-4 13 0,-6-3-128,10-11-1,-7 11-510,6-12 127,4-6-640,-1 1 0,2-4-1792,1-4 0,-2-4-1664,3-2 128</inkml:trace>
  <inkml:trace contextRef="#ctx0" brushRef="#br5" timeOffset="46">5297 5608 7680,'-4'0'896,"4"0"0,0 0-384,0 0 0,8-1-128,1-1 128,4-4-128,2 0 0,-1 1-128,4-4 0,-2-1 0,4 0 128,-3-3-256,0-2 128,0-1-384,-3-2 128,0-2-128,-4-2 128,0 2 0,-1 0 0,-3 1-128,-3 1 128,0 2 128,-3 2 128,-4 0-256,-2 3 0,0 3 0,3 4 128,-5 4 0,1 4 0,-2 6 0,-3 5 0,0 7 0,0 2 0,-6 15 128,5-3 128,6-15-128,1 1 0,2-2-128,3-1 0,1-2 0,4-5 128,0-3-129,6-7 1,3-2-256,0-4 128,0 0-127,1-2 127,0-1 0,-2 1 0,0 0-128,-1 2 0,-2 2 128,-2 2 0,-1 2 128,-4 2 0,0 2-128,-2 3 0,-2 1-128,0 0 128,0-2-896,1 0 128,-2-2-1792,3-2 0,3-2-2048,-3-2 0</inkml:trace>
  <inkml:trace contextRef="#ctx0" brushRef="#br2" timeOffset="47">3543 5317 10624,'3'-4'1024,"-3"4"0,0 0-256,0 0 0,0 0-128,0 0 0,-8 6-384,5 2 128,-5 2-128,-4 3 127,5 5-127,-1 0 128,-4-1-128,-2 1 128,2 5-128,0 1 0,-10 13-256,6 2 128,1-1-128,3-1 128,7-14 0,2-2 0,3 2-128,3-6 0,2 0-128,5-8 0,2-2-256,3-3 128,-1-1-2687,2-6-1,2-1-3200,-6 1 128</inkml:trace>
  <inkml:trace contextRef="#ctx0" brushRef="#br2" timeOffset="48">3772 5348 11520,'8'2'640,"-8"-2"128,0 0-256,1 6 0,3 0-128,2 6 128,-1 2 0,1 0 128,-1 1-256,-1 7 127,-1 3-127,0 1 0,-3 14-128,-6 0 128,-1-1-384,-5-3 0,1-6-384,0-12 128,-2-4-2687,-2-5-1,1-2-2944,-1-7 128</inkml:trace>
  <inkml:trace contextRef="#ctx0" brushRef="#br2" timeOffset="49">3296 5378 9728,'10'-10'1408,"-10"10"128,0 0-128,0 0 0,0 0-640,-6-4-1,-3 2-255,2 0 128,-3-2-128,1 2 0,0-2-128,-6 4 128,1 0-384,2 4 0,-1 0 0,-1 6 128,2 2-384,0-5 128,4 8 128,2 2-256,2-3 128,2 0 0,2 3 0,4-3 0,2-2 0,1 2-128,0-4 128,3 0 128,-1-1 0,4 0-128,-4-1 0,1 0-128,-2-2 128,4 0 0,-2 0 128,-2 1-256,2 3 0,-4-2 128,-1 0 128,1 0-256,-6 2 128,1-2-128,-1 0 256,-1-1 128,-5 3-256,1 0 128,-3 2 0,3-6 0,-5 2-128,3-3 128,-3-3-256,2-2 128,-5 0 0,1-5 128,-1 3-256,6-3 128,-3 2-384,3-1 128,1 0-2432,3 2 129,3 0-3329,0 2 0,6 4 4224,-2-2 0</inkml:trace>
  <inkml:trace contextRef="#ctx0" brushRef="#br2" timeOffset="50">3646 5402 10752,'6'-4'1024,"-6"4"128,0 0 0,-6 8 0,4-1-256,-2 1 127,0 2-639,1 3 0,-1-1 256,-1 1 128,1 0-640,-2 3 128,-2 0-128,1 1 128,1 2-256,-1-1 0,2-1 128,-1-1 0,2-1-256,3-2 128,-2-1-128,3-3 128,3-1-128,1-4 128,1-2-128,2-2 0,2-1-384,2-2 128,1-1-512,-1-2 0,0 1-767,-2-1-1,1 0-640,-3 0 128,-3 2-2432,-2 0 128</inkml:trace>
  <inkml:trace contextRef="#ctx0" brushRef="#br5" timeOffset="51">5899 5409 9472,'11'0'1280,"-11"0"0,0 0-128,0 0 128,7 0-256,3 0 127,-1 2-767,8 0 128,-2 4-768,1-3 128,2 0-2175,-2 2 127,-2 0-4096,-3-3 0</inkml:trace>
  <inkml:trace contextRef="#ctx0" brushRef="#br5" timeOffset="52">5799 5469 11904,'2'-10'1792,"-2"10"128,0 0-1152,0-6-1,1 1-511,1 0 128,0-1-640,0 2 128,0 0-2303,0 2-1,2 2-3840,-1 2 128</inkml:trace>
  <inkml:trace contextRef="#ctx0" brushRef="#br5" timeOffset="53">5583 5441 2944,'8'-11'1024,"-8"11"0,0 0 768,0 0 128,0 0-1280,0 0 128,0 0-384,-2 5 128,0-1-640,2-1 0,0 0-3584,4-2 128,1 2 1920,-1-4 0</inkml:trace>
  <inkml:trace contextRef="#ctx0" brushRef="#br5" timeOffset="54">5189 5585 10496,'-7'3'896,"7"-3"128,0 0-512,0 0 0,0 0-128,0 0 128,0 0-256,0 0 0,4 0-256,0 0 128,3 0-128,0-3 128,1 0-128,1-1 128,0-2-128,3-1 0,0-2 0,0-1 0,-3 2-128,1-4 128,-3-1-128,0 2 128,-3 0 0,-2 2 128,-2 1-128,-4 0 128,0 0-128,-1 2 0,-1 0 0,-2 3 0,1 3-128,-1 0 128,-1 6 0,1 1 128,-2 2 0,2 1 0,-1 0-128,2 3 128,3 3-128,0 0 0,3 3 0,1-3 0,0 0 0,3-2 0,3-1 0,3-4 0,2-1 0,4-4 0,4-4-128,3-4 128,2-6-1792,0 0 128,-2-4-4352,-1 1 128</inkml:trace>
  <inkml:trace contextRef="#ctx0" brushRef="#br5" timeOffset="55">4972 5504 8064,'-4'4'1408,"4"-4"128,0 0-1024,0 0 0,0 0 128,0 0 128,0 0-384,8 2 128,3-4-384,2 2 0,1 0-512,3 2 128,0-2-1920,0-3 128,-2 4-2816,-2 2 128</inkml:trace>
  <inkml:trace contextRef="#ctx0" brushRef="#br5" timeOffset="56">5680 5526 7424,'-19'-9'1408,"19"9"0,0 0-640,-7 6 0,-1 0-128,-1 3 128,-2-1-384,2 2 0,1 0-128,1 2 0,1-1 0,1-1 0,1 0-128,2 2 0,4-4 128,3-2 128,1-6-512,3 0 0,3-2 128,2-4 128,1-2-256,-1-3 0,4 1 128,-6 1 0,2 2-128,-1 1 128,-4 3-128,0 2 128,1 4 128,-4 1 0,-4 4-128,-4 0 0,2 2-128,-3 2 0,3-2 256,-3-2 128,3 0-640,-4 1 0,4-7-896,4 2 0,-4-4-1024,0 0 0</inkml:trace>
  <inkml:trace contextRef="#ctx0" brushRef="#br5" timeOffset="57">5850 5562 8704,'0'-22'1024,"0"21"0,0 1-384,4-5 128,-4 2-640,2-2 128,0 2 0,-2 1 128,0 2 128,0 0 128,0 0-128,0 9 128,0 1-384,0 0 0,6 0 0,-3-1 127,3-3-383,3-2 128,4-1-128,2-3 0,2-3-128,1 2 0,-1-4 1,2 1 127,-6 1 0,-1-1 127,-2-2-127,-1 3 0,0 0 0,-5 1 128,1-2-256,-5 4 128,0 0 0,0 0 128,0 0-128,0 0 128,-3 6-256,1 2 0,2-1 128,0 0 0,5 0-127,-1-1-1,2-2 128,4-4 0,-4 2 0,4-4 128,-1 0-256,1-2 0,-1 0 128,-1-2 0,-3 1 0,-2-1 0,1 2 256,-2-1 127,-2 2 385,-2 2 0,2 1-384,0 0 0,0 0-512,0 5 128,0 5 0,2 1 0,2 2 128,1 1 128,3 5-128,-1 1 0,-2 3 0,1 0 128,0 0-384,0-2 128,-2-2 128,0-3 128,-3 0-384,-1-3 128,-1-1 0,-2-1 0,-1-2-128,-1 0 128,-4-2 0,-1 0 0,-3-1 0,0-2 128,2-2 0,0-2 128,-6-3-384,3-4 128,-1-2-256,3-3 128,3-2 0,-1-2 128,7 2-128,3-2 0,3 0-128,7 1 128,-1 4-128,9-1 128,4 6-1408,-1 3 1,7-2-3073,0-2 128,-1-1 1152,-3-4 128</inkml:trace>
  <inkml:trace contextRef="#ctx0" brushRef="#br2" timeOffset="58">3521 5540 9984,'0'0'768,"-2"-1"0,2 1 0,0 0 128,6 0 0,-6-2 128,4 2-128,0 0-1,1 0-511,3 0 128,1 0-512,2 0 128,0 0-128,2 0 128,2-1-640,0-1 128,0 1-2559,-1-1-1,1 1-2688,-2 0 128</inkml:trace>
  <inkml:trace contextRef="#ctx0" brushRef="#br5" timeOffset="59">5093 5991 11136,'-19'-11'896,"19"11"128,0 0-640,-9-3 0,-1 0 0,-3 0 0,1-1-256,-2 4 128,2 2-384,-1 4 128,-1 2 0,2 2 0,0 1-128,3 3 128,2 2 0,3 5 0,2 3 0,4 0 0,3 1 0,2-5 0,3-3 0,4-4 0,4-7 256,2-3 0,1-12 128,1-1 0,-3-6-256,-3-2 128,0-3-256,3-11 0,-11 14-128,-5 0 0,-3-4-384,-5-1 128,-4 6-1408,-2 2 0,-2 6-1408,0 9 128,-2 5 384,2-1 128</inkml:trace>
  <inkml:trace contextRef="#ctx0" brushRef="#br5" timeOffset="60">5897 6017 7808,'9'3'1664,"-9"-3"0,-3 0-640,3 0 0,-6 4-512,0 2 128,0 0-128,2 3 0,-2 2-128,-2 4 0,1 3-128,-1 2 127,-1 3-127,-4 16 0,2-6-512,5-15 0,1-1-255,1-4-1,2-2-2048,1-5 128,-1-1-2944,0-4 128</inkml:trace>
  <inkml:trace contextRef="#ctx0" brushRef="#br6" timeOffset="61">7650 6798 6400,'-4'4'1024,"2"-4"896,2 0-896,-1-4-256,-2 0 384,3 2-640,0 2 256,-3-2 128,3 4-640,0-2 0,0 0 128,0-8 128,0-4-256,0-5 127,0-4-127,0-4 0,0-14-128,3 0 128,-3-3-128,0 16 128,-1 12 0,2 2 0,-1 0-128,0 5 128,0 4-256,0-2 0,0 8 0,3 9 0,0 2 0,1 1 0,-1 9 0,-1 3 0,4 13 0,0-4 128,-2-14-128,-4-3 0,4-6 0,2-3 128,-4 0 0,6-5 128,-6-7-128,2-11 128,2-9-256,-1-5 0,5-28 128,0 7 128,-3 14-256,-3 14 128,-3 0 0,2 1 0,-3 5 0,0 6 0,0 0-128,0 10 0,0-2 0,1 8 128,1-6-256,-2-2 128,4 23 0,0-5 128,-1 0-128,1 1 0,-1-1 128,4 0 0,-2 0-256,0-4 0,-1-3 128,2-3 128,-2-7-128,-1-5 128,1-5 0,1 1 0,-1-7-256,-2-7 128,0 4-128,-2 0 128,2 1 128,-2 3 0,0 2-128,0 1 0,0 5-128,0 0 128,2 0 0,0 3 0,-1 0-128,2 1 128,-3 2 0,1 0 0,-1 0 0,2 2 128,3 2-128,-1-4 0,2 10 0,-6 4 128,3-3-256,3 5 128,-2-6 128,1-2-256,1-4 128,1 2 128,-3-16-128,2-2 0,-5 4 128,3 0 0,-1-3-256,1-1 128,0-1 0,2 0 0,-4 1-128,2 0 128,-1 0 0,-1 3 128,2 0-256,0 4 128,0 0 0,-3 4 128,1 2-128,0 4 128,1 5-128,-1 0 128,2-1-128,0 1 0,-1 2 0,1 6 128,2-2-128,-6 4 0,0-5 0,0-7 128,1 3-384,2-1 128,-2-2 256,3-18 0,0-7 0,1 5-256,0-3 0,-4-1 128,3-2 0,0-4 0,-1 1 128,3 1-128,-3 4 0,1-1 0,-1 3 0,0 1 0,-3 2 128,0 3-256,2 3 128,0 4 128,-2 1 0,0 0-256,5 9 0,-5 1 128,3 3 0,0 0 0,1 3 0,-3 0 128,3 0 0,0-5-256,-1 1 128,1-2-128,1 4 256,-1 4 0,2-6-256,-4 2 128,2-17 128,-1-1 0,1-1-256,-4-1 128,3-4 0,-2-2 128,0-4-256,3-2 128,-4-1-128,2 2 128,0-1 0,0 4 0,1 1 0,-3 6 128,0-1-128,4 4 0,-4 1 0,0 3 0,0 0 128,0 0 0,0 7-128,4 4 0,1 0-128,-4 2 128,3 1 0,0 4 128,2-4-128,2 1 128,-7-2-256,7-8 128,-4 2 0,1-2 128,1-1-128,-2 3 128,0-6-256,-1 1 128,2 0 0,-3-6 0,2-3 0,0-3 0,0-5 128,-1-1 128,3-1-384,-4-1 128,2 2 0,0 2 0,-2 1 0,1 1 0,-2 4-128,-1-2 128,2 1 128,2 8-128,-4 4 0,0-3 0,4 10 0,1 3 128,-1 3 0,0 1-384,-1 1 128,1 0 256,2-2 128,-2-8-256,-1 1 0,3 3 0,-1 0 128,-1-2-256,-1-2 0,3-26 128,-4 2 0,2-4 128,0-1-128,-1 2 128,0-1-128,1 3 0,-3 1 0,-1 1 128,4 4-256,-4 5 0,0 6 256,0 0 0,0 6-128,1 7 128,3 3-384,-2 2 128,0 0 128,0 3 128,0-1-128,2-7 128,-1 1-128,1 2 128,-1 3-256,1-4 128,0 6-128,-2-5 128,-1-6 0,2-5 128,-2-3-128,1-13 0,0-3 128,0-4-128,-2-3 0,0 0-128,0-1 128,0 0 128,0 4 0,0 1 0,2 4 128,-2 3-256,0 3 128,0 0-384,0 1 0,0 2 256,1 1 0,2 1 0,-2 2 0,-1 0-128,2 12 128,0 5 256,1 2 128,1 0-384,0-1 0,0 3-128,0 5 128,3 10 0,-3-19 0,-1-7 0,1 4 0,0-4 0,0-1 128,-1-2-128,1 2 128,-2-6-256,1-2 128,1-2 128,0 1-128,-2-16-128,0-16 256,0-15-128,-2 1 0,3 9 0,-1 7 128,-2 15-128,0 3 0,-2 2 0,2 5 128,2 4-128,-2 4 0,0-3 0,2 14 0,2 5 256,-1 3 0,3 1-256,1-7-128,3 15 128,2 7 0,-2-9 128,-3-12-128,-1-4 0,0-2 0,-2-3 0,0-3 0,-1-3 128,-2-5-128,2-4 0,-2-5 0,1-2 128,0 2-256,-2-4 128,0-5-128,2 3 128,-2 2 0,2-3 128,0 3-128,-4 3 0,2 3 0,0-1 128,0 6-256,0-1 0,2 3 128,0 2 256,-2 1-128,4 10-128,-3 6 0,2-3 0,1-1-128,2 13 128,4 11 0,-7-19 128,1-1-128,-3-4 0,2 1-128,-2-6 128,4 0 0,-5 0 128,1-2-128,2-23-128,1 4 128,-2 1 0,-2-5 128,2 1-128,0-2 0,0 2-128,0 2 128,0 1 0,-2 4 0,0 0 0,2 5 0,-2 0 0,0 1 0,2 2 0,-1 8 0,1 2 128,-1 4 0,2 4-256,-2-5 128,1 5 0,0 4 128,0 2-256,0-5 128,2-3-128,0 3 128,-1-1 0,1-2 128,-3-1-128,3-1 0,-1-2 0,0-3 0,-2-3 0,2-5 0,0-3 0,-1-5 0,2-3 0,0-11 0,-3 3 0,2-4 0,-2 1-128,1 1 128,-1 0 0,2 6 0,-3 1 0,0 3 0,1 4 0,-1 2 0,2 4 0,0 2 128,-2 0-256,4 10 128,0 3 0,0-3 128,1 16-128,7 6 0,-9-13 0,3-1 0,-1 0 0,-1-2 0,2-2 0,-1-1 0,-2-3 128,1-3-256,0-5 128,0-4 0,-2-3 0,1-1 0,3-19 0,-1-5 0,-1 14 0,-2-2 128,0 3-256,0 1 0,0 4 128,0 2 128,-2 2-128,0 0 0,1 2 0,2 0 0,-3 4-128,0 0 128,3 5 0,1 2 128,0-1-256,1 20 128,0 1 128,1-11-256,0 2 128,-3-2 0,3-1 128,-2-4 0,-1-5 0,-1-3-256,2-6 0,-2 1 128,0-18-128,2-1 128,-3-4 0,2-14 128,1 3-128,-1 15 0,-3 1-128,1 4 128,1 4 0,-2 3 0,0 4 0,2 0 128,-2 4-256,0 1 128,2 9 0,2 2 128,0 4-128,1 0 128,1-2-128,-2-5 0,-2 6-128,2-2 128,0 8 128,0 0-128,0-5 128,0-1-128,-2-12-128,1-2 0,-2-6 128,2-6 128,-2-1-256,2-9 128,1-4 0,1-19 0,-1 4 0,1 9 0,-3 15 0,1 4 0,-2-3-128,0 8 128,-1 0 128,3-2 128,-3 3-384,1 11 0,1 5 128,0 2 0,1 5 0,-1 4 0,0 3 0,2 2 128,2 10 0,-4-14-128,1 2 0,1-1-128,-1 2 128,4-4 0,-4-7 128,3-1-128,-1-3 128,-1-4-256,0 0 0,1-13 0,1-5 256,-2 1 0,-3-6-128,2-3-128,-2-3 128,5-11 0,-3 15 0,-1 4 128,0 3 0,-1 3-256,2 2 0,0 6 128,-1 2 128,-2 0-256,4 10 128,0 2 128,-1 7 0,1-1-256,1-8 128,1 7 0,0 5 0,-3 4 0,5 3 0,-4-15 128,1-1 0,-3-5-256,2-2 0,-1-2 128,1-2 0,0-4 0,-2-5 128,1-4-128,1-2 128,-2-5-256,-1-3 0,3 0 128,-1-1 0,-3 3 0,1 2 0,1 3 0,-2 2 0,2 3 0,0 2 0,0 2 0,0 4 128,-2 1-256,0 0 128,2 3 0,1 3 128,1 1-128,0 0 128,-1 6-256,1 1 128,-2-4 0,2-1 128,0 6-128,2 0 128,-3 1-256,1-4 0,-1-4 128,1-2 0,-3-4 0,2-5 0,-2-4 128,2-4 0,-2-4-256,1-5 0,0-1 256,-1-1 0,2 1-256,-2 4 0,-1 1 128,2 3 0,-2 1 128,2 5 0,0 1-256,-2 2 128,2 1 0,0 3 128,-2 0-256,1 12 128,2 2 0,0 5 128,-1 1-128,2 0 128,0 0-384,-1 1 128,1 4 256,1 14 0,1-20-256,-4-9 0,0-1 256,-2 1-256,5-7 128,-1-8 128,-4-10 0,4 3-128,0-35 0,5-28 0,-4 20 0,-1 25 0,-2 9-128,0 8 0,-2 5 256,1 0 0,2 4-128,-3 8 0,1 5 0,-1 0 0,4 2-128,-2 4 0,2 1 256,1 1 0,-1 2-128,2-1 0,-2 1 0,0-5 0,-2-2 0,2-3 0,2 7 0,-1-6 0,1-2 128,-2 2-384,0-2 256,0-10 128,-1-8-256,2-8 0,-1-3 128,-2 1 128,4-2-128,-2 4 128,-4-1-256,4 3 0,0 7 256,-4-1 0,2 5-256,0-3 128,0 5 0,0 1 128,0 0-256,-2 2 128,4 7 128,1 4 0,-3 3-128,0 3 128,-1 1-384,2 0 128,-3 0 128,0-3 128,3 0-128,-1-6 128,3 1-256,-3-5 0,0 2 128,0-6 128,-2-1-128,2-8 0,-2-7-128,4-3 128,-4-3 0,4 0 128,-2-3-384,1-15 128,4 3 256,-4 10 128,0 14-256,-1 1 0,0 3-128,-2 2 128,2-2-128,-2 8 128,0 0 128,4 16 0,-4 1-128,0 8 128,4 15-256,-3 2 0,-1-9 128,2-16 0,-1-1 128,-1 0-256,6-1 128,-2-9 0,0-2 128,-3-2-256,3-1 128,0-14 128,0-5-128,0-5 0,-3 2 128,5-5 0,-2-13-384,-1 6 128,1 17 128,-2 5 128,0 0-128,0 1 0,-2 9 128,4 6-128,-2 7 0,-1 1-128,1 4 128,-2 2 0,5 1 0,-2-3 0,-2-1 128,7-1-256,-3-2 128,-1-5 0,-1-1 0,4-7-128,-4-8 128,1-7 0,-3 0 128,5-1-256,-2-10 128,-1-19 0,3 19 128,-6 10-256,4-3 128,-4-1 128,3-1 128,-3 1-512,2 2 128,0 4 0,0 3 0,2 3 256,0 4 128,-2 6-384,5 4 128,-6 3 128,3 4 0,1-4-128,-1 1 128,2 4-256,-2 2 128,2 3 0,-1-3 0,-3 0-128,3-1 128,-1-8 128,0 2 0,-2-1-256,2-6 128,-1-8-128,1-11 0,-3 4 256,2-6 128,2-3-384,-1-5 0,2-17 128,-1 5 128,3 13-128,-6 10 128,-1 8-384,2-1 128,-3 6 256,2 2 0,-2 2-128,0-1 128,4 13-256,-2 3 0,-2 3 0,6 1 128,-2 0 128,-1-5 0,-3 5-128,4 0 0,-2 0 128,-1-11-256,2 5 128,-3-8-128,4-2 128,-3-10 0,1-2 128,0 4-128,0 0 128,0 0-256,2-3 0,-3 1 128,1-4 0,0 0 128,-2-4 0,3-1-128,0 1 0,1 2-128,-4 2 128,3 6 0,0 4 128,-1 6-128,2 4 0,2 3-128,-2 0 0,0-2 256,1 13-128,0 2 128,5 5 0,-5-14 0,-1-3-128,2 0 0,-1-4-128,1-2 0,3-12 128,3-15-128,2 6 128,-4-4 128,0-3 128,-4 0-256,-2-1 0,-2 3-128,2 2 0,-1 4 128,-1 4 128,-2 1 0,0 4 0,4 3-256,-1 1 0,-1 3 128,0 2 128,1 0-128,-1 1 0,2 1 0,0-1 0,2 1-128,-3-3 128,1-3 0,1 0 0,1 8 0,-2-4 128,0 0 0,-3-6 0,-1 0-256,0 0 128,4-6 0,-3-4 0,2-2 0,-3-5 0,0 1 0,0 0 0,0 3-128,1 0 0,-1 3 128,3 7 0,-2 3 0,-1 0 128,4 6 0,0 7 0,-1 0-256,1 0 128,2 0 0,-1 0 0,1-6 128,-1 3 0,-1 2 0,2 6 0,-3 1-256,3-3 128,-2-4-128,0 0 128,-1-3 0,1-2 0,-1-1 128,2-19-128,-4-2 0,2 3 0,-3-4 128,0 2-256,0-1 128,0 3 0,0 2 128,0 2-128,0 1 128,0 1-256,0 3 0,0-1 256,0 4 0,0 0-128,1 7 0,3-1 0,1 1 0,-1 3 128,-1-4 128,3 8-128,0-5-128,1 1 0,-1-4 128,-2-4 0,0 4-128,-3-2 0,1-2-896,-2-2 0,0 0-4224,0 0 1,0-6-2817,0-4 0</inkml:trace>
  <inkml:trace contextRef="#ctx0" brushRef="#br5" timeOffset="62">6250 6079 10368,'-20'-13'1024,"20"13"0,0 0-128,3-1 0,-5 1-640,2 0 128,0 0 128,-4 8 128,-5 2-1,2 6 129,-2 0-256,-1 1 0,-2 6-384,2 2 128,-6 8-128,14-13 0,-4-4-256,4 0 0,2-3 0,2-3 128,4-1-128,-4-2 128,8-3-512,-4-2 128,1-4-1151,8 1 127,-2-1-640,-3-1 128,-2-1-1536,-1-3 128,0 0 1408,-3 0 0</inkml:trace>
  <inkml:trace contextRef="#ctx0" brushRef="#br5" timeOffset="63">5054 6068 11520,'35'29'1152,"-36"-23"128,1 0-640,1 11 0,2-4-512,-2 6 0,-1-3-128,-1-2 0,-2 1-512,3-2 128,-1-2-2688,-2-2 128,3-2-1280,-1-4 128</inkml:trace>
  <inkml:trace contextRef="#ctx0" brushRef="#br5" timeOffset="64">5208 6073 13184,'-4'6'768,"4"-6"0,0 0-512,-1 8 0,-3 2-384,4 5 128,-5-3 128,5 6 0,0-4-256,0 2 128,3-1 128,0-3 0,3 1 0,0-5 0,-1-4 0,2-2 128,1-4-128,2-3 0,-1-2-1,-1-6 1,6 1-128,-2-3 0,-4 1 0,-2 1 128,0 0-256,-6 1 128,0 1-255,0 1-1,-4 6-2176,0 4 0,0 2-3072,1 0 0</inkml:trace>
  <inkml:trace contextRef="#ctx0" brushRef="#br5" timeOffset="65">5461 6130 9600,'-2'-2'896,"2"2"0,0 0-128,0 0 128,-4 0-512,-2-2 128,1 0-128,-1 0 0,-2 2-256,1 0 0,-2 0 0,0 0 0,0 4-128,-3 2 128,3 0-128,2 1 128,-3-2 128,3 6 0,1-1-128,4 3 0,2-1-128,2 1 0,2-3 0,5 0 0,1-1 0,1-5 0,0 2 0,2-5 0,0-4 0,0-1 0,-2-2 0,-2-3 0,-1 1 0,-2-2 128,-1 0-256,-2 1 0,1-1 128,-4 0 0,0 1 0,-4 2 128,1 1-128,-2 0 128,1 4-128,4 2 127,0 0 1,-6 8 0,2 5-128,2 1 128,2 1-128,0-1 128,4 1 0,2-5 0,2-1-384,-4-4 0,4 0-1151,3-8-1,3 0-1280,-2-4 128,1-1-1792,0 0 128</inkml:trace>
  <inkml:trace contextRef="#ctx0" brushRef="#br5" timeOffset="66">6112 6138 11008,'0'-4'896,"0"4"0,0 0 0,8 2 128,-2 1-384,6-2 0,4 1-512,4 4 128,-2-2-640,-5 2 0,2 0-5632,2 1 0</inkml:trace>
  <inkml:trace contextRef="#ctx0" brushRef="#br5" timeOffset="67">5749 6148 11648,'14'-6'1152,"-14"6"0,0 0-512,0 0 128,4 4-256,2 0 127,1 0-255,2 2 128,3-1-512,-1 2 0,0 4-128,0-4 128,2 2-1151,0-3-1,2 3-1280,1-3 128,-1-2 640,-2-2 128,0-1 1920,-4 2 0,-1-1 1024,2-2 128,-7 3-640,3-5 0,1 4-256,-1-5 0,-1 1-384,-1-1 128,0-2 128,-1 0 0,1 0 0,-4-2-1,-2 3 1,-3 0 0,-11 10 128,4-2 128,1 2-640,1 4 0,5 0 0,5 5 0,-4-2-256,8 0 128,1-3-128,3 1 128,1-1-640,4-3 0,-2-2-1663,5-5 127,-2-3-3840,2-3 128,-1-3 5248,3-5 0</inkml:trace>
  <inkml:trace contextRef="#ctx0" brushRef="#br5" timeOffset="68">5605 6214 10496,'-5'24'1024,"3"-20"0,-1 0-640,0 3 128,2-2 0,-1-2 0,4-2-256,-1-5 128,3-1-384,2-3 128,-3-4-128,1 1 0,-2-2 0,0 0 128,-2 0 128,0 1 0,-2 3-128,0 2 128,0 2-128,4 5-1,-2 0-127,0 0 0,8 0 128,-1 2 0,2 1-256,3-2 128,-3 3-128,-1-2 1,2 2-769,-2 2 128,0 0-3584,-4 1 128,2 1 1152,0-2 128</inkml:trace>
  <inkml:trace contextRef="#ctx1" brushRef="#br7" timeOffset="67">7669 6625,'2488'-435</inkml:trace>
  <inkml:trace contextRef="#ctx1" brushRef="#br7" timeOffset="68">4985 7822,'2581'-1168</inkml:trace>
  <inkml:trace contextRef="#ctx0" brushRef="#br6" timeOffset="71">5033 7657 7296,'-2'-6'1152,"2"6"128,0 0-1024,0 0 0,-2 6 128,0 3 128,1 2-128,-2 1 0,0 6-128,0 3 0,-1-1 256,2 4 128,0 1-384,0 14 0,4-8 0,-2-13 0,-2-4-384,4-3 0,0-2 128,-2-5 0,0-8 128,0-7 0,0-8 0,2-3 0,-1-4 0,3-18 0,4 3-128,-3 7 128,-3 14-128,0 1 128,4 5 0,-5 0 0,3 4 0,0 6 128,-3 4-128,6 3 128,-4 4-256,2 2 0,1 4 0,-2 1 0,0 5 127,0 0 1,1-6-128,-2 2 128,1-2-128,1 0 0,0-3 0,-2-2 0,3-3-128,-2-4 128,0-5 0,-1-5 0,1-7 0,-3-5 128,1-2-128,-2 0 0,2-1 0,0-12 0,0 5 0,-2 16 0,0 2 0,2 1 0,-2 3 128,0 4 0,2 0 0,0 5 128,-2 0-256,3 10 0,2 2 0,-1 4 0,2-3 0,2 7 128,1 0 512,0 6 0,2 10-640,-3-16 0,1-4 128,-4 1 0,1-2-128,0-6 128,0-1-128,-3-6 0,-2-2 0,-1 0 0,0-18 0,0-2 128,3-1-256,-3 1 128,0-1 0,0-2 128,0 0-128,0 0 128,0 3-128,1 3 0,-1 2 128,0 6 128,2 0-128,0 3 0,0 2-128,0 4 0,-2 0 0,3 9 128,3 1 0,2 6 0,0 0-128,-1 0 128,2 4-128,0 2 0,1 1 0,-1-3 0,-2 0 0,1-4 0,-3-6-128,-2-4 128,0-6 0,-3 0 128,0-20-128,0-5 0,-3-16 0,3 0 128,-1 8-256,1 11 128,0 9 0,0-3 0,0 3 0,0 3 0,1 3 0,-1 0 128,8 26-128,0 4 0,0 1 0,6 11 0,-3-5 0,-6-11 128,2 0 0,-3-5-128,0-1 0,0-3 0,-2-4 0,0-2-128,-2-6 0,0-6 128,0-3 0,0-1 128,0-6 0,0-3-128,0-2 0,0 0-256,0 0 128,2-12 128,-2 16 128,2 1-128,-2 8 0,2 0 128,0 4 128,-1 8-384,2 2 128,1 6 128,0 0 0,0 4-256,0 1 128,2-1 0,-1 0 0,-1 1 128,2-2 0,-1-3-256,0-1 0,1-5 0,0-5 128,-3-8 128,3-8 128,-5-4-512,3-7 128,-2-24 128,0 15 128,0 5-128,-2 14 0,2 5-128,-2 3 128,0 5 0,2 4 128,1 1-128,1 2 128,-1 8-256,1 3 128,2 5 128,2 0 128,0 2-128,-2 3 0,3 1-128,5 11 0,-5-16-128,-1-3 0,-1-3 256,-1-4 0,-3-7-128,1-10 0,-3-8-128,-1-9 128,0-16 0,-1-4 0,1 8 0,-2 5 0,2 15 0,0 1 0,2 3 0,-2 3 128,0 1-256,0 2 128,0 2 128,4 4 0,0 1-128,-1 3 0,1 4 0,1 0 0,1 3 0,1 0 128,-2 5-128,1-1 128,0 2-128,0 3 0,-1-6-128,1 0 0,-3-3 128,1 0 0,-2-6 0,0-6 128,0-4-128,-2-6 0,0-5 0,0-3 0,0-2-128,-2-1 128,0 0 0,2-12 0,0 18 0,2 3 0,-2 2 0,0 3 0,2 3 0,0 4 0,-1 6 128,3 2 0,0 7-128,-1 1 0,3 2 0,1 1 128,1 5-128,-1-2 128,0 3 0,1-1 0,-2-6-256,-1-3 128,2-1 0,-4-4 128,1-4-128,-1-6 128,-3-6-256,0-6 128,-2-2-128,1 0 128,-1-5 0,0 0 0,0-2 0,1 1 0,-2 5 0,3 1 128,0 2-384,-1 2 128,1 2 256,0 4 128,-3 0-384,6 4 0,-2 0 128,2 4 128,-3-2-128,3 6 0,2 4 0,3 7 128,0 2-128,0-2 0,2-3-128,-3 2 128,2 2 128,0-3 0,-1 0-256,-2-5 0,-2-6 128,0-2 128,0-8-128,-3-5 0,-1-7 0,-1-8 0,2-10 0,5 4 0,-5 16 0,1-2 128,0 1-256,1 6 0,0 2 128,-2 5 128,5 2-128,-3 5 0,3 4 128,0 5 0,-3 2-128,5 9 128,0-2 0,0 4 128,8 9-256,-9-12 0,0-3-128,1-3 128,-1-5 128,-1-5 0,-3-4-256,1-11 0,-4-5 128,0-8 0,0-3 0,2-11 0,0 6 384,0 10 0,-1 1-512,2 1 128,-2 6-384,1 0 128,0 1 256,2 2 128,-3 3-128,2 2 128,1 0-128,-1 3 0,1 2 0,-1 3 0,3 4 0,0 3 0,-1 2 128,2 3 128,1-1-512,-1 3 128,1-4 128,0-1 0,-1-3 256,-4-6 128,1-2-512,0-8 0,-2-4-256,0-5 128,0-3 384,-1-5 0,1 1-256,-2 0 0,2 5 512,0 1 128,-1 2-1024,1 3 128,0 2 384,0 2 128,2 3 128,0 1 128,1 1-640,-1 5 0,0 7 256,0 2 0,2 3 0,0 3 0,2 3 128,-2-3 0,1 2-256,2 0 0,-3-3 128,-1-5 0,0-2-128,-1-3 128,0-7 128,-2-9 0,0-4-256,0-9 128,-2-7-128,0-11 0,1 6 512,1 11 0,-2 4-640,4 3 0,-2 2 128,-2 2 128,4 4 0,-4 1 128,4 0-256,-4 0 128,4 5 0,-2-2 128,0 4-128,4 0 0,-2 4 0,2 5 0,-2 1 0,2 1 128,1 4-128,-2 2 0,-2 5-128,7-2 128,-6-2 128,5-1 128,-4-6-512,-1-1 128,4-2 128,-6-7 0,2-4 128,1-5 128,-2 0-256,-3-3 0,0-3 0,4 0 0,-4-1 0,0-3 128,0-1-512,0 2 0,3-4 512,-3 4 0,3 5 0,-3 1 128,2 2-512,0 5 128,1 4 256,3 4 128,-2 5-384,5 4 128,-4-1-128,5 3 0,-1 1 384,2 4 0,-5 2-256,3-2 0,0 0 0,0-4 128,1-1-384,0-2 128,-7-6 0,4-3 0,-1-6 256,-2-10 128,-3-5-512,-1-1 128,0-6 256,0-2 128,4-13-512,-4 5 128,3 19 0,-3-1 128,4 2 128,-1 3 0,-3 4-128,0 1 0,3 2 0,1 0 0,-2 2 128,-2 2 128,4 6-256,1 0 0,-1 4-128,-1 4 128,3 2 128,1 1 128,-1 0-384,4 0 0,-7 0-128,2 0 0,-1-4 384,2-1 128,-2-3-256,-4-7 0,3-4 0,-3-6 0,0-5 0,0-4 128,0-3-256,0-2 128,0 2 0,0 1 0,0 1 0,4-3 128,-2 2-256,-2 4 128,4-1 0,-4 5 0,4 0 0,-3 6 0,2 0 0,3 3 128,-2 7-384,0 2 0,2 2 512,-3 2 0,2 1-256,3 4 0,-2 1 128,3 3 0,1 2-128,-3-2 0,2-5-128,-1 0 128,-1-5-128,-2-1 128,1-3 0,-2-2 128,-2-7-256,-2-7 128,0-4-128,-2-5 128,2 0 0,-2-1 128,2-4-256,0 4 128,0-1 0,0 1 128,-2 0-128,-2 7 0,4 3 0,0 4 0,4 4 0,-2 2 128,-2 0-256,4 7 128,1 3 0,-2 3 128,5 1-256,-2 3 128,7 17 0,9 23 0,-6-18 128,-4-12 0,-4-11-128,-3-4 0,0-5-128,-4-3 128,0-4 0,-1 0 0,0-11-128,-1-5 128,0-3 0,-2-1 0,3 1 0,0 0 0,-2 4-128,2-1 128,0 4 128,0 0 0,2 0-128,-2 3 128,0 3-256,4 2 128,-4 2 0,3 4 128,3 2-256,-2 0 0,0 4 0,1 3 128,0 3 0,-1 2 128,3 2 0,0-2 0,-2-1-128,0 0 0,1-1 0,-1 0 0,1-4-128,-3-2 0,0-2 128,-3-12 0,0-7 128,-3-6-384,2-3 128,1-3 256,0-10 0,0 15-256,0 1 128,0 5 128,1 4 0,2-1-256,-2 6 128,3 1 0,0 8 0,-1-1 128,1 4 0,0 1-128,2 2 128,-1 4-256,1 1 128,3 5 0,0 2 128,1-1-256,-1-1 0,0 1 128,1 1 128,-1-3-128,-2 0 0,-1-6-128,-1-2 128,-1-6-128,-2-10 128,-2-4 0,-2-3 0,-2-10 128,0-1 0,-1-15-256,-2 7 0,3 8 256,2 2 0,-2 2-256,3 2 0,1 1 256,-2 4 0,0 0-128,0 5 0,4 4-128,-2 3 128,0 0 128,4 7 0,0 4-128,3-1 0,-2 2-128,2 2 128,1 1 0,-1 5 0,2-2 0,1 2 128,-2-1-256,1-2 128,-2 0 0,0-2 0,-1-3-128,-2-7 0,-1-4 256,-3-4 0,0-5-256,0-11 0,-1-3 128,-3-1 0,0-2 0,-1-15 128,-1 5-256,4 13 128,0 6 128,1 3 128,-1 0-384,2 6 128,2 4 0,1 6 0,3 4 0,0 8 128,1 0-128,0 4 0,1 2 0,-1 2 0,3 1 128,4 10 128,-6-18-384,-1-1 128,0-1 0,-1-5 0,0-2-128,-3-3 128,-1-2 0,0-5 128,-2-7-256,-2-8 0,-1-2 128,1-2 0,2-4 0,-4-19 128,2 11-128,0 16 0,1 2 0,1 3 128,0 3-128,0 1 0,-3 2-128,6 3 0,-2 1 128,3 3 128,0 6-128,-1 7 128,3 1-256,0 5 128,2 1 0,-1 2 128,0 2-128,1-1 0,1-2 0,0 0 0,-4-6 128,3-5 0,-4-1-256,0-6 0,-3-7 128,-1-9 0,0-3 0,0-8 0,-1-17 0,-2 1 0,0 4-128,1 19 128,0-2 0,0 3 128,0 3-256,0 3 128,2 0 128,0 2 128,0 3-384,0 0 0,0 4 0,2 2 0,-2-1 384,6 10 0,3 2-384,2 3 128,1 2 0,-1 3 128,2 3-128,-2-4 0,1-2-128,2-1 128,-3-2 0,0-2 128,-3-8-256,-3-4 0,-1-2 128,-3-8 128,2-9-128,-6-2 128,2 0-128,-3-1 0,1-1-128,-3-1 128,0-11 0,4 16 0,-1 3 0,1 2 128,0 7-128,0-1 128,2 4-256,2 4 128,-2 0 0,5 10 0,3 3 0,1 5 0,1-3 0,-1 5 128,0 2-128,1-2 128,-2 2-128,0-3 0,2 0 0,-3-5 128,-2-4-256,-1-1 128,0-3 0,0-6 0,0-6 0,-4-9 128,-3-1-384,2-5 128,-1 1 256,-4-5 0,1-7-256,2 15 0,0 3 128,2 2 128,-2 2-128,6 4 0,-2 2 0,1 4 128,3 4-256,1 6 128,1 3 128,3 4 128,1 5-384,0 4 0,7 10 128,0-4 128,-10-15-128,2-4 0,-3-3 0,-1-2 0,-1-6-128,-1-12 0,-2-6 384,-2-2 0,-3-2-384,0-3 128,0-13-128,3 17 0,-2 0 128,2 3 0,2 5 0,1 5 128,1 6-128,2 6 128,3 4-512,0 4 128,2 8-1024,-3 4 128,7 11-4096,-3-9 1,-8-20-641,-4-5 0</inkml:trace>
  <inkml:trace contextRef="#ctx0" brushRef="#br0" timeOffset="72">3976 7800 5525,'0'0'3983,"-13"-9"-128,4 5 0,9 4-2698,-17 0-515,17 0-128,-21 4-128,12 2-129,-1-1-129,0 4 1,10-9-1,-17 20 1,14-8-129,-2-2 0,5 3 0,0-1 0,3 0 0,2-2 0,-5-10 0,13 14 0,-3-10 0,3-4 0,-1-6 128,4 0-128,-4-4 0,5-4 129,-4-2-1,-1 3 1,-5-3-1,1 2 129,-6 2-128,1 2 128,-3 10-129,0-10 1,0 10-129,0 0 128,0 0-128,-5 16 0,5-3 0,0 1 0,5 1-128,2-1-129,5 8-2570,-5-11-1414,8-1-128,-3-9-128</inkml:trace>
  <inkml:trace contextRef="#ctx0" brushRef="#br0" timeOffset="73">4286 7850 2184,'0'0'3341,"0"0"-129,-10-4-899,10 4-642,0 0-258,0 0-256,0 0-258,0 0 1,0 0-258,0 0 1,-1-12-258,1 12 129,0 0-257,12-3 0,-12 3-128,11-1-1,-11 1 1,12 1-1,-12-1-128,15 0 0,-15 0 129,13 3-129,-13-3 0,15 4 0,-15-4 128,12 3-128,-12-3 0,10 2 0,-10-2 0,0 0 0,0 0 0,0 0 0,9 0 129,-9 0-129,0 0 0,0 0 128,0 0-128,0 0 0,0 0 0,0 0 129,-11-3-129,11 3 0,0 0 0,-12-3 0,12 3 0,-10-2 0,10 2 0,-13-1 0,13 1 0,-13 1 0,13-1 0,-12 2 0,12-2 0,-14 3 0,14-3 0,-12 0 0,12 0 0,-9 0 0,9 0 0,0 0 0,0 0 0,0 0 0,0 0 0,0 0 0,0 0 0,0 0 0,0 0 128,14-3-128,-6 1 129,2 2-129,3-4 128,0 4 1,0 0-129,-1 0-129,7 10-2055,-9-11-1800,2 7-128,-12-6-128,13 7-258</inkml:trace>
  <inkml:trace contextRef="#ctx0" brushRef="#br5" timeOffset="74">7402 8129 9600,'0'-12'1152,"0"12"0,0 0-384,0 0 0,0 0-256,0 0 0,-2 7-256,2 0 0,-4 3 0,1 3 0,-1 3-128,-4 3 0,4 1 0,-4 1 0,4 1-128,0-1 0,0-3-256,4 0 0,-1-5-384,1-5 128,0-5-3840,0-2 128,0-1 1408,0 0 0</inkml:trace>
  <inkml:trace contextRef="#ctx0" brushRef="#br5" timeOffset="75">8748 8125 9472,'0'0'1024,"0"0"0,0 0-512,0 0 128,-1 6-128,-3 1 128,4 2-256,-4-1 128,2 4-128,0 2 128,0 1-384,2 1 0,-6 2 256,3 2-1,1 1-511,0-5 128,1 0-255,-2 0 127,3-5-256,-1-1 128,-1-7-2304,2 0 0,0-3-2560,0 0 0</inkml:trace>
  <inkml:trace contextRef="#ctx0" brushRef="#br5" timeOffset="76">9333 8127 10368,'2'2'768,"-2"-2"128,0 0-512,0 0 256,-3 15 128,-1-1-384,0 2 128,0 1-384,0 2 0,3 1-256,-1 0 128,0-4 0,0 3 0,2-1-256,-2-2 0,0-8-2176,2 1 0</inkml:trace>
  <inkml:trace contextRef="#ctx0" brushRef="#br5" timeOffset="77">5271 8132 7040,'-4'0'896,"4"0"128,0 0-128,0 0 0,0 0-256,0 0 0,0 0-256,0 0 128,0 0 0,0 0 0,-2 5 0,0 3 0,-2 5 128,0 0 0,1 3-512,-1 1-1,2 5-127,-1-3 0,2 0 0,-2-2 0,3-1 0,0-2 0,0-4-127,0-6-1,0 1-896,0-5 0,0 0-2176,0 0 0,-2-5-640,2-3 0</inkml:trace>
  <inkml:trace contextRef="#ctx0" brushRef="#br5" timeOffset="78">5204 8203 7680,'-4'-9'1408,"4"9"0,0 0-384,0 0 0,0 0-128,0 0 0,0 0-384,0 0 128,0 3-128,0-3 127,0 0 257,0 0 0,6 3-768,1-3 0,3 4 128,-1-1 0,5 0-128,-5 3 0,7-5-128,1 2 0,1-3-384,-1-1 128,0-2-2943,-3-1-1,2-1-2944,-5-1 0</inkml:trace>
  <inkml:trace contextRef="#ctx0" brushRef="#br5" timeOffset="79">6624 8194 9728,'4'0'1280,"-4"0"0,0 0-128,8 0 128,0 2-512,4-2 128,3 0-769,1 1 129,0 1-384,3-1 0,0 0-383,1-1 127,3 0-7424,-3-1 128</inkml:trace>
  <inkml:trace contextRef="#ctx0" brushRef="#br5" timeOffset="80">7280 8206 10496,'4'7'896,"-4"-7"128,0 0-128,7 3 0,0 0-128,6 0 0,2-5-384,6 1-1,1-3-638,0-1 127,1-1-640,-5 1 128,-1 2-6656,-4 4 0</inkml:trace>
  <inkml:trace contextRef="#ctx0" brushRef="#br5" timeOffset="81">5972 8212 8832,'4'-8'1024,"-4"8"0,0 0-256,0 0 128,0 0 256,0 0 128,8 3-384,2-1-1,2-1-383,1-1 0,1 0-512,2 0 128,0 0-256,2 0 128,-3 0-640,-1 0 128,1-1-6783,-2-1 127,0 1 6144,6 1 0</inkml:trace>
  <inkml:trace contextRef="#ctx0" brushRef="#br5" timeOffset="82">9250 8232 9600,'7'-6'1280,"-7"6"0,0 0-512,0 0 128,6 0-256,1 0 128,3-1-512,2-1 0,5-1-128,0 0 128,5 1-768,0-1 128</inkml:trace>
  <inkml:trace contextRef="#ctx0" brushRef="#br5" timeOffset="83">8666 8237 9472,'5'3'1024,"-5"-3"128,0 0-128,0 0 0,7 2-256,0 0 0,-2-2-512,5-2 0,1 2-256,0-2 0,4 2-896,3-4 128,1 2-6272,0 0 128</inkml:trace>
  <inkml:trace contextRef="#ctx0" brushRef="#br5" timeOffset="84">8045 8258 8448,'17'0'1280,"-17"0"128,0 0-256,9 1 0,2 1-384,-1-2 0,1 0-640,1 1 0,4 1-128,-2-2 0,3 0-1408,-1 0 128,-1-2-4992,0 1 128</inkml:trace>
  <inkml:trace contextRef="#ctx0" brushRef="#br0" timeOffset="85">9438 8464 1541,'0'0'2185,"0"0"128,0 0-257,0 0-386,0 0 1,0 0-258,0 0-256,0 0-129,13 1 128,-13-1-128,13 6 129,-3-4-1,1 0-256,1 2-129,1 1 0,-3-2-386,5 2 1,-5-1-129,1 0-514,0 0-2442,-3 5-899,-8-9 0,0 0-128,0 0-1</inkml:trace>
  <inkml:trace contextRef="#ctx0" brushRef="#br0" timeOffset="86">9506 8510 5268,'0'0'2827,"0"0"257,-4-10-771,4 10-771,0 0-514,-4 13-386,4-13-256,-5 18-129,2-5-257,2 1 0,-3-3 128,1 2-128,3-13 0,-2 13 129,2-13-1,0 0-128,0 0 129,2-12-1,2 2 1,-4 1-1,3-2 1,-3-2-1,0 4-128,0 9 129,-4-15-129,4 15 128,0 0-128,0 0 0,-13-6 0,13 6 0,0 0 0,-10 16 0,10-16-128,-4 18 128,2-6 128,-1 1 1,3-5-129,0 3 128,0-11 1,-1 13-1,1-13 1,0 0 128,0 0-129,0 0 1,10-18-129,-8 8 128,6-1 1,-2-1-129,-2-1 128,0 2 1,-4 11-129,7-13 257,-7 13-129,0 0-128,0 0 129,0 0-1,0 0 1,-13 7-129,13-7 0,-8 13 0,8-13 0,-8 11 0,8-11 0,-4 12 0,4-12 0,0 0 0,0 0 0,0 0 128,-2 10-128,2-10 129,0 0-129,0 0 128,4-13-128,-4 13 257,6-9-257,-6 9-257,0 0 257,10-10 0,-10 10-128,0 0 128,15 3 0,-15-3 0,9 3 0,-9-3 0,12 2 128,-12-2-128,13 0 257,-13 0-128,12 0-1,-12 0 129,10 2-128,-10-2-129,10 3 128,-10-3 1,10 0-129,-10 0 128,11 0-128,-11 0 129,0 0-129,11-3 128,-11 3 1,0 0-1,0 0 129,0 0-128,0 0 128,0 0-129,0 0 1,-12-7-1,12 7 1,-12-4-129,12 4 128,-12-4-128,12 4 0,-9-3 0,9 3 0,0 0 0,0 0 0,-10-6-128,10 6 128,0 0-129,0 0 1,0 0-1,0 0 129,0 0-128,10 2 128,-10-2 0,9 0 0,-9 0 0,12 0 128,-12 0 1,18 2-1,-18-2-128,16 2 129,-16-2-1,17 0 1,-17 0-129,14 5 128,-14-5-128,12 2 129,-12-2-129,0 0 128,12 1 1,-12-1-1,0 0 1,0 0-129,0 0 128,-12 6 1,12-6-129,-18 0 128,8 0-128,1 0 0,0-3 0,9 3 129,-18-3-129,18 3 0,-11-3 0,11 3 0,0 0 0,-10-7 0,10 7 0,0 0 0,-13-8 0,13 8 0,0 0 0,-10-6 0,10 6 0,0 0 0,0 0 0,-9-6 0,9 6 0,0 0 0,0 0 0,0 0 0,0 0 0,0 0 0,0 0 0,-9-10 0,9 10 128,0 0-128,0 0 0,0 0 0,0 0 0,0 0 0,0 0 0,-8-10 0,8 10 0,0 0 0,0 0 0,0 0 0,0 0 0,0 0 0,0 0 0,0 0 0,0 0 0,0 0 0,0 0 0,0 0 0,0 0 0,0 0 129,-11-3-129,11 3 0,0 0-129,0 0 129,0 0 0,0 0 129,0 0-129,-9-3 0,9 3 0,0 0 0,0 0 0,0 0 0,0 0 0,0 0 0,0 0 0,0 0 0,0 0 0,-8-3 0,8 3 0,0 0 0,0 0 0,0 0 0,0 0 0,0 0 0,0 0 0,0 0 0,0 0 0,0 0 0,0 0 0,0 0 0,0 0 0,0 0 128,-12-2-128,12 2 0,0 0 0,-10-2-128,10 2 128,0 0 0,-11 0 0,11 0 0,0 0-129,0 0 1,0 0 128,0 0-129,0 0 129,0 0 0,0 0-128,-3 13 256,3-13-128,0 0 0,-2 13 0,2-13 0,-3 11 0,3-11 0,0 0 0,0 11 0,0-11 0,0 0 0,0 0 129,0 0-129,0 0 0,0 0 128,11-11-128,-11 11 0,0 0 0,0 0 129,1-8-129,-1 8 0,0 0 128,0 0-128,-1-12 0,1 12 0,0 0 0,0 0 0,0 0-128,0 0 128,0 0 0,0 0 0,0 0-129,0 0 129,6 12 0,-6-12 129,0 0-1,0 0 1,0 0 128,10 0-129,-10 0 129,0 0-128,0 0 128,0 0-257,0 0 128,10 4-128,-10-4-128,0 0-515,17 0-3469,-17 0-257,16-2 129,-6-3-129</inkml:trace>
  <inkml:trace contextRef="#ctx0" brushRef="#br0" timeOffset="87">4968 8530 3854,'0'0'2313,"0"0"-128,0 0-258,5-10-256,-5 10-386,0 0-514,0 0 0,2-13-257,-2 13 0,0 0-129,0 0 1,0 0-129,0 0 0,5-11 0,-5 11-129,0 0 1,0 0-129,0 0 0,0-11 0,0 11 128,0 0-128,0 0 0,0 0 0,0 0 0,0 0 129,0 0-1,0 0 1,0 0-1,0 0 129,0 0-128,0 0-1,0 0 1,3 16-1,-3-16 1,0 19-1,0-6 1,0 4-1,0-1 129,0 1-128,0 2-1,0 2 129,0-4-128,0-1-1,-2-4 1,2-12-258,-2 14-899,2-14-1670,0 0-643,0-12-257,-2 0 257</inkml:trace>
  <inkml:trace contextRef="#ctx0" brushRef="#br0" timeOffset="88">8372 8502 2955,'-3'-11'3084,"3"11"0,0 0 128,0 0-1156,0 0-642,0 0-258,-1 11-385,1-11-128,1 14-1,2 0-128,-6-2-128,3 8-129,-2-5 0,2 3-129,-2 3 1,1-2-258,1 2 1,-2-7-515,5 5-1541,-3-19-1286,2 11-128,-2-11 0,0 0-128</inkml:trace>
  <inkml:trace contextRef="#ctx0" brushRef="#br0" timeOffset="89">6348 8500 3212,'0'0'2570,"0"0"128,0 0 258,0 0-1286,0 0-256,0 0-515,0 0-256,0 11-129,0-11-129,2 20-128,1-7 0,-3 7 0,0-2 0,0 3-257,-3-2-514,3-6-1927,3 3-515,-3-16-256,0 13 256</inkml:trace>
  <inkml:trace contextRef="#ctx0" brushRef="#br0" timeOffset="90">5668 8504 3212,'0'0'2698,"0"0"129,0 0 0,0 0-1028,0 0-385,0 0-515,-10 18-256,10-6-386,2 4 0,-2 0-129,2 6 129,-2-1-128,0 1-129,0 1-386,-4-5-1156,4-4-1413,0 2-1,0-16 1,0 14-129</inkml:trace>
  <inkml:trace contextRef="#ctx0" brushRef="#br0" timeOffset="91">9045 8521 4368,'0'0'3470,"-3"-13"-1,3 13 1,0 0-1286,0 10-770,0-10-643,0 15-129,-1-4-256,4 7-1,-5 0-128,4 4-128,-2 1-129,0 2-386,4 5-2312,-7-10-900,6 2-129,-6-11-128,6 1 129</inkml:trace>
  <inkml:trace contextRef="#ctx0" brushRef="#br0" timeOffset="92">7697 8544 3469,'0'0'3212,"0"0"-128,0 0-257,0 0-1028,0 0-385,0 0-386,0 0-257,0 0-129,0 0 1,0 0-258,0 0 1,0 14-129,0-14 0,0 11-129,0-11 1,0 19-1,0-6-128,0-13 0,0 18 129,0-8-129,0-10 0,0 17 0,0-17 0,0 12 0,0-12 0,0 0 0,0 0 0,0 0 0,0 0 0,0 0 0,0 0 0,4-16 0,-4 16 0,2-18 0,-2 8 0,0 10 0,0-19 128,0 9-128,0-2 0,0 12 129,0-13-1,0 13 1,0-16 128,0 16-129,-2-8 129,2 8-128,0 0-1,0-10 1,0 10-1,0 0 1,0 0-129,0 0 0,0 0 0,0 0 128,0 0-128,0 0 0,0 0 0,0 0 0,0 0 129,0 0-129,-3-13 0,3 13 0,0 0 0,0 0 0,0 0 0,0 0 0,0 0 0,0 0 0,0 0 0,0 0 0,0 0 0,0 0 128,0 0-128,0 0 0,0 0 0,0 0-128,0 0-515,0 0-3212,0 0-128,11 9-1,-11-9-256</inkml:trace>
  <inkml:trace contextRef="#ctx0" brushRef="#br0" timeOffset="93">9436 8518 3854,'0'0'2827,"0"0"0,0 0 129,0 0-900,0 0-643,0 0-513,0 0-258,0 0-256,0 0-129,0 0 0,0 0-257,0 0 0,0 0 0,0 0 128,0 0-128,4 8 0,-4-8 129,0 16-129,0-5 128,0 2 1,0 3-129,0-3-129,0 1-128,-4-1-514,4-4-1028,4 2-1285,-4-11-128,0 0 128,0 0 0</inkml:trace>
  <inkml:trace contextRef="#ctx0" brushRef="#br0" timeOffset="94">9436 8624 3726,'0'0'2570,"0"0"128,0 0 129,0 0-899,0 0-386,0 0-386,11-3-128,-11 3 0,13-5-128,-3 0 128,5 0-257,-2 0 0,0-1-257,0-1-129,4 1-128,-3-3 0,0 5-128,2-1-258,-3-3-513,0 2-900,-1-2-1285,-1-3-900,-1 6 129,-10 5-257,16-4 129</inkml:trace>
  <inkml:trace contextRef="#ctx0" brushRef="#br0" timeOffset="95">7023 8537 2826,'0'0'2956,"0"0"256,0 0 258,0 0-772,2-11-385,-2 11-514,0 0-385,0 0-258,0 0-385,0 0-128,0 0-129,0 0-129,0 0 1,0 0-1,0 0-128,0 0-128,0 0 128,-5 10-129,5-2-128,-1 8 129,-1-3-129,0 9 128,2 2-128,-1-1 0,0-1 0,1 0-257,-5-6-385,6-2-1157,-2-4-1799,1-10-257,0 0-129,0 0-128</inkml:trace>
  <inkml:trace contextRef="#ctx0" brushRef="#br0" timeOffset="96">9563 8531 3726,'0'0'2570,"0"0"0,0 0-514,0 0-257,0 0-257,0 0-257,0 0-129,0 0-256,15 5-1,-15-5-256,17 4 128,-8-2-129,3 0-385,-2-2-642,0 3-2314,-10-3-642,17-3-128,-17 3-129</inkml:trace>
  <inkml:trace contextRef="#ctx1" brushRef="#br1" timeOffset="95">4329 8560,'5278'0</inkml:trace>
  <inkml:trace contextRef="#ctx0" brushRef="#br2" timeOffset="98">6376 8851 10112,'11'-8'1152,"-11"8"0,0 0 128,0 0 0,0 0-512,0 0 127,0 0-511,-4 10 0,-1 1-256,0 4 0,-3 2 0,-1 0 0,-1 3 0,2 0 0,-2 1 0,0 3 0,3-6-256,1 0 128,5-3 128,-3-1 0,2-2-256,4-4 0,2-1 128,-1-1 128,5-3-128,1-1 128,1 1-512,0-2 128,2-1-384,-2-3 128,0 0-2047,-3 0 127,-1-1-3456,-1 1 128</inkml:trace>
  <inkml:trace contextRef="#ctx0" brushRef="#br2" timeOffset="99">7700 8859 11008,'2'-8'1280,"-2"8"128,0 0-640,0 0 0,0 0-128,0 0-1,-2 6-383,0 3 128,-1 3-512,-1 0 128,-2 6 0,-1 3 128,1 2 128,1-1 0,-3 4-256,0 5 128,4-13 128,0 1 128,2-4-384,2-3 0,2 1 0,2-3 0,1-3 128,2-3 0,3-2-256,0-2 0,4-3-128,-1-1 0,-1 1 0,0 1 0,-1-1-1663,-4 2 127,1 0-1280,-4-2 128,0 1-896,-4 1 128</inkml:trace>
  <inkml:trace contextRef="#ctx0" brushRef="#br2" timeOffset="100">4999 8879 11136,'4'-16'1024,"-4"16"128,0 0-384,0 0 128,0 0-384,0 0 128,0 0-129,0 0 1,-4 7-512,0 2 0,0 1 256,0 0 0,1 4 0,-2 4 0,-1 4-384,0-2 0,0 3 256,-1 1 128,-1-1-384,3-1 0,0-1 0,1-1 128,4-2 128,0-2-512,18-13-128,1-3-767,-3-2-1,0 1-1024,-5-1 0,-2 1-2688,-2-2 128</inkml:trace>
  <inkml:trace contextRef="#ctx0" brushRef="#br2" timeOffset="101">5683 8876 8576,'17'-12'1536,"-17"12"128,0 0-512,0 0 128,0 0-512,0 0 0,-4 5-256,-1 2-1,-1 2-383,-1 2 0,1 2 0,-2 7 128,2 0-128,-5 3 0,3 0-128,0 0 128,0-2 128,1-3 0,2-2-384,3-3 0,0-1 128,2-5 0,2-3 0,4-1 0,1-1-128,2-2 128,5 0 0,-2-2 0,3 1-768,-2-1 128,-2 1-511,1-1-1,-4 0-1408,0-3 128,-3 1-2176,-1-1 128</inkml:trace>
  <inkml:trace contextRef="#ctx0" brushRef="#br2" timeOffset="102">7029 8899 10880,'-2'-6'1408,"2"6"0,0 0-384,0 0 128,0 0-513,-2 7 1,1 2-256,-2 3 0,-1 4-512,-2 4 128,-4 1 128,3 1 0,-2 2-256,0-3 128,2-1-128,0 0 128,0-3 0,6-3 128,1-1 0,1-1 128,5-3-256,2-4 128,1 0-128,0-2 128,4-3-512,0-2 0,-2-1-256,0-1 0,-2 0-1919,-3-1-1,-2 1-3072,1 0 128</inkml:trace>
  <inkml:trace contextRef="#ctx0" brushRef="#br2" timeOffset="103">5585 8973 7936,'4'-5'1408,"-4"5"0,0 0-256,0 0 128,0 0-512,0 0 128,0 0-128,0 0 127,0 0 129,0 0 0,7 0-512,2-1 0,2 0-384,4-1 128,4-1-256,1-3 0,1 0-1280,0 2 128,-2-2-7551,-6 4-1</inkml:trace>
  <inkml:trace contextRef="#ctx0" brushRef="#br2" timeOffset="104">6245 8947 8704,'-4'-2'1280,"4"2"128,0 0-640,0 0 0,0 0 384,0 0 128,6 4-384,4 0-1,0-4-511,4 2 0,5-2-384,-3-2 0,3 2-384,0-4 128,0 0-2431,-3 2-1,-1-2-3200,0 2 0</inkml:trace>
  <inkml:trace contextRef="#ctx0" brushRef="#br2" timeOffset="105">7601 8949 9216,'0'10'1152,"-1"-7"128,-1 1-256,2-4 0,3 2-128,1 4 0,3-2-256,2 0 127,2-6-895,4 0 128,4 0-128,0 0 128,1 0-1151,0 0-1,-3 2-5888,0 0 0,-4 4 6912,-4 4 128</inkml:trace>
  <inkml:trace contextRef="#ctx0" brushRef="#br2" timeOffset="106">4884 9016 8448,'6'0'1024,"-8"0"0,2 0-256,0 0 0,0-2 256,3 4 128,3-2-384,3 0 128,2 2-512,2-2 127,0-2-511,4-2 0,0 0-256,0-4 1,-1 3-2817,0-2 0,1 5-1920,-4 2 0</inkml:trace>
  <inkml:trace contextRef="#ctx0" brushRef="#br2" timeOffset="107">6915 8992 12544,'13'4'1152,"-11"-2"128,2 2-256,4-1-1,1 0-511,2-1 0,2-2-256,1-2 0,3 0-384,0 0 0,0-4-768,3 2 0,-3-2-6655,0 4-1,-1 2 6912,-2 6 0</inkml:trace>
  <inkml:trace contextRef="#ctx0" brushRef="#br2" timeOffset="108">7135 9129 14848,'4'-7'768,"-4"7"127,0 0-511,5-1 128,-2-2-512,5 1 0,0 1 0,-1 0 0,2 1 128,-1 1 128,-7 2-384,5 4 0,-5 0 256,-1 4 0,-1-1-128,-2 0 128,-3-2 0,2 0 128,2-3-384,-3 0 128,2 0 0,0-3 128,2 1-384,1-3 0,1 4 384,2 0 0,1 2-256,0-2 0,0 1 512,0 0 0,0 0-768,-1 1 0,1 1 384,-1-5-128,-1 6 128,0-3 256,-4 1 128,-2 1-384,-1-2 128,-4 1-256,1-4 128,1 0-640,-3 0 0,3 0-3071,0-2-1,1 0-1024,1 0 0</inkml:trace>
  <inkml:trace contextRef="#ctx0" brushRef="#br2" timeOffset="109">7846 9114 12416,'0'0'1152,"0"0"0,0 0-640,-3 5 128,-3 1-384,2 1 127,0 1-127,1-1 128,2 0-128,-2 0 0,3 0-256,3-2 128,-2 1 0,2-1 0,1 0-256,0 0 128,4 0 256,-3-1 0,-2-1-768,5 0 128,-2-1-1279,3-4 127,-1-1-2176,0-1 0,-2-2 256,0 0 128</inkml:trace>
  <inkml:trace contextRef="#ctx0" brushRef="#br2" timeOffset="110">5802 9140 12544,'22'-24'768,"-22"24"0,0 0-384,0 0 0,0 0-128,0 0 128,0 0-256,0 0 0,0 0-128,-4 8 0,0 0 0,1 3 128,-1 1-128,3 1 128,-3 1-128,0-2 0,2-2-384,2 0 128,0-2-3584,-1-3 0</inkml:trace>
  <inkml:trace contextRef="#ctx0" brushRef="#br2" timeOffset="111">7935 9116 7040,'2'2'1280,"-2"-2"128,0 0-512,0 0 128,0 0 0,0 0 0,0 0-256,0 0 0,-3 6-256,-3 2 128,2 4-129,-3 1 1,1 1-384,3 3 128,-3-1-256,-2 5 0,3-1-256,5 0 0,-4-5-1023,4-1 127,-1-9-5760,1 0 0,-3-5 6400,3 0 128</inkml:trace>
  <inkml:trace contextRef="#ctx0" brushRef="#br2" timeOffset="112">6427 9144 9856,'1'0'896,"-1"0"0,0 0 0,0 0 128,4-3-128,-1 2 128,2-2-640,1 1 0,0 2-256,0 0 127,-1 2-255,1 1 128,-5 1-128,2 2 0,-3 2 0,0 2 0,-4 2-128,1 2 128,-1-5 128,-2 2 0,0 0-256,-1-4 128,1-1 128,2-1 0,0-1 0,3-1 0,1-3-128,0 0 0,0 0-128,5 5 0,2 0 128,3 1 128,2-1-768,-1-5 129,2 0-7425,-1 4 128,2-3 7680,0-6 128</inkml:trace>
  <inkml:trace contextRef="#ctx0" brushRef="#br2" timeOffset="113">5123 9144 9216,'-11'3'1024,"11"-3"128,-5 6-640,1-1 0,2 2-384,-4 2 128,3 1 128,3 0 0,0-2-256,1-1 0,7 1 0,-1-6 128,4-2 256,-1-5 128,3-2-512,0-1 128,-6-3-128,-2-1 0,-1 1-128,-4 3 0,-4 1 0,-6 2 0,-1 4-384,-3 2 0,3 4-3200,4 0 0,-2 4-384,5-2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01:09:25.549"/>
    </inkml:context>
    <inkml:brush xml:id="br0">
      <inkml:brushProperty name="width" value="0.025" units="cm"/>
      <inkml:brushProperty name="height" value="0.025" units="cm"/>
      <inkml:brushProperty name="ignorePressure" value="1"/>
    </inkml:brush>
    <inkml:context xml:id="ctx1">
      <inkml:inkSource xml:id="inkSrc2">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1" timeString="2023-09-27T01:09:25.551"/>
    </inkml:context>
    <inkml:brush xml:id="br1">
      <inkml:brushProperty name="width" value="0.025" units="cm"/>
      <inkml:brushProperty name="height" value="0.025" units="cm"/>
    </inkml:brush>
    <inkml:brush xml:id="br2">
      <inkml:brushProperty name="width" value="0.05" units="cm"/>
      <inkml:brushProperty name="height" value="0.05" units="cm"/>
    </inkml:brush>
    <inkml:brush xml:id="br3">
      <inkml:brushProperty name="width" value="0.025" units="cm"/>
      <inkml:brushProperty name="height" value="0.025" units="cm"/>
      <inkml:brushProperty name="color" value="#FF0000"/>
      <inkml:brushProperty name="ignorePressure" value="1"/>
    </inkml:brush>
    <inkml:brush xml:id="br4">
      <inkml:brushProperty name="width" value="0.025" units="cm"/>
      <inkml:brushProperty name="height" value="0.025" units="cm"/>
      <inkml:brushProperty name="color" value="#0000FF"/>
    </inkml:brush>
    <inkml:brush xml:id="br5">
      <inkml:brushProperty name="width" value="0.05" units="cm"/>
      <inkml:brushProperty name="height" value="0.05" units="cm"/>
      <inkml:brushProperty name="color" value="#3165BB"/>
    </inkml:brush>
    <inkml:brush xml:id="br6">
      <inkml:brushProperty name="width" value="0.035" units="cm"/>
      <inkml:brushProperty name="height" value="0.035" units="cm"/>
      <inkml:brushProperty name="color" value="#177D36"/>
    </inkml:brush>
    <inkml:brush xml:id="br7">
      <inkml:brushProperty name="width" value="0.05" units="cm"/>
      <inkml:brushProperty name="height" value="0.05" units="cm"/>
      <inkml:brushProperty name="color" value="#ED1C24"/>
    </inkml:brush>
  </inkml:definitions>
  <inkml:trace contextRef="#ctx0" brushRef="#br0">1275 83 899,'5'-20'1927,"-5"20"-128,5-20-128,-5 20 128,5-17-257,-5 17 128,7-12-256,-7 12-1,0 0-256,0 0-258,0 0-128,0 0-257,-12 6-128,12-6-258,-10 17-128,2-4 0,3 0 0,-5 7 0,5-2 0,-3-1 0,2 0 0,0 2 0,2-5 0,-1-2 0,0-4 129,5-8-129,-7 12 0,7-12 0,0 0 0,0 0 0,0 0 0,0-16 0,5 5 0,-3-3 0,5-3 0,1-1 0,0-3 0,3 1 128,-2 0 129,-1 1-128,0 2 128,0 6 0,-8 11 0,8-15 0,-8 15 0,0 0 0,0 0-129,0 0 1,9 13-1,-9-13 1,6 10-1,-6-10-128,5 19 0,-2-6 129,-1 3-1,-2 2-128,3 2 129,-3-2-1,0 3 1,0 0-129,0-4 128,-2-3-128,2-2 0,2-2 257,-2-10-257,0 10 0,0-10 0,0 0 129,0 0-129,0 0 128,0 0 1,0 0-1,-9 1-128,9-1 129,-12-5-129,12 5 128,-16-6-128,7 4 0,9 2 0,-15-5 129,15 5-129,-16-3 0,16 3 128,-11 0-128,11 0 129,-10 0-129,10 0 0,0 0 0,0 0-129,0 0-256,0 0-1414,0 0-1671,0 0-256,0 0-258,19-6 258</inkml:trace>
  <inkml:trace contextRef="#ctx0" brushRef="#br0" timeOffset="1">1285 103 4240,'0'0'2955,"0"0"129,-13 10-514,13-10-514,-6 12-642,2-2-258,4-10-385,-4 19-128,2-8-258,1 0-128,1-11-128,0 16-1,0-16 1,0 0 128,0 0 0,0 0 0,0 0 0,7-16 0,-2 8 0,-5 8 257,5-18-257,-5 18-129,4-14 1,-4 14 128,0 0-129,4-11-128,-4 11 129,0 0-1,0 0-128,0 0 0,-4 17 0,0-5 129,2-1-129,-1 2 0,-2 1 0,3-1 0,0-3 0,2-10 0,0 0 0,0 0 0,0 0 0,8-16 128,-2-2-128,-2 1 129,0-3-1,1 4 1,-4 0 128,3 5-129,-4 2 129,0 9-128,0 0-1,0 0 1,0 0-1,0 0-128,0 0 0,0 0 0,0 0 0,0 0 129,0 0-129,-11 11 0,11-11 0,-9 17 0,9-17 0,-8 18 0,8-18 128,-6 16-128,6-16 0,0 0 0,0 0-257,0 0-642,0 0-1671,0 0-1157,0 0-385,10-10 0,-10 10 0</inkml:trace>
  <inkml:trace contextRef="#ctx1" brushRef="#br1">1276 95,'0'3879</inkml:trace>
  <inkml:trace contextRef="#ctx0" brushRef="#br0" timeOffset="3">1294 165 4497,'0'0'2698,"0"0"-128,-9-5-642,9 5-643,0 0-514,0 0-1542,10 16-1799,-10-16-129,0 0 1,0 0-129</inkml:trace>
  <inkml:trace contextRef="#ctx0" brushRef="#br2" timeOffset="4">470 271 11008,'-6'-10'1280,"6"10"0,0 0-256,0 0 128,0 0-640,-4 4-1,4 2 129,-6 0 128,3-1-1024,-2 6 128,-3 0 768,-3 3 128,2 3-896,-2 2 0,-3 4 256,-6 14 128,1 2-512,-1 5 128,7 0 256,4-5 0,3 6-256,10-6 128,-2-5 0,2-15 0,5-1-128,0-4 0,7-4-384,-1-3 128,3-4-2431,0-3 127,0-3-3456,-1-4 0</inkml:trace>
  <inkml:trace contextRef="#ctx0" brushRef="#br2" timeOffset="5">770 314 9088,'-6'-4'1024,"6"4"128,0 0-384,0 0 0,0 0-128,0 0 128,6 2-384,-2 0 128,0 2 128,2 0 127,-3 3-511,2 4 128,5-1-128,-1 4 128,-1 5-384,-2 2 0,-3 3 384,-1 1 128,-2 20-512,-4-2 128,-3-4 0,-1 3 0,-2-5-1152,-7-8 128,3-10-6271,-2-1-1,-3-4 5888,-1-7 0</inkml:trace>
  <inkml:trace contextRef="#ctx0" brushRef="#br2" timeOffset="6">202 378 12032,'4'-11'1664,"-4"11"128,0 0-769,-3-4 129,1-2-256,-4 3 128,-1-3-128,-3 2 128,0-2-512,-1 0 0,-2 3-128,-2 1 0,1-1-512,-4 6 0,0-2 128,2 3 128,1 2-256,2 3 128,2 1 0,2 3 128,3 1-256,2 2 0,0-2 128,7 0 0,-2-1 0,7-1 0,1 2 0,1-3 0,2 1 0,1 0 128,0 0-256,0-3 0,1-2 128,-3 2 128,0 1-128,-2-2 0,0-2 0,-2 2 0,1 0 0,0-3 0,-1 3 0,-3-4 0,-1 4 0,-1-2 0,-2 0-128,0 1 128,-4 4 0,0-6 0,0 2 0,-4 1 128,0-3-128,-1 0 128,-1-5-128,0 1 0,-4-2-128,0-1 0,1 1 256,-1-2 0,1 0-256,2 0 0,3 0-640,0 3 128,2-3-2304,3 3 129,1 0-2433,2 0 128,0 0 2560,5 0 128</inkml:trace>
  <inkml:trace contextRef="#ctx0" brushRef="#br2" timeOffset="7">575 383 10752,'6'-5'1280,"-6"5"0,0 0-128,0 0 0,0 0-384,0 0 127,0 0-383,-4 11 0,2 0-384,-6 5 128,4 1 128,-4 3 128,-1 3-128,-1 3 128,-3 13-384,5-6 0,1-14 0,4-2 128,3 2-384,0-3 128,0-2-128,3-4 0,4-2 128,0-2 0,2-2-384,0-4 128,2 0-640,1-6 0,-1-1-1407,2-2 127,-2-1-768,-3 0 0,-2 0-1024,-2 1 128</inkml:trace>
  <inkml:trace contextRef="#ctx0" brushRef="#br2" timeOffset="8">460 516 9984,'10'1'768,"-10"-1"0,0 0-128,0 0 128,0 0 256,0 0 128,0 0-384,4 0-1,2-1 129,0 1 128,4-2-1152,-1 2 0,1 0-128,-2-2 128,9 0-128,-2 2 0,7-2-1407,-1-2-1,-3 2-1408,1-2 0,-1 3-896,1-2 128</inkml:trace>
  <inkml:trace contextRef="#ctx0" brushRef="#br0" timeOffset="9">1485 3795 1927,'-16'7'2184,"16"-7"1,0 0 128,-8 5-643,8-5 1,0 0-258,0-13-256,0 13-129,8-18-129,-2 5-128,2-1-128,1-2-129,2-1 0,-1-5 0,3 0 0,2-6 128,0 2-128,6-4 0,0-5 0,0 3-128,3-2-129,-1-1 0,0 1-129,3 0 1,1 3 128,-3-3-129,4 4 129,0-4 129,6 2-129,-2-3 128,0 1-128,3-1 129,0 1-258,-1-4 129,2 5-128,0-1 128,1 0-129,-2 0 1,3 2 128,2-3-129,3 0 1,2 2-1,3-3-128,1-1 129,3 0-1,-3-1-128,4 4 0,1-3 129,-4 2-129,0 2 0,-1 2 0,-1-1 128,-2 5-128,3 1 0,0 2 129,3 3-129,-2-3 0,-2 2 128,2 4 1,0-4-129,-3 3 128,2-2-128,0 2 129,0 0-1,-3 1 1,5-3-129,1 2 128,-1-2-128,-2 0 129,5-2-1,-1 1-128,-2-3 129,3 5-129,-2-4 128,-1 2-128,3-1 129,-3-1-129,5 2 0,0 1 128,-4 2-128,1 1 0,4 1 129,-4 5-129,-2-2 0,1 3 128,-1 3-128,0-2 0,3 1 129,2-1-129,0 3 0,4-1 128,-3-1-128,2 1 129,0 0-1,2 1 1,-4 0-129,4-1 128,1 1 1,2 1-1,0-4-128,0 2 0,5-2 0,-2 0 0,0-2 0,2 2 0,-3-1 0,1-3 0,-1 7 129,1 0-129,-1 0 128,-2 0 1,-2 1-1,2 0-128,-1 2 129,-1 0-1,2 1 1,3-2-129,-1 3 128,-1-1 1,1 2-1,-2 0-128,-1 0 129,-1-1-1,-2-1-128,0-1 0,-1 4-257,-11-1-1028,2 2-2184,-5 2-1286,-11 1-256,-4 4 128,-9 2 0</inkml:trace>
  <inkml:trace contextRef="#ctx0" brushRef="#br3" timeOffset="10">7046 1596 4240,'0'0'2313,"0"0"128,0 0 1,0 0-386,0 0-514,8-10 0,-8 10-257,16-2 0,-5 1-386,2 1-128,2-3-257,4 3 0,-3-4-257,4 0-128,-5-1-1,3 0-256,0 2 256,-1 2-128,-7-1 0,0 2 0,-10 0 0,11 6 257,-11-6-257,0 0 257,0 14-128,0-14-1,0 0-128,-15 10 129,5-7-1,2-3-128,-5 1-128,-2 1 128,2-2 0,-2 0 0,-1 2-129,2-2 129,0 0 0,0 0 0,3-2 0,-2 2 0,13 0 0,-15-3 0,15 3 0,-10-3 0,10 3 0,0 0 0,0 0 129,0 0-129,0 0 0,0 0 128,15-6-128,-3 10 129,3-1-258,4 2-1670,-3-5-1670,7 6-129,-11-5 0,11 5-257</inkml:trace>
  <inkml:trace contextRef="#ctx0" brushRef="#br3" timeOffset="11">6745 1596 4882,'-8'-4'2570,"8"4"0,-11-5-128,11 5-643,0 0-514,0 0-386,0 0 1,0 0-129,0 0-129,0 0 1,0 0-129,13-4 0,-3 4 128,1 0-128,2 1 0,1-1-128,-3 2-258,5-2 1,0 1-1,-3 1 1,3-4-129,-1 2 128,-1-1-128,-5 1 0,2 0 129,-11 0-129,12 0 128,-12 0-128,0 0 129,0 0-129,0 0 0,0 0 128,-4 10-128,-4-7 0,-4 0 0,-2 1 0,1 0 0,-2-4 0,0 3-128,0-1 128,-1-1 0,4-1 0,1-1 0,-1-2 0,2-1 0,10 4 0,-16-10 0,16 10 0,-16-9 0,16 9 0,-8-6 128,8 6-128,0 0 129,0 0-1,0 0 1,0 0 256,0 0-128,6-13 0,4 16 0,0-7 129,3 4-129,1 0-257,-2-2-643,5 4-1927,0-1-1413,-6-4-1,6 3-128,-5-1 0</inkml:trace>
  <inkml:trace contextRef="#ctx0" brushRef="#br3" timeOffset="12">6357 1627 899,'0'0'1670,"0"0"1,0 0 256,0 0-128,0 0-128,10-11 128,-10 11 0,11-7-129,-11 7 1,17-7-386,-6 4-257,2 0-129,0 1-385,3 0-128,2 2-129,2 0-129,-2 0-128,2 0 129,-1 0-129,-2 2 0,0 0 0,-3-2 128,-3 6-128,-11-6 0,16 4 129,-16-4-1,0 0-128,0 0 257,0 0-257,-8 4 129,8-4-129,-23 2 0,10-2 0,-4 1 0,1 1 0,-1-1-129,0-1 129,0 0 0,3 2 0,0-2-257,4 0 257,-2-2 0,4 2 0,-3 0 0,11 0 0,-15-1 0,15 1 0,-11-2 0,11 2 0,-12 0 0,12 0 0,0 0 0,-9 2-128,9-2 128,0 0 128,0 0-128,0 0 0,0 0 0,15-5 257,-15 5-128,20 0 128,-8 0-129,2 0 1,3-1 128,0 1-129,0-1-256,-2-2-1414,1 0-1157,4 3-899,-10-4 0,6 4-257,-16 0 257</inkml:trace>
  <inkml:trace contextRef="#ctx0" brushRef="#br3" timeOffset="13">6045 1641 513,'0'0'1799,"0"0"129,11-5 128,-11 5-257,12-5 0,-12 5 0,21-2-257,-11-1-257,3 1-129,-3 1-385,4 1-128,-2-2-386,-2 2 0,4 0-129,-2 0 1,-2 0-129,0 0 0,-10 0 128,13 0-128,-13 0 129,0 0-129,0 0 128,0 0 1,0 0-1,0 0-128,-10 10 0,10-10 0,-15 0-128,7 0-1,-3 0 1,2 3-1,-1-3-128,-2 2 129,2-2 128,0 2-129,3-1 129,7-1 0,-17 0 0,17 0 0,-11 0 0,11 0 0,-10-1 0,10 1 0,0 0 129,0 0-129,0 0 128,0 0 1,0 0 128,0 0 128,0 0 1,4-9 128,-4 9 0,13-4 128,-3 3 1,-2-2 128,5 3-129,0-2-256,-1 1 128,4-1-257,-3 2 0,4-3-129,-4 2-385,-2 2-1156,2 2-1928,-13-3-257,16 3-257,-16-3 0</inkml:trace>
  <inkml:trace contextRef="#ctx0" brushRef="#br3" timeOffset="14">5703 1677 3340,'0'0'2056,"15"-6"-128,-15 6-258,15-4-385,-7 1-257,4 0-514,-4 3-128,5-3-129,-2 3 0,1-1 0,-1-1-129,1 4 129,-4-2-128,3 1-1,-11-1 1,15 0 128,-15 0-129,0 0 129,0 0-128,0 0-1,0 0 1,0 0 128,0 0-257,-15 5 128,15-5-128,-16-2 0,16 2 0,-16 0 0,16 0 0,-17 0 0,17 0 0,-16 3 0,16-3 0,-17 3 129,17-3-129,-14 0 0,14 0 0,-12 1 0,12-1 0,-13 0 0,13 0 0,0 0 128,-9-1-128,9 1 129,0 0-1,0 0 258,0 0-1,11-7 258,-11 7-1,11-3 129,-1 1 0,-10 2 129,20-3-129,-9 1-129,2 1-128,-1-3-128,3 4-1,1-3-385,-1 2-771,4-2-2056,-2 4-642,-2-5-129,4 5-129,-6-6 129</inkml:trace>
  <inkml:trace contextRef="#ctx0" brushRef="#br3" timeOffset="15">5367 1710 2184,'11'-7'2056,"-11"7"0,12-6-129,-12 6-256,19-8-129,-9 4-386,4 1-128,0 0-385,0 3-129,4-1-129,-5 0-128,5 1 0,-1-2-128,0-2-1,-3 4 1,1-3-1,-5 0 1,-10 3-1,14-4-128,-14 4 129,0 0-1,0 0 1,0 0-129,-12 10 128,3-6-128,-1 0 0,0-1-128,-1 1-129,0-1 128,-2-2-128,0 4 0,-3-3 129,6-1-129,-3 1 128,1-2 1,-2 3 128,2-2 0,2 1 0,-2-2 0,1 0 0,3 0 128,8 0 1,-12 0 128,12 0 0,0 0 128,0 0 1,-11-2 256,11 2 1,0 0-1,13 2 1,-13-2-1,18 0-128,-3 0 0,3 0-514,3-3-1799,-1 3-1285,0-6-385,3 2-129,-4-5 0</inkml:trace>
  <inkml:trace contextRef="#ctx0" brushRef="#br3" timeOffset="16">5058 1755 1798,'0'0'1799,"0"0"257,0 0-257,12-1 129,-12 1-1,17-6-385,-5 4-257,0 0-257,2-2-257,0 1-257,4 2-128,-8 0-258,8-2 1,-4 1-129,-2-1 128,1 3-128,-3-3 0,0 3 0,-10 0 0,15 0 129,-15 0-1,0 0 1,0 0-1,0 0 1,0 0-1,0 0 129,-9 8-257,9-8 129,-18 1-258,7 1 129,2-1 0,-2 0-128,2-1 128,-3 3 0,-1 0-129,3-2 129,0 1 0,2-2 0,-2 0 0,0 1 0,0-1 0,10 0 0,-10-1 0,10 1 0,-11 0 0,11 0 129,0 0-129,0 0 0,0 0 128,0 0-128,0 0 129,0 0-1,0 0 1,0 0-1,5-10 1,-5 10-129,18-3-643,-7 0-1541,4 5-900,-2-7-129,4 5 1,-2-8-129</inkml:trace>
  <inkml:trace contextRef="#ctx0" brushRef="#br3" timeOffset="17">4715 1809 1541,'0'0'2056,"9"-7"0,2 7-128,-11 0-258,13-6-256,-3 4-258,3-1-385,-3 0-257,4 0-385,0-1 128,2 0-129,0 2 1,1-1 128,-1 0-129,-4 1 1,0 2-1,-12 0 1,13 2-1,-13-2 1,0 0-129,0 0 128,-2 12-128,2-12 0,-12 7-128,12-7-1,-19 7 129,9-6-128,0 1-1,-3-1 1,2 1-1,-1-1 129,-1 1 0,3-1 0,0 1 0,10-2 0,-18 2 0,18-2 0,-15 0 0,15 0 0,-11 4 0,11-4 129,0 0-1,-10 2 1,10-2-1,0 0 129,0 0 0,0 0 129,0 0 128,0 0 128,0 0 1,0 0 128,13-10 0,-13 10 0,16-9 0,-5 4-129,0-1-128,4 2 0,1 0-257,1 0 0,2 0-128,2 1-386,-5-1-1414,0-2-1541,5 6-386,-9-6-257,4 4 257</inkml:trace>
  <inkml:trace contextRef="#ctx0" brushRef="#br3" timeOffset="18">4384 1884 1027,'0'0'1671,"0"0"128,0 0 0,0 0-129,0 0 1,14 0-1,-14 0-256,15-8-129,-15 8-386,17-6 1,-6 3-386,2 2-129,-1-2-128,3 0-128,1 0-129,2 1 128,-3-3-128,-1 4 0,0-3 129,-3 3-129,-2-1 0,-9 2 128,8 3-128,-8-3 129,0 0-129,-2 10 0,2-10 0,-12 8-129,12-8 129,-19 5-128,6 1-1,3-6-128,-4 2 129,1 1 128,2 0-129,0-1 129,0 0 0,11-2 0,-16 0-128,16 0 128,-12 4 0,12-4 0,-12 0 0,12 0-129,-10 3 129,10-3 129,0 0-129,-7 1 128,7-1 1,0 0 256,0 0 1,0 0-1,0 0 258,0 0-129,10-10 128,-10 10-128,15-6 129,-15 6-129,19-5 0,-6 0-257,6 3 0,-1 0-514,0-5-1157,4 5-1413,2 2-771,-6-6-128,5 4 128,-5-4-129</inkml:trace>
  <inkml:trace contextRef="#ctx1" brushRef="#br4" timeOffset="17">4647 1880,'5787'4454</inkml:trace>
  <inkml:trace contextRef="#ctx1" brushRef="#br4" timeOffset="18">4434 1902,'3265'4828</inkml:trace>
  <inkml:trace contextRef="#ctx0" brushRef="#br3" timeOffset="21">4023 2009 1027,'0'0'1414,"0"0"256,0 0 1,0 0 128,0 0-129,6-11 386,-6 11-385,10-5-1,-10 5-256,16-8-129,-6 3-386,2 1-128,1-1-257,3-1-257,-1 2-128,3-2-1,2 2-128,-2 0 129,0-1-129,2-1 0,-6 3 0,1 0 128,-6 2 1,-9 1-129,0 0 128,0 0-128,0 0 129,-9 13-129,-2-8 0,1 1 0,-4 0-129,0-1 1,2 0-1,1-1 1,2-1-1,-3 1 129,2-1-128,1-1-1,-2 0 129,11-2-128,-17 6 128,17-6 0,-14 2 0,14-2 0,-13 6-129,13-6 129,0 0-128,0 0 128,0 0 0,0 0 128,0 0 1,13-8-1,-3 0 1,0 4 128,6-2 0,-1-3 0,3 5-386,-1-3-1027,2 0-1157,7 4-1028,-7-7-129,5 5 129,-2-6-128</inkml:trace>
  <inkml:trace contextRef="#ctx1" brushRef="#br4" timeOffset="20">4329 1969,'3370'4783</inkml:trace>
  <inkml:trace contextRef="#ctx1" brushRef="#br4" timeOffset="21">4031 2056,'891'5754</inkml:trace>
  <inkml:trace contextRef="#ctx0" brushRef="#br3" timeOffset="24">3715 2134 1284,'0'0'1799,"0"0"-128,0 0 128,0 0-257,14-5-257,-14 5-257,18-8 128,-9 2-256,3 4-129,-2-3-257,4 2-129,-2 0-128,1 0-128,1-3-1,0 5-128,-1-5 129,2 2-129,-1-2 128,-2 3-128,-4-2 129,-8 5-1,0 0-128,0 0 129,0 0-1,0 0-128,-6 12 0,-4-8-128,2 1-1,-2-1-128,-1 0 0,3 1 0,-1-2-128,-3 0 128,2 2 128,-1-3 1,-1 4-1,3-3 1,-4 2 128,6-2 0,-4 1 0,11-4 0,-13 6-129,13-6 129,0 0 129,0 0-1,0 0 129,0 0 0,0 0 257,0 0 257,8-8 129,-8 8 128,20-10 0,-11 1-129,7 5 1,-6-2-129,3 1-129,-3-2-128,2 6-385,4-2-1029,-7 0-1156,6 1-771,3 2-771,-3-4 0,4 4 0</inkml:trace>
  <inkml:trace contextRef="#ctx0" brushRef="#br3" timeOffset="25">3341 2281 1670,'12'-6'1799,"-12"6"128,10-2-256,-10 2-258,18-4-128,-18 4-128,19-9-258,-7 2-385,0 5 0,2-6 0,0 1-257,2-2 129,-3-2-129,4 4 0,0-3-129,-3 2 129,4 1-257,-2 0 129,-4 4-129,-4 0 128,-8 3 1,13-2-129,-13 2 0,0 0 128,0 0-128,-10 8 0,-1-1-128,2-1 128,-5 2 0,1-3-129,-3 3 1,2-3-1,-1 3 129,2-2-128,2-1-1,2 0-128,-2-2 129,11-3-1,-18 10 1,18-10-129,-11 9 128,11-9 1,-9 8-1,9-8 1,0 0 128,0 0 0,0 0 128,0 0 129,0 0 129,0 0 128,13-5 128,-6-1 129,8 0 129,-1-1-258,2-3 129,1 4-128,1-2-129,-1 0-257,4 0-2056,-4 8-1414,-5-6-128,2 6-128,-14 0 128</inkml:trace>
  <inkml:trace contextRef="#ctx0" brushRef="#br3" timeOffset="26">3056 2413 1798,'-5'8'1671,"5"-8"-1,0 0-128,0 0-257,9-4-257,-9 4 0,14-8 129,-14 8-129,21-11 0,-10 4 0,1 0-257,0 2-257,4-4-129,-3 2 1,2-1-258,-2 3 1,2-1-1,-2 0 1,-3 2-1,0 1-128,-10 3 129,10-3-1,-10 3 1,0 0-129,0 0 128,0 0 1,-14 3-129,14-3 128,-17 7-128,6-3 0,2 1-128,-4-1 128,4 0-129,1 3 1,-3-3-1,2 1 1,9-5-1,-18 6 1,18-6-1,-11 4 1,11-4 128,-16 3 0,16-3 0,-10 7-129,10-7 129,-11 5 0,11-5-128,0 0 128,0 0 128,0 0-128,0 0 257,0 0 0,0 0 129,14-6 128,-14 6 0,21-9 128,-12 4 1,6 2-1,-4-2 1,5 3-129,-4-4-129,2 4-642,-1-1-1542,1 3-1285,-14 0-514,18-4-128,-18 4 128</inkml:trace>
  <inkml:trace contextRef="#ctx0" brushRef="#br3" timeOffset="27">2731 2599 2569,'0'0'1671,"0"0"-1,0 0-128,0 0-257,-9 11 0,9-11-257,0 0-128,0 0-1,0 0 129,13-13 0,-13 13 0,14-16-128,-3 8-1,1 1-128,-2-3-128,1 1-129,-1 1-257,3-1-129,-3 2 1,0 1-1,1-1-128,-11 7 0,15-10 129,-15 10-129,10-3 0,-10 3 128,0 0-128,0 0 0,0 0 0,0 0 0,-2 13 0,2-13-128,-11 8-129,11-8 128,-15 12-128,3-6 129,3 2-129,-2 0 128,-1 0 129,0-1-128,1-1 128,11-6 0,-14 8 0,14-8 0,-10 6 0,10-6 0,0 0-129,0 0 129,0 0 0,0 0 0,0 0 0,0 0 0,7-14 257,-7 14-128,13-11 256,-2 5-128,0-3 129,2 1-1,2-1-128,2 1 0,0-3 0,-2 4 129,2 1-386,2-2-771,-4 5-1414,-1-1-1284,-4-4-129,-1 5-129,-9 3 129</inkml:trace>
  <inkml:trace contextRef="#ctx0" brushRef="#br3" timeOffset="28">2437 2812 1156,'8'-13'1799,"-8"13"128,14-10-128,-6 6 0,-8 4-257,16-12 0,-16 12-514,20-14-257,-7 10-128,-3-2-129,4 2-129,-2-3-128,1 2-128,-1 1-1,-4 0 1,-8 4-1,15-8 1,-15 8-1,0 0 129,11-6-128,-11 6-1,0 0 1,-11 6-1,11-6 1,-12 7-1,12-7-128,-16 9 0,16-9-128,-17 8-1,17-8 129,-19 10-128,19-10 128,-15 11-129,15-11 1,-15 11 128,15-11-129,-16 13 129,16-13-128,-15 13-1,15-13 1,-8 10-1,8-10 1,0 0 128,0 0-129,0 0 129,0 0 129,8-12 128,0 3 257,4-1 0,0-2 257,5 3-129,-5-2 129,7 2 0,-4-1-257,0 3 0,0 1-257,0-2-899,0 3-1286,-4 5-770,-2-5-772,3 3-128,-12 2 129</inkml:trace>
  <inkml:trace contextRef="#ctx0" brushRef="#br3" timeOffset="29">2165 3017 1670,'0'0'1542,"0"0"-129,0 0-256,-8 6-1,8-6-128,0 0-128,0 0-1,0 0-128,11-10 257,-11 10-128,16-13 128,-7 1 0,4 4-129,0-5-256,2 0-1,1-3-128,-3 3 0,2-3-257,1 2-128,-2 1-1,-3 2-128,2 0 129,-5 1-1,-8 10-128,12-7 129,-12 7-129,0 0 0,0 0 0,-8 14 0,8-14-257,-12 19 0,4-9 0,-3 1-129,2 0 1,-4 0 128,0-3 0,2 3 0,-1-1 128,3-2 129,-3 0 0,2 0 0,2 0 0,8-8 0,-15 8 0,15-8 0,-12 6 0,12-6-128,0 0 128,0 0 0,0 0-129,0 0 129,0 0 0,12-14 129,1 6-1,-3-5 1,4 5-1,-2-5 129,1 2-257,0 0-385,2 4-1157,-5-5-771,4 10-643,-14 2 1,17-5-129</inkml:trace>
  <inkml:trace contextRef="#ctx0" brushRef="#br3" timeOffset="30">1948 3252 0,'0'0'1156,"0"0"129,0 0-129,0 0 129,0 0 0,0 0 257,13-13-128,-13 13-1,14-16 129,-5 5-385,1 0-129,0-2-129,3-1-256,0 3-258,-3-1 1,0 1-129,0 0-129,-10 11 129,17-10-128,-17 10-1,11-8-128,-11 8 129,0 0-1,0 0-128,10-6 129,-10 6-129,0 0 128,0 0-128,-10 14 129,10-14-129,-11 13 128,11-13-128,-14 19 0,14-19 0,-15 16-128,15-16 128,-14 16-129,14-16 129,-15 12-128,15-12-1,-15 12 129,15-12-128,-13 10 128,13-10-129,-12 8 129,12-8-128,-11 8 128,11-8 0,0 0 0,0 0-129,-9 6 129,9-6 0,0 0-128,0 0 128,6-14 0,-6 14 128,10-15 1,-1 4 128,-2 0 0,4 0 128,-2-2-128,2 3 129,-1-2-129,0 4-129,-10 8-1284,18-10-1286,-18 10-770,0 0-129,0 0 0,0 0 0</inkml:trace>
  <inkml:trace contextRef="#ctx0" brushRef="#br3" timeOffset="31">1736 3488 256,'0'0'1157,"0"0"-129,0 0-257,0 0-129,0 0 1,0 0 128,0 0 0,4-10 128,-4 10 1,11-13 256,-11 13 1,15-19 128,-10 9-257,5-1 0,1 1-386,-1-2 1,0 2-129,0-1-257,0 1 128,1 1-128,-11 9-128,17-10-1,-17 10 1,8-5-1,-8 5 1,0 0-1,0 0 1,0 0-1,0 0 1,0 0-129,-10 13 128,10-13-128,-10 9 0,10-9 129,-16 12-129,16-12 0,-14 14 0,4-3-129,10-11 1,-16 18-129,16-18 128,-15 14-128,15-14 129,-13 13-129,13-13 128,-9 7 1,9-7-1,0 0 129,0 0-128,0 0 128,0 0-129,0 0 129,0 0-128,0 0 256,3-13-256,-3 13 256,12-16 129,-6 5 129,4 4-129,-2-6 257,2 4-129,1-2 1,-1 2-1,0 2-385,-10 7-1028,10-10-1413,-10 10-643,0 0-129,0 0 1</inkml:trace>
  <inkml:trace contextRef="#ctx0" brushRef="#br3" timeOffset="32">1659 3589 1670,'0'0'2184,"6"-16"1,-6 16 128,0 0-643,0 0-128,0 0-514,0 0-385,0 0-129,0 0-257,-14 14 0,14-14-129,-8 16 1,3-3-1,-1 1-128,-3-2 129,2 5-129,-4-1 0,4-1 128,-3 0-128,4-1 0,-2 0 0,0-3 0,3 0 0,5-11 129,-7 11-129,7-11 0,0 0 0,-8 10-129,8-10 129,0 0 0,0 0-128,0 0-1,8-16 129,-8 16-128,8-19 128,-1 7-129,0-2 129,-1-2 0,4 0 0,-2 3 0,2-3 0,-1 0 0,-1 2 0,3 0 129,0 2-129,-3 2 0,-2-1 0,-6 11 128,12-14-128,-12 14 129,0 0-1,0 0 1,0 0-1,0 0 1,-4 19-1,4-19-128,-12 16 129,4-8-129,3 4 0,-3-2 0,1 2 128,-1 4-128,-3-2 0,4 4 0,-4-1 129,1 1-129,-1-2 0,2-3 0,1 3 128,8-16-128,-8 14-642,8-14-1286,0 0-770,0 0-1,4-22 1,-4 22-1</inkml:trace>
  <inkml:trace contextRef="#ctx0" brushRef="#br0" timeOffset="33">7907 3893 3854,'0'0'2185,"0"0"-258,0 0-256,0 0-129,0 0-129,0 0-128,0 0 0,0 0 0,10 0 0,-10 0 0,0 0-128,9 8-129,-9-8 0,13 8-386,-13-8-128,17 7 0,-6 2-128,3-6-1,1 5-128,-3-1 0,4-1 0,-3 1 0,0 1 0,-5-4-257,-8-4-1285,13-1-2313,-13 1-385,0 0-1,9-7-128</inkml:trace>
  <inkml:trace contextRef="#ctx0" brushRef="#br0" timeOffset="34">7932 3916 4497,'0'0'2827,"0"0"0,0 0-129,0 0-642,0 0-642,0 0-386,0 0-129,0 0-256,0 0-129,0 15-129,2-4 129,-1 2 0,-1 0 0,0 4 129,0-2-258,-1 1-128,1-3 0,-3-2-128,3-11 128,0 16-129,0-16-128,0 0 129,0 0-129,0 0 128,0 0 1,0 0-129,0 0 0,0 0 0,0 10 0,0-10 0,0 0 0,0 0 0,0 0-129,0 0 129,0 0 0,0 0 0,0 0 0,0 0-128,11-7 128,-11 7 0,18-14-129,-3 5 1,-2 1-1,2-3 1,1 1-1,1 0 1,-1 2-1029,-3 4-1798,-13 4-515,17-7-128,-17 7-128,0 0 128</inkml:trace>
  <inkml:trace contextRef="#ctx0" brushRef="#br0" timeOffset="35">7988 3946 4882,'0'0'2827,"0"0"-257,0 0-128,0 0-900,0 0-257,-4 18-643,1-6-128,-1-1-128,4 1-1,-2-1 1,0 0-1,2-11 258,-3 13-129,3-13 128,0 0-128,0 0-257,0 0 129,13-13-258,-13 13 129,8-18 0,-6 9 0,-2 9-257,8-16 257,-8 16 0,0 0-128,0 0 128,0 0 0,-8 14 128,8-14-385,-9 18 257,8-10-257,1-8 257,-3 16-128,3-16-1,0 0 1,0 0-129,11-8 257,-11 8-257,5-10 257,-5 10-129,7-11 129,-7 11-128,2-10 128,-2 10-129,0 0 1,-2-10-1,2 10-385,0 0-385,0 0-1414,-10-13-1542,10 13-386,0 0 1,0 0-258</inkml:trace>
  <inkml:trace contextRef="#ctx0" brushRef="#br0" timeOffset="36">7955 3968 2955,'0'0'2184,"0"0"129,0 0-257,0 0 0,0 0-514,0 0 0,0 0-385,0 0-258,0 0 1,0 0-129,0 0-129,0 0 1,-1 13-258,1-13 1,0 10-1,0-10 1,0 0-129,-2 9 257,2-9-129,0 0-128,0 0 129,0 0-258,0 0 129,0 0 0,2-11-128,-2 11-1,0 0 129,1-11-128,-1 11 128,0 0-129,0-10 1,0 10 128,0 0-129,0 0 1,0 0-1,0-9 129,0 9-128,0 0 128,0 0 0,0 0-129,0 0 129,0 0-128,0 0 128,0 0-129,-10 5-128,10-5 129,0 0-129,-6 12 128,6-12-128,-4 13 0,4-13 0,0 14 129,0-14-129,0 10 128,0-10-128,0 0 0,0 0 129,0 0-129,0 0 128,0 0-128,3-10 129,-3 10-129,0-15 0,0 15 0,1-16 0,-1 16 0,0-10 0,0 10 0,0 0 0,0 0 0,0 0-129,0 0 129,0 0 0,0 0-128,0 0 128,0 12 0,0-12-771,-1 15-2185,1-15-1413,-7 16 257,7-16-128,-9 12-129</inkml:trace>
  <inkml:trace contextRef="#ctx1" brushRef="#br1" timeOffset="35">1276 3974,'6762'0</inkml:trace>
  <inkml:trace contextRef="#ctx0" brushRef="#br0" timeOffset="38">8058 4154 8480,'7'-16'3727,"-7"16"128,6-10-129,-6 10-1027,0 0-1029,0 0-642,0 0-385,-6 16-386,2 0 0,-3 5-129,-1 1 1,1 3-129,-1 2 0,1 0 0,3-4 0,3 1 0,2-7 0,3-4 0,-4-13 0,15 15-129,-2-14-256,-1-1-772,-4-4-1156,2-3-1156,1 2-515,-3-5 129,-8 10-257,8-17 386</inkml:trace>
  <inkml:trace contextRef="#ctx0" brushRef="#br0" timeOffset="39">8006 4254 7581,'0'0'3726,"0"0"1,0 0-258,16-4-1156,-5 6-385,-1-7-643,6 4-386,-3-1-1541,4 2-2185,-3-4-900,4 6-128,-4-8-128,-2 6-1</inkml:trace>
  <inkml:trace contextRef="#ctx0" brushRef="#br0" timeOffset="40">4336 5001 3083,'-5'-16'2570,"5"16"129,0-18 128,0 18-386,3-18-385,-3 18-257,2-10-385,-2 10-258,0 0-256,0 0-258,0 0-128,1 17-257,0-5-128,-1 4-1,3 1 1,-1 1-129,0 3 128,-1-2-128,4 2 129,-3-6-129,1-1 128,0 0-128,2-3 129,-5-11-1,3 11 1,-3-11-1,0 0-128,0 0 129,0 0-1,-2-14-128,-1 5 129,2-4-129,-1 2 0,1-3 0,-1 0 0,2 2 0,-1 0 128,1-2-128,0 3 129,0 1-1,-2 0-128,2 10 129,-2-16 128,2 16-129,-3-11 129,3 11-128,0 0-1,0 0 129,0 11-128,1-1-1,1 3 1,-2 3-129,2 0 128,1 0-128,2 1 0,-2-2 0,0-1 0,2-1 0,0-3 129,-2 0-129,-3-10 0,3 14 128,-3-14-128,0 0 129,0 0-1,0 0-128,0 0 129,4-11-1,-4 1-128,-3-1 129,2-1-129,-2 0 128,-1 1-128,0-1 0,-1 1 0,5 11 0,-8-15 0,8 15 0,-6-11 0,6 11 0,0 0-128,0 0 128,0 0-129,0 0 129,0 0 0,0 0 0,-2 15 0,4-4 0,1 3 129,0 0-1,0 1-128,0-2 129,1 0-129,-4-3 128,0-10 1,6 12-129,-6-12 128,0 0 1,0 0-129,0 0 128,0 0-128,-8-12 129,8 12-129,-8-11 0,8 11 0,-8-11 0,8 11 0,0 0 0,-14-7 0,14 7 0,-12 0 0,12 0 0,-12-3 0,12 3 0,-13-1 0,13 1 0,-13-1 0,13 1 0,-9 0-129,9 0 129,0 0 0,0 0-128,0 0 128,0 0-129,0 0 129,0 0-128,0 0 128,12 9 0,-12-9 0,13 2 0,-13-2 0,15 1 0,-15-1 128,13 1-128,-13-1 0,0 0 129,10-1-1,-10 1-128,0 0 129,0 0-1,0 0 1,-14 0-129,14 0 128,-14 0-128,14 0 129,-13 0-129,13 0 0,-10 0 128,10 0 1,0 0-129,0 0 128,-8 3-128,8-3 129,0 0-129,0 0 128,0 0-128,0 9 0,0-9-128,0 0-772,10-3-3083,-10 3-515,10-8 258,-10 8-258</inkml:trace>
  <inkml:trace contextRef="#ctx0" brushRef="#br0" timeOffset="41">4334 5001 3212,'-3'-16'2313,"3"16"-129,0 0-256,0 0-258,0 0-642,0 0-257,0 0-257,0 0-257,0 0 0,0 0 0,-10 8-128,10-8-129,-6 15 128,1-4-128,0 2 0,-2 1 0,1 2 0,0 2 0,-2-3 0,2-1 0,-2-1 129,4-4-129,4-9 0,-8 13 0,8-13 0,0 0 0,0 0 0,0 0-129,1-11 129,-1 11-128,7-20 128,-3 8 128,1-2 1,4-3-1,-5 1 129,2-1 0,-2-1 129,3 0 128,-3 2 128,0 2 129,-1 2 0,-3 12 0,5-15 0,-5 15-128,0 0-129,0 0-129,0 0 1,0 0-129,0 0-257,0 0 128,-2 17-128,-1-7 0,2 4 0,-2 1 0,-1 1 0,-2 2 0,0-1 0,-2 2-128,0-2-129,2-2 128,-2-2-256,4-3 256,4-10-128,-8 13 0,8-13 129,0 0-1,0 0 1,4-13-1,-4 13 129,8-19-128,0 6 128,0-3 0,-2-2 0,4 3 0,-4-3 0,2 5 0,-1-3 0,-2 6 128,-5 10 1,5-14-1,-5 14 129,0 0-128,0 0-1,0 0 129,0 0-128,0 0-1,0 0-128,0 0 0,5 11 0,-3-2 0,-1 2 0,1 1 257,-1 4-257,1-1 0,-1 2 0,0-1 0,2-3 129,-1-1-129,1-1 0,0-2 0,-3-9 0,6 10 0,-6-10 128,0 0-128,0 0 129,0 0-1,3 12 1,-3-12-129,0 0 128,0 0 1,-9 6-129,9-6 0,0 0 128,0 0-128,0 0 0,0 0 0,-11 0 129,11 0-129,0 0 0,-10-4 0,10 4 0,-10-4 0,10 4 0,-15-1 0,15 1 0,-16-3 0,16 3 0,-15 0 0,15 0 0,-8-2 0,8 2 0,0 0 0,0 0-129,0 0 129,0 0 0,0 0 0,0 0-128,10 0 128,-10 0 128,12-1-128,-12 1 0,14 1 0,-14-1 0,10 2 0,-10-2 129,11 1-129,-11-1 0,0 0 128,12-1-128,-12 1 129,0 0-129,0 0 0,12-10-257,-12 10-643,0 0-1027,0-12-386,0 12-514,0 0-129,0 0-385,-14-14 129,14 14 128</inkml:trace>
  <inkml:trace contextRef="#ctx1" brushRef="#br1" timeOffset="40">4329 5032,'0'3505</inkml:trace>
  <inkml:trace contextRef="#ctx0" brushRef="#br5" timeOffset="43">5004 5281 9856,'7'-7'1280,"-7"7"0,0 0-896,0 0 0,-7 7 0,3 5 0,-1 0-256,-1 4 128,-2 6-128,4 1 128,-1 3 128,-8 12 128,3-3-256,5-13 0,-2 1-256,-1 0 0,3-2 0,-1 0 128,2-3-512,0-3 0,3-4-768,1-5 128,0-2-1664,4-4 128,1-6-1408,3-2 0</inkml:trace>
  <inkml:trace contextRef="#ctx0" brushRef="#br5" timeOffset="44">5130 5321 8704,'13'-16'1024,"-13"16"128,0 0-640,4-1 128,-4 1 0,1 0 0,-1 0 0,0 0 0,0 0-256,0 7 128,-5 3 0,1 3-1,0 2-383,-1 6 0,-5-1-128,5 1 128,-3 1 0,2-2 0,1 2-256,-2 0 0,0 1 0,-1-3 128,0 2-128,2-2 0,-2-4-895,2 1 127,1-7-1408,-1-2 128,2-2-2816,3-4 128</inkml:trace>
  <inkml:trace contextRef="#ctx0" brushRef="#br5" timeOffset="45">5994 5307 11776,'-2'6'896,"2"-6"0,0 0-640,-4 8 128,2 3-128,-2 5 0,0 2 256,-3 2 0,-2 5-256,-4 13 0,-6-3-128,10-11-1,-7 11-510,6-12 127,4-6-640,-1 1 0,2-4-1792,1-4 0,-2-4-1664,3-2 128</inkml:trace>
  <inkml:trace contextRef="#ctx0" brushRef="#br5" timeOffset="46">5297 5608 7680,'-4'0'896,"4"0"0,0 0-384,0 0 0,8-1-128,1-1 128,4-4-128,2 0 0,-1 1-128,4-4 0,-2-1 0,4 0 128,-3-3-256,0-2 128,0-1-384,-3-2 128,0-2-128,-4-2 128,0 2 0,-1 0 0,-3 1-128,-3 1 128,0 2 128,-3 2 128,-4 0-256,-2 3 0,0 3 0,3 4 128,-5 4 0,1 4 0,-2 6 0,-3 5 0,0 7 0,0 2 0,-6 15 128,5-3 128,6-15-128,1 1 0,2-2-128,3-1 0,1-2 0,4-5 128,0-3-129,6-7 1,3-2-256,0-4 128,0 0-127,1-2 127,0-1 0,-2 1 0,0 0-128,-1 2 0,-2 2 128,-2 2 0,-1 2 128,-4 2 0,0 2-128,-2 3 0,-2 1-128,0 0 128,0-2-896,1 0 128,-2-2-1792,3-2 0,3-2-2048,-3-2 0</inkml:trace>
  <inkml:trace contextRef="#ctx0" brushRef="#br2" timeOffset="47">3543 5317 10624,'3'-4'1024,"-3"4"0,0 0-256,0 0 0,0 0-128,0 0 0,-8 6-384,5 2 128,-5 2-128,-4 3 127,5 5-127,-1 0 128,-4-1-128,-2 1 128,2 5-128,0 1 0,-10 13-256,6 2 128,1-1-128,3-1 128,7-14 0,2-2 0,3 2-128,3-6 0,2 0-128,5-8 0,2-2-256,3-3 128,-1-1-2687,2-6-1,2-1-3200,-6 1 128</inkml:trace>
  <inkml:trace contextRef="#ctx0" brushRef="#br2" timeOffset="48">3772 5348 11520,'8'2'640,"-8"-2"128,0 0-256,1 6 0,3 0-128,2 6 128,-1 2 0,1 0 128,-1 1-256,-1 7 127,-1 3-127,0 1 0,-3 14-128,-6 0 128,-1-1-384,-5-3 0,1-6-384,0-12 128,-2-4-2687,-2-5-1,1-2-2944,-1-7 128</inkml:trace>
  <inkml:trace contextRef="#ctx0" brushRef="#br2" timeOffset="49">3296 5378 9728,'10'-10'1408,"-10"10"128,0 0-128,0 0 0,0 0-640,-6-4-1,-3 2-255,2 0 128,-3-2-128,1 2 0,0-2-128,-6 4 128,1 0-384,2 4 0,-1 0 0,-1 6 128,2 2-384,0-5 128,4 8 128,2 2-256,2-3 128,2 0 0,2 3 0,4-3 0,2-2 0,1 2-128,0-4 128,3 0 128,-1-1 0,4 0-128,-4-1 0,1 0-128,-2-2 128,4 0 0,-2 0 128,-2 1-256,2 3 0,-4-2 128,-1 0 128,1 0-256,-6 2 128,1-2-128,-1 0 256,-1-1 128,-5 3-256,1 0 128,-3 2 0,3-6 0,-5 2-128,3-3 128,-3-3-256,2-2 128,-5 0 0,1-5 128,-1 3-256,6-3 128,-3 2-384,3-1 128,1 0-2432,3 2 129,3 0-3329,0 2 0,6 4 4224,-2-2 0</inkml:trace>
  <inkml:trace contextRef="#ctx0" brushRef="#br2" timeOffset="50">3646 5402 10752,'6'-4'1024,"-6"4"128,0 0 0,-6 8 0,4-1-256,-2 1 127,0 2-639,1 3 0,-1-1 256,-1 1 128,1 0-640,-2 3 128,-2 0-128,1 1 128,1 2-256,-1-1 0,2-1 128,-1-1 0,2-1-256,3-2 128,-2-1-128,3-3 128,3-1-128,1-4 128,1-2-128,2-2 0,2-1-384,2-2 128,1-1-512,-1-2 0,0 1-767,-2-1-1,1 0-640,-3 0 128,-3 2-2432,-2 0 128</inkml:trace>
  <inkml:trace contextRef="#ctx0" brushRef="#br5" timeOffset="51">5899 5409 9472,'11'0'1280,"-11"0"0,0 0-128,0 0 128,7 0-256,3 0 127,-1 2-767,8 0 128,-2 4-768,1-3 128,2 0-2175,-2 2 127,-2 0-4096,-3-3 0</inkml:trace>
  <inkml:trace contextRef="#ctx0" brushRef="#br5" timeOffset="52">5799 5469 11904,'2'-10'1792,"-2"10"128,0 0-1152,0-6-1,1 1-511,1 0 128,0-1-640,0 2 128,0 0-2303,0 2-1,2 2-3840,-1 2 128</inkml:trace>
  <inkml:trace contextRef="#ctx0" brushRef="#br5" timeOffset="53">5583 5441 2944,'8'-11'1024,"-8"11"0,0 0 768,0 0 128,0 0-1280,0 0 128,0 0-384,-2 5 128,0-1-640,2-1 0,0 0-3584,4-2 128,1 2 1920,-1-4 0</inkml:trace>
  <inkml:trace contextRef="#ctx0" brushRef="#br5" timeOffset="54">5189 5585 10496,'-7'3'896,"7"-3"128,0 0-512,0 0 0,0 0-128,0 0 128,0 0-256,0 0 0,4 0-256,0 0 128,3 0-128,0-3 128,1 0-128,1-1 128,0-2-128,3-1 0,0-2 0,0-1 0,-3 2-128,1-4 128,-3-1-128,0 2 128,-3 0 0,-2 2 128,-2 1-128,-4 0 128,0 0-128,-1 2 0,-1 0 0,-2 3 0,1 3-128,-1 0 128,-1 6 0,1 1 128,-2 2 0,2 1 0,-1 0-128,2 3 128,3 3-128,0 0 0,3 3 0,1-3 0,0 0 0,3-2 0,3-1 0,3-4 0,2-1 0,4-4 0,4-4-128,3-4 128,2-6-1792,0 0 128,-2-4-4352,-1 1 128</inkml:trace>
  <inkml:trace contextRef="#ctx0" brushRef="#br5" timeOffset="55">4972 5504 8064,'-4'4'1408,"4"-4"128,0 0-1024,0 0 0,0 0 128,0 0 128,0 0-384,8 2 128,3-4-384,2 2 0,1 0-512,3 2 128,0-2-1920,0-3 128,-2 4-2816,-2 2 128</inkml:trace>
  <inkml:trace contextRef="#ctx0" brushRef="#br5" timeOffset="56">5680 5526 7424,'-19'-9'1408,"19"9"0,0 0-640,-7 6 0,-1 0-128,-1 3 128,-2-1-384,2 2 0,1 0-128,1 2 0,1-1 0,1-1 0,1 0-128,2 2 0,4-4 128,3-2 128,1-6-512,3 0 0,3-2 128,2-4 128,1-2-256,-1-3 0,4 1 128,-6 1 0,2 2-128,-1 1 128,-4 3-128,0 2 128,1 4 128,-4 1 0,-4 4-128,-4 0 0,2 2-128,-3 2 0,3-2 256,-3-2 128,3 0-640,-4 1 0,4-7-896,4 2 0,-4-4-1024,0 0 0</inkml:trace>
  <inkml:trace contextRef="#ctx0" brushRef="#br5" timeOffset="57">5850 5562 8704,'0'-22'1024,"0"21"0,0 1-384,4-5 128,-4 2-640,2-2 128,0 2 0,-2 1 128,0 2 128,0 0 128,0 0-128,0 9 128,0 1-384,0 0 0,6 0 0,-3-1 127,3-3-383,3-2 128,4-1-128,2-3 0,2-3-128,1 2 0,-1-4 1,2 1 127,-6 1 0,-1-1 127,-2-2-127,-1 3 0,0 0 0,-5 1 128,1-2-256,-5 4 128,0 0 0,0 0 128,0 0-128,0 0 128,-3 6-256,1 2 0,2-1 128,0 0 0,5 0-127,-1-1-1,2-2 128,4-4 0,-4 2 0,4-4 128,-1 0-256,1-2 0,-1 0 128,-1-2 0,-3 1 0,-2-1 0,1 2 256,-2-1 127,-2 2 385,-2 2 0,2 1-384,0 0 0,0 0-512,0 5 128,0 5 0,2 1 0,2 2 128,1 1 128,3 5-128,-1 1 0,-2 3 0,1 0 128,0 0-384,0-2 128,-2-2 128,0-3 128,-3 0-384,-1-3 128,-1-1 0,-2-1 0,-1-2-128,-1 0 128,-4-2 0,-1 0 0,-3-1 0,0-2 128,2-2 0,0-2 128,-6-3-384,3-4 128,-1-2-256,3-3 128,3-2 0,-1-2 128,7 2-128,3-2 0,3 0-128,7 1 128,-1 4-128,9-1 128,4 6-1408,-1 3 1,7-2-3073,0-2 128,-1-1 1152,-3-4 128</inkml:trace>
  <inkml:trace contextRef="#ctx0" brushRef="#br2" timeOffset="58">3521 5540 9984,'0'0'768,"-2"-1"0,2 1 0,0 0 128,6 0 0,-6-2 128,4 2-128,0 0-1,1 0-511,3 0 128,1 0-512,2 0 128,0 0-128,2 0 128,2-1-640,0-1 128,0 1-2559,-1-1-1,1 1-2688,-2 0 128</inkml:trace>
  <inkml:trace contextRef="#ctx0" brushRef="#br5" timeOffset="59">5093 5991 11136,'-19'-11'896,"19"11"128,0 0-640,-9-3 0,-1 0 0,-3 0 0,1-1-256,-2 4 128,2 2-384,-1 4 128,-1 2 0,2 2 0,0 1-128,3 3 128,2 2 0,3 5 0,2 3 0,4 0 0,3 1 0,2-5 0,3-3 0,4-4 0,4-7 256,2-3 0,1-12 128,1-1 0,-3-6-256,-3-2 128,0-3-256,3-11 0,-11 14-128,-5 0 0,-3-4-384,-5-1 128,-4 6-1408,-2 2 0,-2 6-1408,0 9 128,-2 5 384,2-1 128</inkml:trace>
  <inkml:trace contextRef="#ctx0" brushRef="#br5" timeOffset="60">5897 6017 7808,'9'3'1664,"-9"-3"0,-3 0-640,3 0 0,-6 4-512,0 2 128,0 0-128,2 3 0,-2 2-128,-2 4 0,1 3-128,-1 2 127,-1 3-127,-4 16 0,2-6-512,5-15 0,1-1-255,1-4-1,2-2-2048,1-5 128,-1-1-2944,0-4 128</inkml:trace>
  <inkml:trace contextRef="#ctx0" brushRef="#br6" timeOffset="61">7650 6798 6400,'-4'4'1024,"2"-4"896,2 0-896,-1-4-256,-2 0 384,3 2-640,0 2 256,-3-2 128,3 4-640,0-2 0,0 0 128,0-8 128,0-4-256,0-5 127,0-4-127,0-4 0,0-14-128,3 0 128,-3-3-128,0 16 128,-1 12 0,2 2 0,-1 0-128,0 5 128,0 4-256,0-2 0,0 8 0,3 9 0,0 2 0,1 1 0,-1 9 0,-1 3 0,4 13 0,0-4 128,-2-14-128,-4-3 0,4-6 0,2-3 128,-4 0 0,6-5 128,-6-7-128,2-11 128,2-9-256,-1-5 0,5-28 128,0 7 128,-3 14-256,-3 14 128,-3 0 0,2 1 0,-3 5 0,0 6 0,0 0-128,0 10 0,0-2 0,1 8 128,1-6-256,-2-2 128,4 23 0,0-5 128,-1 0-128,1 1 0,-1-1 128,4 0 0,-2 0-256,0-4 0,-1-3 128,2-3 128,-2-7-128,-1-5 128,1-5 0,1 1 0,-1-7-256,-2-7 128,0 4-128,-2 0 128,2 1 128,-2 3 0,0 2-128,0 1 0,0 5-128,0 0 128,2 0 0,0 3 0,-1 0-128,2 1 128,-3 2 0,1 0 0,-1 0 0,2 2 128,3 2-128,-1-4 0,2 10 0,-6 4 128,3-3-256,3 5 128,-2-6 128,1-2-256,1-4 128,1 2 128,-3-16-128,2-2 0,-5 4 128,3 0 0,-1-3-256,1-1 128,0-1 0,2 0 0,-4 1-128,2 0 128,-1 0 0,-1 3 128,2 0-256,0 4 128,0 0 0,-3 4 128,1 2-128,0 4 128,1 5-128,-1 0 128,2-1-128,0 1 0,-1 2 0,1 6 128,2-2-128,-6 4 0,0-5 0,0-7 128,1 3-384,2-1 128,-2-2 256,3-18 0,0-7 0,1 5-256,0-3 0,-4-1 128,3-2 0,0-4 0,-1 1 128,3 1-128,-3 4 0,1-1 0,-1 3 0,0 1 0,-3 2 128,0 3-256,2 3 128,0 4 128,-2 1 0,0 0-256,5 9 0,-5 1 128,3 3 0,0 0 0,1 3 0,-3 0 128,3 0 0,0-5-256,-1 1 128,1-2-128,1 4 256,-1 4 0,2-6-256,-4 2 128,2-17 128,-1-1 0,1-1-256,-4-1 128,3-4 0,-2-2 128,0-4-256,3-2 128,-4-1-128,2 2 128,0-1 0,0 4 0,1 1 0,-3 6 128,0-1-128,4 4 0,-4 1 0,0 3 0,0 0 128,0 0 0,0 7-128,4 4 0,1 0-128,-4 2 128,3 1 0,0 4 128,2-4-128,2 1 128,-7-2-256,7-8 128,-4 2 0,1-2 128,1-1-128,-2 3 128,0-6-256,-1 1 128,2 0 0,-3-6 0,2-3 0,0-3 0,0-5 128,-1-1 128,3-1-384,-4-1 128,2 2 0,0 2 0,-2 1 0,1 1 0,-2 4-128,-1-2 128,2 1 128,2 8-128,-4 4 0,0-3 0,4 10 0,1 3 128,-1 3 0,0 1-384,-1 1 128,1 0 256,2-2 128,-2-8-256,-1 1 0,3 3 0,-1 0 128,-1-2-256,-1-2 0,3-26 128,-4 2 0,2-4 128,0-1-128,-1 2 128,0-1-128,1 3 0,-3 1 0,-1 1 128,4 4-256,-4 5 0,0 6 256,0 0 0,0 6-128,1 7 128,3 3-384,-2 2 128,0 0 128,0 3 128,0-1-128,2-7 128,-1 1-128,1 2 128,-1 3-256,1-4 128,0 6-128,-2-5 128,-1-6 0,2-5 128,-2-3-128,1-13 0,0-3 128,0-4-128,-2-3 0,0 0-128,0-1 128,0 0 128,0 4 0,0 1 0,2 4 128,-2 3-256,0 3 128,0 0-384,0 1 0,0 2 256,1 1 0,2 1 0,-2 2 0,-1 0-128,2 12 128,0 5 256,1 2 128,1 0-384,0-1 0,0 3-128,0 5 128,3 10 0,-3-19 0,-1-7 0,1 4 0,0-4 0,0-1 128,-1-2-128,1 2 128,-2-6-256,1-2 128,1-2 128,0 1-128,-2-16-128,0-16 256,0-15-128,-2 1 0,3 9 0,-1 7 128,-2 15-128,0 3 0,-2 2 0,2 5 128,2 4-128,-2 4 0,0-3 0,2 14 0,2 5 256,-1 3 0,3 1-256,1-7-128,3 15 128,2 7 0,-2-9 128,-3-12-128,-1-4 0,0-2 0,-2-3 0,0-3 0,-1-3 128,-2-5-128,2-4 0,-2-5 0,1-2 128,0 2-256,-2-4 128,0-5-128,2 3 128,-2 2 0,2-3 128,0 3-128,-4 3 0,2 3 0,0-1 128,0 6-256,0-1 0,2 3 128,0 2 256,-2 1-128,4 10-128,-3 6 0,2-3 0,1-1-128,2 13 128,4 11 0,-7-19 128,1-1-128,-3-4 0,2 1-128,-2-6 128,4 0 0,-5 0 128,1-2-128,2-23-128,1 4 128,-2 1 0,-2-5 128,2 1-128,0-2 0,0 2-128,0 2 128,0 1 0,-2 4 0,0 0 0,2 5 0,-2 0 0,0 1 0,2 2 0,-1 8 0,1 2 128,-1 4 0,2 4-256,-2-5 128,1 5 0,0 4 128,0 2-256,0-5 128,2-3-128,0 3 128,-1-1 0,1-2 128,-3-1-128,3-1 0,-1-2 0,0-3 0,-2-3 0,2-5 0,0-3 0,-1-5 0,2-3 0,0-11 0,-3 3 0,2-4 0,-2 1-128,1 1 128,-1 0 0,2 6 0,-3 1 0,0 3 0,1 4 0,-1 2 0,2 4 0,0 2 128,-2 0-256,4 10 128,0 3 0,0-3 128,1 16-128,7 6 0,-9-13 0,3-1 0,-1 0 0,-1-2 0,2-2 0,-1-1 0,-2-3 128,1-3-256,0-5 128,0-4 0,-2-3 0,1-1 0,3-19 0,-1-5 0,-1 14 0,-2-2 128,0 3-256,0 1 0,0 4 128,0 2 128,-2 2-128,0 0 0,1 2 0,2 0 0,-3 4-128,0 0 128,3 5 0,1 2 128,0-1-256,1 20 128,0 1 128,1-11-256,0 2 128,-3-2 0,3-1 128,-2-4 0,-1-5 0,-1-3-256,2-6 0,-2 1 128,0-18-128,2-1 128,-3-4 0,2-14 128,1 3-128,-1 15 0,-3 1-128,1 4 128,1 4 0,-2 3 0,0 4 0,2 0 128,-2 4-256,0 1 128,2 9 0,2 2 128,0 4-128,1 0 128,1-2-128,-2-5 0,-2 6-128,2-2 128,0 8 128,0 0-128,0-5 128,0-1-128,-2-12-128,1-2 0,-2-6 128,2-6 128,-2-1-256,2-9 128,1-4 0,1-19 0,-1 4 0,1 9 0,-3 15 0,1 4 0,-2-3-128,0 8 128,-1 0 128,3-2 128,-3 3-384,1 11 0,1 5 128,0 2 0,1 5 0,-1 4 0,0 3 0,2 2 128,2 10 0,-4-14-128,1 2 0,1-1-128,-1 2 128,4-4 0,-4-7 128,3-1-128,-1-3 128,-1-4-256,0 0 0,1-13 0,1-5 256,-2 1 0,-3-6-128,2-3-128,-2-3 128,5-11 0,-3 15 0,-1 4 128,0 3 0,-1 3-256,2 2 0,0 6 128,-1 2 128,-2 0-256,4 10 128,0 2 128,-1 7 0,1-1-256,1-8 128,1 7 0,0 5 0,-3 4 0,5 3 0,-4-15 128,1-1 0,-3-5-256,2-2 0,-1-2 128,1-2 0,0-4 0,-2-5 128,1-4-128,1-2 128,-2-5-256,-1-3 0,3 0 128,-1-1 0,-3 3 0,1 2 0,1 3 0,-2 2 0,2 3 0,0 2 0,0 2 0,0 4 128,-2 1-256,0 0 128,2 3 0,1 3 128,1 1-128,0 0 128,-1 6-256,1 1 128,-2-4 0,2-1 128,0 6-128,2 0 128,-3 1-256,1-4 0,-1-4 128,1-2 0,-3-4 0,2-5 0,-2-4 128,2-4 0,-2-4-256,1-5 0,0-1 256,-1-1 0,2 1-256,-2 4 0,-1 1 128,2 3 0,-2 1 128,2 5 0,0 1-256,-2 2 128,2 1 0,0 3 128,-2 0-256,1 12 128,2 2 0,0 5 128,-1 1-128,2 0 128,0 0-384,-1 1 128,1 4 256,1 14 0,1-20-256,-4-9 0,0-1 256,-2 1-256,5-7 128,-1-8 128,-4-10 0,4 3-128,0-35 0,5-28 0,-4 20 0,-1 25 0,-2 9-128,0 8 0,-2 5 256,1 0 0,2 4-128,-3 8 0,1 5 0,-1 0 0,4 2-128,-2 4 0,2 1 256,1 1 0,-1 2-128,2-1 0,-2 1 0,0-5 0,-2-2 0,2-3 0,2 7 0,-1-6 0,1-2 128,-2 2-384,0-2 256,0-10 128,-1-8-256,2-8 0,-1-3 128,-2 1 128,4-2-128,-2 4 128,-4-1-256,4 3 0,0 7 256,-4-1 0,2 5-256,0-3 128,0 5 0,0 1 128,0 0-256,-2 2 128,4 7 128,1 4 0,-3 3-128,0 3 128,-1 1-384,2 0 128,-3 0 128,0-3 128,3 0-128,-1-6 128,3 1-256,-3-5 0,0 2 128,0-6 128,-2-1-128,2-8 0,-2-7-128,4-3 128,-4-3 0,4 0 128,-2-3-384,1-15 128,4 3 256,-4 10 128,0 14-256,-1 1 0,0 3-128,-2 2 128,2-2-128,-2 8 128,0 0 128,4 16 0,-4 1-128,0 8 128,4 15-256,-3 2 0,-1-9 128,2-16 0,-1-1 128,-1 0-256,6-1 128,-2-9 0,0-2 128,-3-2-256,3-1 128,0-14 128,0-5-128,0-5 0,-3 2 128,5-5 0,-2-13-384,-1 6 128,1 17 128,-2 5 128,0 0-128,0 1 0,-2 9 128,4 6-128,-2 7 0,-1 1-128,1 4 128,-2 2 0,5 1 0,-2-3 0,-2-1 128,7-1-256,-3-2 128,-1-5 0,-1-1 0,4-7-128,-4-8 128,1-7 0,-3 0 128,5-1-256,-2-10 128,-1-19 0,3 19 128,-6 10-256,4-3 128,-4-1 128,3-1 128,-3 1-512,2 2 128,0 4 0,0 3 0,2 3 256,0 4 128,-2 6-384,5 4 128,-6 3 128,3 4 0,1-4-128,-1 1 128,2 4-256,-2 2 128,2 3 0,-1-3 0,-3 0-128,3-1 128,-1-8 128,0 2 0,-2-1-256,2-6 128,-1-8-128,1-11 0,-3 4 256,2-6 128,2-3-384,-1-5 0,2-17 128,-1 5 128,3 13-128,-6 10 128,-1 8-384,2-1 128,-3 6 256,2 2 0,-2 2-128,0-1 128,4 13-256,-2 3 0,-2 3 0,6 1 128,-2 0 128,-1-5 0,-3 5-128,4 0 0,-2 0 128,-1-11-256,2 5 128,-3-8-128,4-2 128,-3-10 0,1-2 128,0 4-128,0 0 128,0 0-256,2-3 0,-3 1 128,1-4 0,0 0 128,-2-4 0,3-1-128,0 1 0,1 2-128,-4 2 128,3 6 0,0 4 128,-1 6-128,2 4 0,2 3-128,-2 0 0,0-2 256,1 13-128,0 2 128,5 5 0,-5-14 0,-1-3-128,2 0 0,-1-4-128,1-2 0,3-12 128,3-15-128,2 6 128,-4-4 128,0-3 128,-4 0-256,-2-1 0,-2 3-128,2 2 0,-1 4 128,-1 4 128,-2 1 0,0 4 0,4 3-256,-1 1 0,-1 3 128,0 2 128,1 0-128,-1 1 0,2 1 0,0-1 0,2 1-128,-3-3 128,1-3 0,1 0 0,1 8 0,-2-4 128,0 0 0,-3-6 0,-1 0-256,0 0 128,4-6 0,-3-4 0,2-2 0,-3-5 0,0 1 0,0 0 0,0 3-128,1 0 0,-1 3 128,3 7 0,-2 3 0,-1 0 128,4 6 0,0 7 0,-1 0-256,1 0 128,2 0 0,-1 0 0,1-6 128,-1 3 0,-1 2 0,2 6 0,-3 1-256,3-3 128,-2-4-128,0 0 128,-1-3 0,1-2 0,-1-1 128,2-19-128,-4-2 0,2 3 0,-3-4 128,0 2-256,0-1 128,0 3 0,0 2 128,0 2-128,0 1 128,0 1-256,0 3 0,0-1 256,0 4 0,0 0-128,1 7 0,3-1 0,1 1 0,-1 3 128,-1-4 128,3 8-128,0-5-128,1 1 0,-1-4 128,-2-4 0,0 4-128,-3-2 0,1-2-896,-2-2 0,0 0-4224,0 0 1,0-6-2817,0-4 0</inkml:trace>
  <inkml:trace contextRef="#ctx0" brushRef="#br5" timeOffset="62">6250 6079 10368,'-20'-13'1024,"20"13"0,0 0-128,3-1 0,-5 1-640,2 0 128,0 0 128,-4 8 128,-5 2-1,2 6 129,-2 0-256,-1 1 0,-2 6-384,2 2 128,-6 8-128,14-13 0,-4-4-256,4 0 0,2-3 0,2-3 128,4-1-128,-4-2 128,8-3-512,-4-2 128,1-4-1151,8 1 127,-2-1-640,-3-1 128,-2-1-1536,-1-3 128,0 0 1408,-3 0 0</inkml:trace>
  <inkml:trace contextRef="#ctx0" brushRef="#br5" timeOffset="63">5054 6068 11520,'35'29'1152,"-36"-23"128,1 0-640,1 11 0,2-4-512,-2 6 0,-1-3-128,-1-2 0,-2 1-512,3-2 128,-1-2-2688,-2-2 128,3-2-1280,-1-4 128</inkml:trace>
  <inkml:trace contextRef="#ctx0" brushRef="#br5" timeOffset="64">5208 6073 13184,'-4'6'768,"4"-6"0,0 0-512,-1 8 0,-3 2-384,4 5 128,-5-3 128,5 6 0,0-4-256,0 2 128,3-1 128,0-3 0,3 1 0,0-5 0,-1-4 0,2-2 128,1-4-128,2-3 0,-1-2-1,-1-6 1,6 1-128,-2-3 0,-4 1 0,-2 1 128,0 0-256,-6 1 128,0 1-255,0 1-1,-4 6-2176,0 4 0,0 2-3072,1 0 0</inkml:trace>
  <inkml:trace contextRef="#ctx0" brushRef="#br5" timeOffset="65">5461 6130 9600,'-2'-2'896,"2"2"0,0 0-128,0 0 128,-4 0-512,-2-2 128,1 0-128,-1 0 0,-2 2-256,1 0 0,-2 0 0,0 0 0,0 4-128,-3 2 128,3 0-128,2 1 128,-3-2 128,3 6 0,1-1-128,4 3 0,2-1-128,2 1 0,2-3 0,5 0 0,1-1 0,1-5 0,0 2 0,2-5 0,0-4 0,0-1 0,-2-2 0,-2-3 0,-1 1 0,-2-2 128,-1 0-256,-2 1 0,1-1 128,-4 0 0,0 1 0,-4 2 128,1 1-128,-2 0 128,1 4-128,4 2 127,0 0 1,-6 8 0,2 5-128,2 1 128,2 1-128,0-1 128,4 1 0,2-5 0,2-1-384,-4-4 0,4 0-1151,3-8-1,3 0-1280,-2-4 128,1-1-1792,0 0 128</inkml:trace>
  <inkml:trace contextRef="#ctx0" brushRef="#br5" timeOffset="66">6112 6138 11008,'0'-4'896,"0"4"0,0 0 0,8 2 128,-2 1-384,6-2 0,4 1-512,4 4 128,-2-2-640,-5 2 0,2 0-5632,2 1 0</inkml:trace>
  <inkml:trace contextRef="#ctx0" brushRef="#br5" timeOffset="67">5749 6148 11648,'14'-6'1152,"-14"6"0,0 0-512,0 0 128,4 4-256,2 0 127,1 0-255,2 2 128,3-1-512,-1 2 0,0 4-128,0-4 128,2 2-1151,0-3-1,2 3-1280,1-3 128,-1-2 640,-2-2 128,0-1 1920,-4 2 0,-1-1 1024,2-2 128,-7 3-640,3-5 0,1 4-256,-1-5 0,-1 1-384,-1-1 128,0-2 128,-1 0 0,1 0 0,-4-2-1,-2 3 1,-3 0 0,-11 10 128,4-2 128,1 2-640,1 4 0,5 0 0,5 5 0,-4-2-256,8 0 128,1-3-128,3 1 128,1-1-640,4-3 0,-2-2-1663,5-5 127,-2-3-3840,2-3 128,-1-3 5248,3-5 0</inkml:trace>
  <inkml:trace contextRef="#ctx0" brushRef="#br5" timeOffset="68">5605 6214 10496,'-5'24'1024,"3"-20"0,-1 0-640,0 3 128,2-2 0,-1-2 0,4-2-256,-1-5 128,3-1-384,2-3 128,-3-4-128,1 1 0,-2-2 0,0 0 128,-2 0 128,0 1 0,-2 3-128,0 2 128,0 2-128,4 5-1,-2 0-127,0 0 0,8 0 128,-1 2 0,2 1-256,3-2 128,-3 3-128,-1-2 1,2 2-769,-2 2 128,0 0-3584,-4 1 128,2 1 1152,0-2 128</inkml:trace>
  <inkml:trace contextRef="#ctx1" brushRef="#br7" timeOffset="67">7669 6625,'2488'-435</inkml:trace>
  <inkml:trace contextRef="#ctx1" brushRef="#br7" timeOffset="68">4985 7822,'2581'-1168</inkml:trace>
  <inkml:trace contextRef="#ctx0" brushRef="#br6" timeOffset="71">5033 7657 7296,'-2'-6'1152,"2"6"128,0 0-1024,0 0 0,-2 6 128,0 3 128,1 2-128,-2 1 0,0 6-128,0 3 0,-1-1 256,2 4 128,0 1-384,0 14 0,4-8 0,-2-13 0,-2-4-384,4-3 0,0-2 128,-2-5 0,0-8 128,0-7 0,0-8 0,2-3 0,-1-4 0,3-18 0,4 3-128,-3 7 128,-3 14-128,0 1 128,4 5 0,-5 0 0,3 4 0,0 6 128,-3 4-128,6 3 128,-4 4-256,2 2 0,1 4 0,-2 1 0,0 5 127,0 0 1,1-6-128,-2 2 128,1-2-128,1 0 0,0-3 0,-2-2 0,3-3-128,-2-4 128,0-5 0,-1-5 0,1-7 0,-3-5 128,1-2-128,-2 0 0,2-1 0,0-12 0,0 5 0,-2 16 0,0 2 0,2 1 0,-2 3 128,0 4 0,2 0 0,0 5 128,-2 0-256,3 10 0,2 2 0,-1 4 0,2-3 0,2 7 128,1 0 512,0 6 0,2 10-640,-3-16 0,1-4 128,-4 1 0,1-2-128,0-6 128,0-1-128,-3-6 0,-2-2 0,-1 0 0,0-18 0,0-2 128,3-1-256,-3 1 128,0-1 0,0-2 128,0 0-128,0 0 128,0 3-128,1 3 0,-1 2 128,0 6 128,2 0-128,0 3 0,0 2-128,0 4 0,-2 0 0,3 9 128,3 1 0,2 6 0,0 0-128,-1 0 128,2 4-128,0 2 0,1 1 0,-1-3 0,-2 0 0,1-4 0,-3-6-128,-2-4 128,0-6 0,-3 0 128,0-20-128,0-5 0,-3-16 0,3 0 128,-1 8-256,1 11 128,0 9 0,0-3 0,0 3 0,0 3 0,1 3 0,-1 0 128,8 26-128,0 4 0,0 1 0,6 11 0,-3-5 0,-6-11 128,2 0 0,-3-5-128,0-1 0,0-3 0,-2-4 0,0-2-128,-2-6 0,0-6 128,0-3 0,0-1 128,0-6 0,0-3-128,0-2 0,0 0-256,0 0 128,2-12 128,-2 16 128,2 1-128,-2 8 0,2 0 128,0 4 128,-1 8-384,2 2 128,1 6 128,0 0 0,0 4-256,0 1 128,2-1 0,-1 0 0,-1 1 128,2-2 0,-1-3-256,0-1 0,1-5 0,0-5 128,-3-8 128,3-8 128,-5-4-512,3-7 128,-2-24 128,0 15 128,0 5-128,-2 14 0,2 5-128,-2 3 128,0 5 0,2 4 128,1 1-128,1 2 128,-1 8-256,1 3 128,2 5 128,2 0 128,0 2-128,-2 3 0,3 1-128,5 11 0,-5-16-128,-1-3 0,-1-3 256,-1-4 0,-3-7-128,1-10 0,-3-8-128,-1-9 128,0-16 0,-1-4 0,1 8 0,-2 5 0,2 15 0,0 1 0,2 3 0,-2 3 128,0 1-256,0 2 128,0 2 128,4 4 0,0 1-128,-1 3 0,1 4 0,1 0 0,1 3 0,1 0 128,-2 5-128,1-1 128,0 2-128,0 3 0,-1-6-128,1 0 0,-3-3 128,1 0 0,-2-6 0,0-6 128,0-4-128,-2-6 0,0-5 0,0-3 0,0-2-128,-2-1 128,0 0 0,2-12 0,0 18 0,2 3 0,-2 2 0,0 3 0,2 3 0,0 4 0,-1 6 128,3 2 0,0 7-128,-1 1 0,3 2 0,1 1 128,1 5-128,-1-2 128,0 3 0,1-1 0,-2-6-256,-1-3 128,2-1 0,-4-4 128,1-4-128,-1-6 128,-3-6-256,0-6 128,-2-2-128,1 0 128,-1-5 0,0 0 0,0-2 0,1 1 0,-2 5 0,3 1 128,0 2-384,-1 2 128,1 2 256,0 4 128,-3 0-384,6 4 0,-2 0 128,2 4 128,-3-2-128,3 6 0,2 4 0,3 7 128,0 2-128,0-2 0,2-3-128,-3 2 128,2 2 128,0-3 0,-1 0-256,-2-5 0,-2-6 128,0-2 128,0-8-128,-3-5 0,-1-7 0,-1-8 0,2-10 0,5 4 0,-5 16 0,1-2 128,0 1-256,1 6 0,0 2 128,-2 5 128,5 2-128,-3 5 0,3 4 128,0 5 0,-3 2-128,5 9 128,0-2 0,0 4 128,8 9-256,-9-12 0,0-3-128,1-3 128,-1-5 128,-1-5 0,-3-4-256,1-11 0,-4-5 128,0-8 0,0-3 0,2-11 0,0 6 384,0 10 0,-1 1-512,2 1 128,-2 6-384,1 0 128,0 1 256,2 2 128,-3 3-128,2 2 128,1 0-128,-1 3 0,1 2 0,-1 3 0,3 4 0,0 3 0,-1 2 128,2 3 128,1-1-512,-1 3 128,1-4 128,0-1 0,-1-3 256,-4-6 128,1-2-512,0-8 0,-2-4-256,0-5 128,0-3 384,-1-5 0,1 1-256,-2 0 0,2 5 512,0 1 128,-1 2-1024,1 3 128,0 2 384,0 2 128,2 3 128,0 1 128,1 1-640,-1 5 0,0 7 256,0 2 0,2 3 0,0 3 0,2 3 128,-2-3 0,1 2-256,2 0 0,-3-3 128,-1-5 0,0-2-128,-1-3 128,0-7 128,-2-9 0,0-4-256,0-9 128,-2-7-128,0-11 0,1 6 512,1 11 0,-2 4-640,4 3 0,-2 2 128,-2 2 128,4 4 0,-4 1 128,4 0-256,-4 0 128,4 5 0,-2-2 128,0 4-128,4 0 0,-2 4 0,2 5 0,-2 1 0,2 1 128,1 4-128,-2 2 0,-2 5-128,7-2 128,-6-2 128,5-1 128,-4-6-512,-1-1 128,4-2 128,-6-7 0,2-4 128,1-5 128,-2 0-256,-3-3 0,0-3 0,4 0 0,-4-1 0,0-3 128,0-1-512,0 2 0,3-4 512,-3 4 0,3 5 0,-3 1 128,2 2-512,0 5 128,1 4 256,3 4 128,-2 5-384,5 4 128,-4-1-128,5 3 0,-1 1 384,2 4 0,-5 2-256,3-2 0,0 0 0,0-4 128,1-1-384,0-2 128,-7-6 0,4-3 0,-1-6 256,-2-10 128,-3-5-512,-1-1 128,0-6 256,0-2 128,4-13-512,-4 5 128,3 19 0,-3-1 128,4 2 128,-1 3 0,-3 4-128,0 1 0,3 2 0,1 0 0,-2 2 128,-2 2 128,4 6-256,1 0 0,-1 4-128,-1 4 128,3 2 128,1 1 128,-1 0-384,4 0 0,-7 0-128,2 0 0,-1-4 384,2-1 128,-2-3-256,-4-7 0,3-4 0,-3-6 0,0-5 0,0-4 128,0-3-256,0-2 128,0 2 0,0 1 0,0 1 0,4-3 128,-2 2-256,-2 4 128,4-1 0,-4 5 0,4 0 0,-3 6 0,2 0 0,3 3 128,-2 7-384,0 2 0,2 2 512,-3 2 0,2 1-256,3 4 0,-2 1 128,3 3 0,1 2-128,-3-2 0,2-5-128,-1 0 128,-1-5-128,-2-1 128,1-3 0,-2-2 128,-2-7-256,-2-7 128,0-4-128,-2-5 128,2 0 0,-2-1 128,2-4-256,0 4 128,0-1 0,0 1 128,-2 0-128,-2 7 0,4 3 0,0 4 0,4 4 0,-2 2 128,-2 0-256,4 7 128,1 3 0,-2 3 128,5 1-256,-2 3 128,7 17 0,9 23 0,-6-18 128,-4-12 0,-4-11-128,-3-4 0,0-5-128,-4-3 128,0-4 0,-1 0 0,0-11-128,-1-5 128,0-3 0,-2-1 0,3 1 0,0 0 0,-2 4-128,2-1 128,0 4 128,0 0 0,2 0-128,-2 3 128,0 3-256,4 2 128,-4 2 0,3 4 128,3 2-256,-2 0 0,0 4 0,1 3 128,0 3 0,-1 2 128,3 2 0,0-2 0,-2-1-128,0 0 0,1-1 0,-1 0 0,1-4-128,-3-2 0,0-2 128,-3-12 0,0-7 128,-3-6-384,2-3 128,1-3 256,0-10 0,0 15-256,0 1 128,0 5 128,1 4 0,2-1-256,-2 6 128,3 1 0,0 8 0,-1-1 128,1 4 0,0 1-128,2 2 128,-1 4-256,1 1 128,3 5 0,0 2 128,1-1-256,-1-1 0,0 1 128,1 1 128,-1-3-128,-2 0 0,-1-6-128,-1-2 128,-1-6-128,-2-10 128,-2-4 0,-2-3 0,-2-10 128,0-1 0,-1-15-256,-2 7 0,3 8 256,2 2 0,-2 2-256,3 2 0,1 1 256,-2 4 0,0 0-128,0 5 0,4 4-128,-2 3 128,0 0 128,4 7 0,0 4-128,3-1 0,-2 2-128,2 2 128,1 1 0,-1 5 0,2-2 0,1 2 128,-2-1-256,1-2 128,-2 0 0,0-2 0,-1-3-128,-2-7 0,-1-4 256,-3-4 0,0-5-256,0-11 0,-1-3 128,-3-1 0,0-2 0,-1-15 128,-1 5-256,4 13 128,0 6 128,1 3 128,-1 0-384,2 6 128,2 4 0,1 6 0,3 4 0,0 8 128,1 0-128,0 4 0,1 2 0,-1 2 0,3 1 128,4 10 128,-6-18-384,-1-1 128,0-1 0,-1-5 0,0-2-128,-3-3 128,-1-2 0,0-5 128,-2-7-256,-2-8 0,-1-2 128,1-2 0,2-4 0,-4-19 128,2 11-128,0 16 0,1 2 0,1 3 128,0 3-128,0 1 0,-3 2-128,6 3 0,-2 1 128,3 3 128,0 6-128,-1 7 128,3 1-256,0 5 128,2 1 0,-1 2 128,0 2-128,1-1 0,1-2 0,0 0 0,-4-6 128,3-5 0,-4-1-256,0-6 0,-3-7 128,-1-9 0,0-3 0,0-8 0,-1-17 0,-2 1 0,0 4-128,1 19 128,0-2 0,0 3 128,0 3-256,0 3 128,2 0 128,0 2 128,0 3-384,0 0 0,0 4 0,2 2 0,-2-1 384,6 10 0,3 2-384,2 3 128,1 2 0,-1 3 128,2 3-128,-2-4 0,1-2-128,2-1 128,-3-2 0,0-2 128,-3-8-256,-3-4 0,-1-2 128,-3-8 128,2-9-128,-6-2 128,2 0-128,-3-1 0,1-1-128,-3-1 128,0-11 0,4 16 0,-1 3 0,1 2 128,0 7-128,0-1 128,2 4-256,2 4 128,-2 0 0,5 10 0,3 3 0,1 5 0,1-3 0,-1 5 128,0 2-128,1-2 128,-2 2-128,0-3 0,2 0 0,-3-5 128,-2-4-256,-1-1 128,0-3 0,0-6 0,0-6 0,-4-9 128,-3-1-384,2-5 128,-1 1 256,-4-5 0,1-7-256,2 15 0,0 3 128,2 2 128,-2 2-128,6 4 0,-2 2 0,1 4 128,3 4-256,1 6 128,1 3 128,3 4 128,1 5-384,0 4 0,7 10 128,0-4 128,-10-15-128,2-4 0,-3-3 0,-1-2 0,-1-6-128,-1-12 0,-2-6 384,-2-2 0,-3-2-384,0-3 128,0-13-128,3 17 0,-2 0 128,2 3 0,2 5 0,1 5 128,1 6-128,2 6 128,3 4-512,0 4 128,2 8-1024,-3 4 128,7 11-4096,-3-9 1,-8-20-641,-4-5 0</inkml:trace>
  <inkml:trace contextRef="#ctx0" brushRef="#br0" timeOffset="72">3976 7800 5525,'0'0'3983,"-13"-9"-128,4 5 0,9 4-2698,-17 0-515,17 0-128,-21 4-128,12 2-129,-1-1-129,0 4 1,10-9-1,-17 20 1,14-8-129,-2-2 0,5 3 0,0-1 0,3 0 0,2-2 0,-5-10 0,13 14 0,-3-10 0,3-4 0,-1-6 128,4 0-128,-4-4 0,5-4 129,-4-2-1,-1 3 1,-5-3-1,1 2 129,-6 2-128,1 2 128,-3 10-129,0-10 1,0 10-129,0 0 128,0 0-128,-5 16 0,5-3 0,0 1 0,5 1-128,2-1-129,5 8-2570,-5-11-1414,8-1-128,-3-9-128</inkml:trace>
  <inkml:trace contextRef="#ctx0" brushRef="#br0" timeOffset="73">4286 7850 2184,'0'0'3341,"0"0"-129,-10-4-899,10 4-642,0 0-258,0 0-256,0 0-258,0 0 1,0 0-258,0 0 1,-1-12-258,1 12 129,0 0-257,12-3 0,-12 3-128,11-1-1,-11 1 1,12 1-1,-12-1-128,15 0 0,-15 0 129,13 3-129,-13-3 0,15 4 0,-15-4 128,12 3-128,-12-3 0,10 2 0,-10-2 0,0 0 0,0 0 0,0 0 0,9 0 129,-9 0-129,0 0 0,0 0 128,0 0-128,0 0 0,0 0 0,0 0 129,-11-3-129,11 3 0,0 0 0,-12-3 0,12 3 0,-10-2 0,10 2 0,-13-1 0,13 1 0,-13 1 0,13-1 0,-12 2 0,12-2 0,-14 3 0,14-3 0,-12 0 0,12 0 0,-9 0 0,9 0 0,0 0 0,0 0 0,0 0 0,0 0 0,0 0 0,0 0 0,0 0 0,0 0 128,14-3-128,-6 1 129,2 2-129,3-4 128,0 4 1,0 0-129,-1 0-129,7 10-2055,-9-11-1800,2 7-128,-12-6-128,13 7-258</inkml:trace>
  <inkml:trace contextRef="#ctx0" brushRef="#br5" timeOffset="74">7402 8129 9600,'0'-12'1152,"0"12"0,0 0-384,0 0 0,0 0-256,0 0 0,-2 7-256,2 0 0,-4 3 0,1 3 0,-1 3-128,-4 3 0,4 1 0,-4 1 0,4 1-128,0-1 0,0-3-256,4 0 0,-1-5-384,1-5 128,0-5-3840,0-2 128,0-1 1408,0 0 0</inkml:trace>
  <inkml:trace contextRef="#ctx0" brushRef="#br5" timeOffset="75">8748 8125 9472,'0'0'1024,"0"0"0,0 0-512,0 0 128,-1 6-128,-3 1 128,4 2-256,-4-1 128,2 4-128,0 2 128,0 1-384,2 1 0,-6 2 256,3 2-1,1 1-511,0-5 128,1 0-255,-2 0 127,3-5-256,-1-1 128,-1-7-2304,2 0 0,0-3-2560,0 0 0</inkml:trace>
  <inkml:trace contextRef="#ctx0" brushRef="#br5" timeOffset="76">9333 8127 10368,'2'2'768,"-2"-2"128,0 0-512,0 0 256,-3 15 128,-1-1-384,0 2 128,0 1-384,0 2 0,3 1-256,-1 0 128,0-4 0,0 3 0,2-1-256,-2-2 0,0-8-2176,2 1 0</inkml:trace>
  <inkml:trace contextRef="#ctx0" brushRef="#br5" timeOffset="77">5271 8132 7040,'-4'0'896,"4"0"128,0 0-128,0 0 0,0 0-256,0 0 0,0 0-256,0 0 128,0 0 0,0 0 0,-2 5 0,0 3 0,-2 5 128,0 0 0,1 3-512,-1 1-1,2 5-127,-1-3 0,2 0 0,-2-2 0,3-1 0,0-2 0,0-4-127,0-6-1,0 1-896,0-5 0,0 0-2176,0 0 0,-2-5-640,2-3 0</inkml:trace>
  <inkml:trace contextRef="#ctx0" brushRef="#br5" timeOffset="78">5204 8203 7680,'-4'-9'1408,"4"9"0,0 0-384,0 0 0,0 0-128,0 0 0,0 0-384,0 0 128,0 3-128,0-3 127,0 0 257,0 0 0,6 3-768,1-3 0,3 4 128,-1-1 0,5 0-128,-5 3 0,7-5-128,1 2 0,1-3-384,-1-1 128,0-2-2943,-3-1-1,2-1-2944,-5-1 0</inkml:trace>
  <inkml:trace contextRef="#ctx0" brushRef="#br5" timeOffset="79">6624 8194 9728,'4'0'1280,"-4"0"0,0 0-128,8 0 128,0 2-512,4-2 128,3 0-769,1 1 129,0 1-384,3-1 0,0 0-383,1-1 127,3 0-7424,-3-1 128</inkml:trace>
  <inkml:trace contextRef="#ctx0" brushRef="#br5" timeOffset="80">7280 8206 10496,'4'7'896,"-4"-7"128,0 0-128,7 3 0,0 0-128,6 0 0,2-5-384,6 1-1,1-3-638,0-1 127,1-1-640,-5 1 128,-1 2-6656,-4 4 0</inkml:trace>
  <inkml:trace contextRef="#ctx0" brushRef="#br5" timeOffset="81">5972 8212 8832,'4'-8'1024,"-4"8"0,0 0-256,0 0 128,0 0 256,0 0 128,8 3-384,2-1-1,2-1-383,1-1 0,1 0-512,2 0 128,0 0-256,2 0 128,-3 0-640,-1 0 128,1-1-6783,-2-1 127,0 1 6144,6 1 0</inkml:trace>
  <inkml:trace contextRef="#ctx0" brushRef="#br5" timeOffset="82">9250 8232 9600,'7'-6'1280,"-7"6"0,0 0-512,0 0 128,6 0-256,1 0 128,3-1-512,2-1 0,5-1-128,0 0 128,5 1-768,0-1 128</inkml:trace>
  <inkml:trace contextRef="#ctx0" brushRef="#br5" timeOffset="83">8666 8237 9472,'5'3'1024,"-5"-3"128,0 0-128,0 0 0,7 2-256,0 0 0,-2-2-512,5-2 0,1 2-256,0-2 0,4 2-896,3-4 128,1 2-6272,0 0 128</inkml:trace>
  <inkml:trace contextRef="#ctx0" brushRef="#br5" timeOffset="84">8045 8258 8448,'17'0'1280,"-17"0"128,0 0-256,9 1 0,2 1-384,-1-2 0,1 0-640,1 1 0,4 1-128,-2-2 0,3 0-1408,-1 0 128,-1-2-4992,0 1 128</inkml:trace>
  <inkml:trace contextRef="#ctx0" brushRef="#br0" timeOffset="85">9438 8464 1541,'0'0'2185,"0"0"128,0 0-257,0 0-386,0 0 1,0 0-258,0 0-256,0 0-129,13 1 128,-13-1-128,13 6 129,-3-4-1,1 0-256,1 2-129,1 1 0,-3-2-386,5 2 1,-5-1-129,1 0-514,0 0-2442,-3 5-899,-8-9 0,0 0-128,0 0-1</inkml:trace>
  <inkml:trace contextRef="#ctx0" brushRef="#br0" timeOffset="86">9506 8510 5268,'0'0'2827,"0"0"257,-4-10-771,4 10-771,0 0-514,-4 13-386,4-13-256,-5 18-129,2-5-257,2 1 0,-3-3 128,1 2-128,3-13 0,-2 13 129,2-13-1,0 0-128,0 0 129,2-12-1,2 2 1,-4 1-1,3-2 1,-3-2-1,0 4-128,0 9 129,-4-15-129,4 15 128,0 0-128,0 0 0,-13-6 0,13 6 0,0 0 0,-10 16 0,10-16-128,-4 18 128,2-6 128,-1 1 1,3-5-129,0 3 128,0-11 1,-1 13-1,1-13 1,0 0 128,0 0-129,0 0 1,10-18-129,-8 8 128,6-1 1,-2-1-129,-2-1 128,0 2 1,-4 11-129,7-13 257,-7 13-129,0 0-128,0 0 129,0 0-1,0 0 1,-13 7-129,13-7 0,-8 13 0,8-13 0,-8 11 0,8-11 0,-4 12 0,4-12 0,0 0 0,0 0 0,0 0 128,-2 10-128,2-10 129,0 0-129,0 0 128,4-13-128,-4 13 257,6-9-257,-6 9-257,0 0 257,10-10 0,-10 10-128,0 0 128,15 3 0,-15-3 0,9 3 0,-9-3 0,12 2 128,-12-2-128,13 0 257,-13 0-128,12 0-1,-12 0 129,10 2-128,-10-2-129,10 3 128,-10-3 1,10 0-129,-10 0 128,11 0-128,-11 0 129,0 0-129,11-3 128,-11 3 1,0 0-1,0 0 129,0 0-128,0 0 128,0 0-129,0 0 1,-12-7-1,12 7 1,-12-4-129,12 4 128,-12-4-128,12 4 0,-9-3 0,9 3 0,0 0 0,0 0 0,-10-6-128,10 6 128,0 0-129,0 0 1,0 0-1,0 0 129,0 0-128,10 2 128,-10-2 0,9 0 0,-9 0 0,12 0 128,-12 0 1,18 2-1,-18-2-128,16 2 129,-16-2-1,17 0 1,-17 0-129,14 5 128,-14-5-128,12 2 129,-12-2-129,0 0 128,12 1 1,-12-1-1,0 0 1,0 0-129,0 0 128,-12 6 1,12-6-129,-18 0 128,8 0-128,1 0 0,0-3 0,9 3 129,-18-3-129,18 3 0,-11-3 0,11 3 0,0 0 0,-10-7 0,10 7 0,0 0 0,-13-8 0,13 8 0,0 0 0,-10-6 0,10 6 0,0 0 0,0 0 0,-9-6 0,9 6 0,0 0 0,0 0 0,0 0 0,0 0 0,0 0 0,0 0 0,-9-10 0,9 10 128,0 0-128,0 0 0,0 0 0,0 0 0,0 0 0,0 0 0,-8-10 0,8 10 0,0 0 0,0 0 0,0 0 0,0 0 0,0 0 0,0 0 0,0 0 0,0 0 0,0 0 0,0 0 0,0 0 0,0 0 0,0 0 129,-11-3-129,11 3 0,0 0-129,0 0 129,0 0 0,0 0 129,0 0-129,-9-3 0,9 3 0,0 0 0,0 0 0,0 0 0,0 0 0,0 0 0,0 0 0,0 0 0,0 0 0,-8-3 0,8 3 0,0 0 0,0 0 0,0 0 0,0 0 0,0 0 0,0 0 0,0 0 0,0 0 0,0 0 0,0 0 0,0 0 0,0 0 0,0 0 128,-12-2-128,12 2 0,0 0 0,-10-2-128,10 2 128,0 0 0,-11 0 0,11 0 0,0 0-129,0 0 1,0 0 128,0 0-129,0 0 129,0 0 0,0 0-128,-3 13 256,3-13-128,0 0 0,-2 13 0,2-13 0,-3 11 0,3-11 0,0 0 0,0 11 0,0-11 0,0 0 0,0 0 129,0 0-129,0 0 0,0 0 128,11-11-128,-11 11 0,0 0 0,0 0 129,1-8-129,-1 8 0,0 0 128,0 0-128,-1-12 0,1 12 0,0 0 0,0 0 0,0 0-128,0 0 128,0 0 0,0 0 0,0 0-129,0 0 129,6 12 0,-6-12 129,0 0-1,0 0 1,0 0 128,10 0-129,-10 0 129,0 0-128,0 0 128,0 0-257,0 0 128,10 4-128,-10-4-128,0 0-515,17 0-3469,-17 0-257,16-2 129,-6-3-129</inkml:trace>
  <inkml:trace contextRef="#ctx0" brushRef="#br0" timeOffset="87">4968 8530 3854,'0'0'2313,"0"0"-128,0 0-258,5-10-256,-5 10-386,0 0-514,0 0 0,2-13-257,-2 13 0,0 0-129,0 0 1,0 0-129,0 0 0,5-11 0,-5 11-129,0 0 1,0 0-129,0 0 0,0-11 0,0 11 128,0 0-128,0 0 0,0 0 0,0 0 0,0 0 129,0 0-1,0 0 1,0 0-1,0 0 129,0 0-128,0 0-1,0 0 1,3 16-1,-3-16 1,0 19-1,0-6 1,0 4-1,0-1 129,0 1-128,0 2-1,0 2 129,0-4-128,0-1-1,-2-4 1,2-12-258,-2 14-899,2-14-1670,0 0-643,0-12-257,-2 0 257</inkml:trace>
  <inkml:trace contextRef="#ctx0" brushRef="#br0" timeOffset="88">8372 8502 2955,'-3'-11'3084,"3"11"0,0 0 128,0 0-1156,0 0-642,0 0-258,-1 11-385,1-11-128,1 14-1,2 0-128,-6-2-128,3 8-129,-2-5 0,2 3-129,-2 3 1,1-2-258,1 2 1,-2-7-515,5 5-1541,-3-19-1286,2 11-128,-2-11 0,0 0-128</inkml:trace>
  <inkml:trace contextRef="#ctx0" brushRef="#br0" timeOffset="89">6348 8500 3212,'0'0'2570,"0"0"128,0 0 258,0 0-1286,0 0-256,0 0-515,0 0-256,0 11-129,0-11-129,2 20-128,1-7 0,-3 7 0,0-2 0,0 3-257,-3-2-514,3-6-1927,3 3-515,-3-16-256,0 13 256</inkml:trace>
  <inkml:trace contextRef="#ctx0" brushRef="#br0" timeOffset="90">5668 8504 3212,'0'0'2698,"0"0"129,0 0 0,0 0-1028,0 0-385,0 0-515,-10 18-256,10-6-386,2 4 0,-2 0-129,2 6 129,-2-1-128,0 1-129,0 1-386,-4-5-1156,4-4-1413,0 2-1,0-16 1,0 14-129</inkml:trace>
  <inkml:trace contextRef="#ctx0" brushRef="#br0" timeOffset="91">9045 8521 4368,'0'0'3470,"-3"-13"-1,3 13 1,0 0-1286,0 10-770,0-10-643,0 15-129,-1-4-256,4 7-1,-5 0-128,4 4-128,-2 1-129,0 2-386,4 5-2312,-7-10-900,6 2-129,-6-11-128,6 1 129</inkml:trace>
  <inkml:trace contextRef="#ctx0" brushRef="#br0" timeOffset="92">7697 8544 3469,'0'0'3212,"0"0"-128,0 0-257,0 0-1028,0 0-385,0 0-386,0 0-257,0 0-129,0 0 1,0 0-258,0 0 1,0 14-129,0-14 0,0 11-129,0-11 1,0 19-1,0-6-128,0-13 0,0 18 129,0-8-129,0-10 0,0 17 0,0-17 0,0 12 0,0-12 0,0 0 0,0 0 0,0 0 0,0 0 0,0 0 0,0 0 0,4-16 0,-4 16 0,2-18 0,-2 8 0,0 10 0,0-19 128,0 9-128,0-2 0,0 12 129,0-13-1,0 13 1,0-16 128,0 16-129,-2-8 129,2 8-128,0 0-1,0-10 1,0 10-1,0 0 1,0 0-129,0 0 0,0 0 0,0 0 128,0 0-128,0 0 0,0 0 0,0 0 0,0 0 129,0 0-129,-3-13 0,3 13 0,0 0 0,0 0 0,0 0 0,0 0 0,0 0 0,0 0 0,0 0 0,0 0 0,0 0 0,0 0 128,0 0-128,0 0 0,0 0 0,0 0-128,0 0-515,0 0-3212,0 0-128,11 9-1,-11-9-256</inkml:trace>
  <inkml:trace contextRef="#ctx0" brushRef="#br0" timeOffset="93">9436 8518 3854,'0'0'2827,"0"0"0,0 0 129,0 0-900,0 0-643,0 0-513,0 0-258,0 0-256,0 0-129,0 0 0,0 0-257,0 0 0,0 0 0,0 0 128,0 0-128,4 8 0,-4-8 129,0 16-129,0-5 128,0 2 1,0 3-129,0-3-129,0 1-128,-4-1-514,4-4-1028,4 2-1285,-4-11-128,0 0 128,0 0 0</inkml:trace>
  <inkml:trace contextRef="#ctx0" brushRef="#br0" timeOffset="94">9436 8624 3726,'0'0'2570,"0"0"128,0 0 129,0 0-899,0 0-386,0 0-386,11-3-128,-11 3 0,13-5-128,-3 0 128,5 0-257,-2 0 0,0-1-257,0-1-129,4 1-128,-3-3 0,0 5-128,2-1-258,-3-3-513,0 2-900,-1-2-1285,-1-3-900,-1 6 129,-10 5-257,16-4 129</inkml:trace>
  <inkml:trace contextRef="#ctx0" brushRef="#br0" timeOffset="95">7023 8537 2826,'0'0'2956,"0"0"256,0 0 258,0 0-772,2-11-385,-2 11-514,0 0-385,0 0-258,0 0-385,0 0-128,0 0-129,0 0-129,0 0 1,0 0-1,0 0-128,0 0-128,0 0 128,-5 10-129,5-2-128,-1 8 129,-1-3-129,0 9 128,2 2-128,-1-1 0,0-1 0,1 0-257,-5-6-385,6-2-1157,-2-4-1799,1-10-257,0 0-129,0 0-128</inkml:trace>
  <inkml:trace contextRef="#ctx0" brushRef="#br0" timeOffset="96">9563 8531 3726,'0'0'2570,"0"0"0,0 0-514,0 0-257,0 0-257,0 0-257,0 0-129,0 0-256,15 5-1,-15-5-256,17 4 128,-8-2-129,3 0-385,-2-2-642,0 3-2314,-10-3-642,17-3-128,-17 3-129</inkml:trace>
  <inkml:trace contextRef="#ctx1" brushRef="#br1" timeOffset="95">4329 8560,'5278'0</inkml:trace>
  <inkml:trace contextRef="#ctx0" brushRef="#br2" timeOffset="98">6376 8851 10112,'11'-8'1152,"-11"8"0,0 0 128,0 0 0,0 0-512,0 0 127,0 0-511,-4 10 0,-1 1-256,0 4 0,-3 2 0,-1 0 0,-1 3 0,2 0 0,-2 1 0,0 3 0,3-6-256,1 0 128,5-3 128,-3-1 0,2-2-256,4-4 0,2-1 128,-1-1 128,5-3-128,1-1 128,1 1-512,0-2 128,2-1-384,-2-3 128,0 0-2047,-3 0 127,-1-1-3456,-1 1 128</inkml:trace>
  <inkml:trace contextRef="#ctx0" brushRef="#br2" timeOffset="99">7700 8859 11008,'2'-8'1280,"-2"8"128,0 0-640,0 0 0,0 0-128,0 0-1,-2 6-383,0 3 128,-1 3-512,-1 0 128,-2 6 0,-1 3 128,1 2 128,1-1 0,-3 4-256,0 5 128,4-13 128,0 1 128,2-4-384,2-3 0,2 1 0,2-3 0,1-3 128,2-3 0,3-2-256,0-2 0,4-3-128,-1-1 0,-1 1 0,0 1 0,-1-1-1663,-4 2 127,1 0-1280,-4-2 128,0 1-896,-4 1 128</inkml:trace>
  <inkml:trace contextRef="#ctx0" brushRef="#br2" timeOffset="100">4999 8879 11136,'4'-16'1024,"-4"16"128,0 0-384,0 0 128,0 0-384,0 0 128,0 0-129,0 0 1,-4 7-512,0 2 0,0 1 256,0 0 0,1 4 0,-2 4 0,-1 4-384,0-2 0,0 3 256,-1 1 128,-1-1-384,3-1 0,0-1 0,1-1 128,4-2 128,0-2-512,18-13-128,1-3-767,-3-2-1,0 1-1024,-5-1 0,-2 1-2688,-2-2 128</inkml:trace>
  <inkml:trace contextRef="#ctx0" brushRef="#br2" timeOffset="101">5683 8876 8576,'17'-12'1536,"-17"12"128,0 0-512,0 0 128,0 0-512,0 0 0,-4 5-256,-1 2-1,-1 2-383,-1 2 0,1 2 0,-2 7 128,2 0-128,-5 3 0,3 0-128,0 0 128,0-2 128,1-3 0,2-2-384,3-3 0,0-1 128,2-5 0,2-3 0,4-1 0,1-1-128,2-2 128,5 0 0,-2-2 0,3 1-768,-2-1 128,-2 1-511,1-1-1,-4 0-1408,0-3 128,-3 1-2176,-1-1 128</inkml:trace>
  <inkml:trace contextRef="#ctx0" brushRef="#br2" timeOffset="102">7029 8899 10880,'-2'-6'1408,"2"6"0,0 0-384,0 0 128,0 0-513,-2 7 1,1 2-256,-2 3 0,-1 4-512,-2 4 128,-4 1 128,3 1 0,-2 2-256,0-3 128,2-1-128,0 0 128,0-3 0,6-3 128,1-1 0,1-1 128,5-3-256,2-4 128,1 0-128,0-2 128,4-3-512,0-2 0,-2-1-256,0-1 0,-2 0-1919,-3-1-1,-2 1-3072,1 0 128</inkml:trace>
  <inkml:trace contextRef="#ctx0" brushRef="#br2" timeOffset="103">5585 8973 7936,'4'-5'1408,"-4"5"0,0 0-256,0 0 128,0 0-512,0 0 128,0 0-128,0 0 127,0 0 129,0 0 0,7 0-512,2-1 0,2 0-384,4-1 128,4-1-256,1-3 0,1 0-1280,0 2 128,-2-2-7551,-6 4-1</inkml:trace>
  <inkml:trace contextRef="#ctx0" brushRef="#br2" timeOffset="104">6245 8947 8704,'-4'-2'1280,"4"2"128,0 0-640,0 0 0,0 0 384,0 0 128,6 4-384,4 0-1,0-4-511,4 2 0,5-2-384,-3-2 0,3 2-384,0-4 128,0 0-2431,-3 2-1,-1-2-3200,0 2 0</inkml:trace>
  <inkml:trace contextRef="#ctx0" brushRef="#br2" timeOffset="105">7601 8949 9216,'0'10'1152,"-1"-7"128,-1 1-256,2-4 0,3 2-128,1 4 0,3-2-256,2 0 127,2-6-895,4 0 128,4 0-128,0 0 128,1 0-1151,0 0-1,-3 2-5888,0 0 0,-4 4 6912,-4 4 128</inkml:trace>
  <inkml:trace contextRef="#ctx0" brushRef="#br2" timeOffset="106">4884 9016 8448,'6'0'1024,"-8"0"0,2 0-256,0 0 0,0-2 256,3 4 128,3-2-384,3 0 128,2 2-512,2-2 127,0-2-511,4-2 0,0 0-256,0-4 1,-1 3-2817,0-2 0,1 5-1920,-4 2 0</inkml:trace>
  <inkml:trace contextRef="#ctx0" brushRef="#br2" timeOffset="107">6915 8992 12544,'13'4'1152,"-11"-2"128,2 2-256,4-1-1,1 0-511,2-1 0,2-2-256,1-2 0,3 0-384,0 0 0,0-4-768,3 2 0,-3-2-6655,0 4-1,-1 2 6912,-2 6 0</inkml:trace>
  <inkml:trace contextRef="#ctx0" brushRef="#br2" timeOffset="108">7135 9129 14848,'4'-7'768,"-4"7"127,0 0-511,5-1 128,-2-2-512,5 1 0,0 1 0,-1 0 0,2 1 128,-1 1 128,-7 2-384,5 4 0,-5 0 256,-1 4 0,-1-1-128,-2 0 128,-3-2 0,2 0 128,2-3-384,-3 0 128,2 0 0,0-3 128,2 1-384,1-3 0,1 4 384,2 0 0,1 2-256,0-2 0,0 1 512,0 0 0,0 0-768,-1 1 0,1 1 384,-1-5-128,-1 6 128,0-3 256,-4 1 128,-2 1-384,-1-2 128,-4 1-256,1-4 128,1 0-640,-3 0 0,3 0-3071,0-2-1,1 0-1024,1 0 0</inkml:trace>
  <inkml:trace contextRef="#ctx0" brushRef="#br2" timeOffset="109">7846 9114 12416,'0'0'1152,"0"0"0,0 0-640,-3 5 128,-3 1-384,2 1 127,0 1-127,1-1 128,2 0-128,-2 0 0,3 0-256,3-2 128,-2 1 0,2-1 0,1 0-256,0 0 128,4 0 256,-3-1 0,-2-1-768,5 0 128,-2-1-1279,3-4 127,-1-1-2176,0-1 0,-2-2 256,0 0 128</inkml:trace>
  <inkml:trace contextRef="#ctx0" brushRef="#br2" timeOffset="110">5802 9140 12544,'22'-24'768,"-22"24"0,0 0-384,0 0 0,0 0-128,0 0 128,0 0-256,0 0 0,0 0-128,-4 8 0,0 0 0,1 3 128,-1 1-128,3 1 128,-3 1-128,0-2 0,2-2-384,2 0 128,0-2-3584,-1-3 0</inkml:trace>
  <inkml:trace contextRef="#ctx0" brushRef="#br2" timeOffset="111">7935 9116 7040,'2'2'1280,"-2"-2"128,0 0-512,0 0 128,0 0 0,0 0 0,0 0-256,0 0 0,-3 6-256,-3 2 128,2 4-129,-3 1 1,1 1-384,3 3 128,-3-1-256,-2 5 0,3-1-256,5 0 0,-4-5-1023,4-1 127,-1-9-5760,1 0 0,-3-5 6400,3 0 128</inkml:trace>
  <inkml:trace contextRef="#ctx0" brushRef="#br2" timeOffset="112">6427 9144 9856,'1'0'896,"-1"0"0,0 0 0,0 0 128,4-3-128,-1 2 128,2-2-640,1 1 0,0 2-256,0 0 127,-1 2-255,1 1 128,-5 1-128,2 2 0,-3 2 0,0 2 0,-4 2-128,1 2 128,-1-5 128,-2 2 0,0 0-256,-1-4 128,1-1 128,2-1 0,0-1 0,3-1 0,1-3-128,0 0 0,0 0-128,5 5 0,2 0 128,3 1 128,2-1-768,-1-5 129,2 0-7425,-1 4 128,2-3 7680,0-6 128</inkml:trace>
  <inkml:trace contextRef="#ctx0" brushRef="#br2" timeOffset="113">5123 9144 9216,'-11'3'1024,"11"-3"128,-5 6-640,1-1 0,2 2-384,-4 2 128,3 1 128,3 0 0,0-2-256,1-1 0,7 1 0,-1-6 128,4-2 256,-1-5 128,3-2-512,0-1 128,-6-3-128,-2-1 0,-1 1-128,-4 3 0,-4 1 0,-6 2 0,-1 4-384,-3 2 0,3 4-3200,4 0 0,-2 4-384,5-2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F2D7-55B5-46AB-8AC6-ABDB19640505}" type="datetimeFigureOut">
              <a:rPr lang="en-CA" smtClean="0"/>
              <a:t>2025-09-23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ACC64-3E12-4E00-A024-17FD8DFC7ADC}" type="slidenum">
              <a:rPr lang="en-CA" smtClean="0"/>
              <a:t>‹#›</a:t>
            </a:fld>
            <a:endParaRPr lang="en-CA"/>
          </a:p>
        </p:txBody>
      </p:sp>
    </p:spTree>
    <p:extLst>
      <p:ext uri="{BB962C8B-B14F-4D97-AF65-F5344CB8AC3E}">
        <p14:creationId xmlns:p14="http://schemas.microsoft.com/office/powerpoint/2010/main" val="25021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r>
                  <a:rPr lang="en-US" sz="1200" dirty="0"/>
                  <a:t>P</a:t>
                </a:r>
                <a:r>
                  <a:rPr lang="en-US" sz="1200" b="0" i="0" u="none" strike="noStrike" baseline="0" dirty="0"/>
                  <a:t>arity-violation experiments which typically operate at small scattering angles and measure cross-section asymmetries that are extremely small. </a:t>
                </a:r>
              </a:p>
              <a:p>
                <a:pPr algn="l"/>
                <a:endParaRPr lang="en-US" sz="1200" dirty="0"/>
              </a:p>
              <a:p>
                <a:pPr algn="l"/>
                <a:r>
                  <a:rPr lang="en-US" sz="1200" b="0" i="0" u="none" strike="noStrike" baseline="0" dirty="0"/>
                  <a:t>One challenge of these experiments is that changes in the beam properties (intensity, position, profile) will change the detected</a:t>
                </a:r>
              </a:p>
              <a:p>
                <a:pPr algn="l"/>
                <a:r>
                  <a:rPr lang="en-US" sz="1200" b="0" i="0" u="none" strike="noStrike" baseline="0" dirty="0"/>
                  <a:t>scattered flux. If the changes in the beam are correlated with the electron helicity, the result can mimic the tiny parity-violating asymmetries. While changes are typically measured and corrections are applied, there is a finite precision associated with these corrections, which can be a potential source for systematic error or a false asymmetry. Helicity-correlated beam asymmetries (HCBA) are therefore a potential systematic error, and a very high level of control of HCBA is required for the precision measurement contemplated </a:t>
                </a:r>
                <a:r>
                  <a:rPr lang="en-CA" sz="1200" b="0" i="0" u="none" strike="noStrike" baseline="0" dirty="0"/>
                  <a:t>here.</a:t>
                </a:r>
              </a:p>
              <a:p>
                <a:pPr algn="l"/>
                <a:endParaRPr lang="en-CA" sz="1200" dirty="0"/>
              </a:p>
              <a:p>
                <a:pPr algn="l"/>
                <a:r>
                  <a:rPr lang="en-US" sz="1200" dirty="0"/>
                  <a:t>To first order, the measured asymmetry must be corrected for variations in beam parameters which include intensity, position, energy, or spot-size. The correction can be written as:</a:t>
                </a:r>
              </a:p>
              <a:p>
                <a:pPr algn="l"/>
                <a:endParaRPr lang="en-US" sz="1200" dirty="0"/>
              </a:p>
              <a:p>
                <a:pPr algn="l"/>
                <a:endParaRPr lang="en-US" sz="1200" dirty="0"/>
              </a:p>
              <a:p>
                <a:pPr algn="l"/>
                <a:endParaRPr lang="en-US" sz="1200" dirty="0"/>
              </a:p>
              <a:p>
                <a:pPr algn="l"/>
                <a:endParaRPr lang="en-US" sz="1200" dirty="0"/>
              </a:p>
              <a:p>
                <a:pPr algn="l"/>
                <a:r>
                  <a:rPr lang="en-US" sz="1200" dirty="0"/>
                  <a:t>where </a:t>
                </a:r>
                <a14:m>
                  <m:oMath xmlns:m="http://schemas.openxmlformats.org/officeDocument/2006/math">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𝐴</m:t>
                        </m:r>
                      </m:e>
                      <m:sub>
                        <m:r>
                          <a:rPr lang="en-CA" sz="1200" b="0" i="1" smtClean="0">
                            <a:latin typeface="Cambria Math" panose="02040503050406030204" pitchFamily="18" charset="0"/>
                          </a:rPr>
                          <m:t>𝑑𝑒𝑡</m:t>
                        </m:r>
                      </m:sub>
                    </m:sSub>
                  </m:oMath>
                </a14:m>
                <a:r>
                  <a:rPr lang="en-US" sz="1200" dirty="0"/>
                  <a:t> is the asymmetry in the detected flux, </a:t>
                </a:r>
                <a14:m>
                  <m:oMath xmlns:m="http://schemas.openxmlformats.org/officeDocument/2006/math">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𝐴</m:t>
                        </m:r>
                      </m:e>
                      <m:sub>
                        <m:r>
                          <a:rPr lang="en-CA" sz="1200" b="0" i="1" smtClean="0">
                            <a:latin typeface="Cambria Math" panose="02040503050406030204" pitchFamily="18" charset="0"/>
                          </a:rPr>
                          <m:t>𝑄</m:t>
                        </m:r>
                      </m:sub>
                    </m:sSub>
                  </m:oMath>
                </a14:m>
                <a:r>
                  <a:rPr lang="en-US" sz="1200" dirty="0"/>
                  <a:t> is the beam charge asymmetry, </a:t>
                </a:r>
                <a14:m>
                  <m:oMath xmlns:m="http://schemas.openxmlformats.org/officeDocument/2006/math">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𝐴</m:t>
                        </m:r>
                      </m:e>
                      <m:sub>
                        <m:r>
                          <a:rPr lang="en-CA" sz="1200" b="0" i="1" smtClean="0">
                            <a:latin typeface="Cambria Math" panose="02040503050406030204" pitchFamily="18" charset="0"/>
                          </a:rPr>
                          <m:t>𝐸</m:t>
                        </m:r>
                      </m:sub>
                    </m:sSub>
                  </m:oMath>
                </a14:m>
                <a:r>
                  <a:rPr lang="en-US" sz="1200" dirty="0"/>
                  <a:t> is the helicity correlated energy asymmetry, </a:t>
                </a:r>
                <a14:m>
                  <m:oMath xmlns:m="http://schemas.openxmlformats.org/officeDocument/2006/math">
                    <m:r>
                      <m:rPr>
                        <m:sty m:val="p"/>
                      </m:rPr>
                      <a:rPr lang="en-CA" sz="1200" b="0" i="0" smtClean="0">
                        <a:latin typeface="Cambria Math" panose="02040503050406030204" pitchFamily="18" charset="0"/>
                      </a:rPr>
                      <m:t>Δ</m:t>
                    </m:r>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𝑥</m:t>
                        </m:r>
                      </m:e>
                      <m:sub>
                        <m:r>
                          <a:rPr lang="en-CA" sz="1200" b="0" i="1" smtClean="0">
                            <a:latin typeface="Cambria Math" panose="02040503050406030204" pitchFamily="18" charset="0"/>
                          </a:rPr>
                          <m:t>𝑖</m:t>
                        </m:r>
                      </m:sub>
                    </m:sSub>
                  </m:oMath>
                </a14:m>
                <a:r>
                  <a:rPr lang="en-US" sz="1200" dirty="0"/>
                  <a:t> are the helicity correlated position differences, and </a:t>
                </a:r>
                <a14:m>
                  <m:oMath xmlns:m="http://schemas.openxmlformats.org/officeDocument/2006/math">
                    <m:sSub>
                      <m:sSubPr>
                        <m:ctrlPr>
                          <a:rPr lang="en-CA" sz="1200" b="0" i="1" smtClean="0">
                            <a:latin typeface="Cambria Math" panose="02040503050406030204" pitchFamily="18" charset="0"/>
                          </a:rPr>
                        </m:ctrlPr>
                      </m:sSubPr>
                      <m:e>
                        <m:r>
                          <a:rPr lang="en-CA" sz="1200" b="0" i="1" smtClean="0">
                            <a:latin typeface="Cambria Math" panose="02040503050406030204" pitchFamily="18" charset="0"/>
                          </a:rPr>
                          <m:t>𝛼</m:t>
                        </m:r>
                      </m:e>
                      <m:sub>
                        <m:r>
                          <a:rPr lang="en-CA" sz="1200" b="0" i="1" smtClean="0">
                            <a:latin typeface="Cambria Math" panose="02040503050406030204" pitchFamily="18" charset="0"/>
                          </a:rPr>
                          <m:t>𝑖</m:t>
                        </m:r>
                      </m:sub>
                    </m:sSub>
                  </m:oMath>
                </a14:m>
                <a:r>
                  <a:rPr lang="en-US" sz="1200" dirty="0"/>
                  <a:t> are the calibration constants, which can be measured through cross correlations and linear regression, or using the beam modulation calibration, in data analysis.</a:t>
                </a:r>
              </a:p>
              <a:p>
                <a:pPr algn="l"/>
                <a:endParaRPr lang="en-US" sz="1200" dirty="0"/>
              </a:p>
              <a:p>
                <a:pPr algn="l"/>
                <a:r>
                  <a:rPr lang="en-US" sz="1200" dirty="0"/>
                  <a:t>false asymmetry that was ascribed to a helicity-correlated change in the beam distribution on target. </a:t>
                </a:r>
                <a:r>
                  <a:rPr lang="en-US" sz="1200" b="1" dirty="0"/>
                  <a:t>This is often referred to as a “halo” effect. There was no clear evidence to tie this effect to a specific technical definition of “halo”. Thus, there is not currently a halo requirement specified for MOLLER.</a:t>
                </a:r>
              </a:p>
              <a:p>
                <a:endParaRPr lang="en-CA" dirty="0"/>
              </a:p>
            </p:txBody>
          </p:sp>
        </mc:Choice>
        <mc:Fallback xmlns="">
          <p:sp>
            <p:nvSpPr>
              <p:cNvPr id="3" name="Notes Placeholder 2"/>
              <p:cNvSpPr>
                <a:spLocks noGrp="1"/>
              </p:cNvSpPr>
              <p:nvPr>
                <p:ph type="body" idx="1"/>
              </p:nvPr>
            </p:nvSpPr>
            <p:spPr/>
            <p:txBody>
              <a:bodyPr/>
              <a:lstStyle/>
              <a:p>
                <a:pPr algn="l"/>
                <a:r>
                  <a:rPr lang="en-US" sz="1200" dirty="0"/>
                  <a:t>P</a:t>
                </a:r>
                <a:r>
                  <a:rPr lang="en-US" sz="1200" b="0" i="0" u="none" strike="noStrike" baseline="0" dirty="0"/>
                  <a:t>arity-violation experiments which typically operate at small scattering angles and measure cross-section asymmetries that are extremely small. </a:t>
                </a:r>
              </a:p>
              <a:p>
                <a:pPr algn="l"/>
                <a:endParaRPr lang="en-US" sz="1200" dirty="0"/>
              </a:p>
              <a:p>
                <a:pPr algn="l"/>
                <a:r>
                  <a:rPr lang="en-US" sz="1200" b="0" i="0" u="none" strike="noStrike" baseline="0" dirty="0"/>
                  <a:t>One challenge of these experiments is that changes in the beam properties (intensity, position, profile) will change the detected</a:t>
                </a:r>
              </a:p>
              <a:p>
                <a:pPr algn="l"/>
                <a:r>
                  <a:rPr lang="en-US" sz="1200" b="0" i="0" u="none" strike="noStrike" baseline="0" dirty="0"/>
                  <a:t>scattered flux. If the changes in the beam are correlated with the electron helicity, the result can mimic the tiny parity-violating asymmetries. While changes are typically measured and corrections are applied, there is a finite precision associated with these corrections, which can be a potential source for systematic error or a false asymmetry. Helicity-correlated beam asymmetries (HCBA) are therefore a potential systematic error, and a very high level of control of HCBA is required for the precision measurement contemplated </a:t>
                </a:r>
                <a:r>
                  <a:rPr lang="en-CA" sz="1200" b="0" i="0" u="none" strike="noStrike" baseline="0" dirty="0"/>
                  <a:t>here.</a:t>
                </a:r>
              </a:p>
              <a:p>
                <a:pPr algn="l"/>
                <a:endParaRPr lang="en-CA" sz="1200" dirty="0"/>
              </a:p>
              <a:p>
                <a:pPr algn="l"/>
                <a:r>
                  <a:rPr lang="en-US" sz="1200" dirty="0"/>
                  <a:t>To first order, the measured asymmetry must be corrected for variations in beam parameters which include intensity, position, energy, or spot-size. The correction can be written as:</a:t>
                </a:r>
              </a:p>
              <a:p>
                <a:pPr algn="l"/>
                <a:endParaRPr lang="en-US" sz="1200" dirty="0"/>
              </a:p>
              <a:p>
                <a:pPr algn="l"/>
                <a:endParaRPr lang="en-US" sz="1200" dirty="0"/>
              </a:p>
              <a:p>
                <a:pPr algn="l"/>
                <a:endParaRPr lang="en-US" sz="1200" dirty="0"/>
              </a:p>
              <a:p>
                <a:pPr algn="l"/>
                <a:endParaRPr lang="en-US" sz="1200" dirty="0"/>
              </a:p>
              <a:p>
                <a:pPr algn="l"/>
                <a:r>
                  <a:rPr lang="en-US" sz="1200" dirty="0"/>
                  <a:t>where </a:t>
                </a:r>
                <a:r>
                  <a:rPr lang="en-CA" sz="1200" b="0" i="0">
                    <a:latin typeface="Cambria Math" panose="02040503050406030204" pitchFamily="18" charset="0"/>
                  </a:rPr>
                  <a:t>𝐴_𝑑𝑒𝑡</a:t>
                </a:r>
                <a:r>
                  <a:rPr lang="en-US" sz="1200" dirty="0"/>
                  <a:t> is the asymmetry in the detected flux, </a:t>
                </a:r>
                <a:r>
                  <a:rPr lang="en-CA" sz="1200" b="0" i="0">
                    <a:latin typeface="Cambria Math" panose="02040503050406030204" pitchFamily="18" charset="0"/>
                  </a:rPr>
                  <a:t>𝐴_𝑄</a:t>
                </a:r>
                <a:r>
                  <a:rPr lang="en-US" sz="1200" dirty="0"/>
                  <a:t> is the beam charge asymmetry, </a:t>
                </a:r>
                <a:r>
                  <a:rPr lang="en-CA" sz="1200" b="0" i="0">
                    <a:latin typeface="Cambria Math" panose="02040503050406030204" pitchFamily="18" charset="0"/>
                  </a:rPr>
                  <a:t>𝐴_𝐸</a:t>
                </a:r>
                <a:r>
                  <a:rPr lang="en-US" sz="1200" dirty="0"/>
                  <a:t> is the helicity correlated energy asymmetry, </a:t>
                </a:r>
                <a:r>
                  <a:rPr lang="en-CA" sz="1200" b="0" i="0">
                    <a:latin typeface="Cambria Math" panose="02040503050406030204" pitchFamily="18" charset="0"/>
                  </a:rPr>
                  <a:t>Δ𝑥_𝑖</a:t>
                </a:r>
                <a:r>
                  <a:rPr lang="en-US" sz="1200" dirty="0"/>
                  <a:t> are the helicity correlated position differences, and </a:t>
                </a:r>
                <a:r>
                  <a:rPr lang="en-CA" sz="1200" b="0" i="0">
                    <a:latin typeface="Cambria Math" panose="02040503050406030204" pitchFamily="18" charset="0"/>
                  </a:rPr>
                  <a:t>𝛼_𝑖</a:t>
                </a:r>
                <a:r>
                  <a:rPr lang="en-US" sz="1200" dirty="0"/>
                  <a:t> are the calibration constants, which can be measured through cross correlations and linear regression, or using the beam modulation calibration, in data analysis.</a:t>
                </a:r>
              </a:p>
              <a:p>
                <a:pPr algn="l"/>
                <a:endParaRPr lang="en-US" sz="1200" dirty="0"/>
              </a:p>
              <a:p>
                <a:pPr algn="l"/>
                <a:r>
                  <a:rPr lang="en-US" sz="1200" dirty="0"/>
                  <a:t>false asymmetry that was ascribed to a helicity-correlated change in the beam distribution on target. </a:t>
                </a:r>
                <a:r>
                  <a:rPr lang="en-US" sz="1200" b="1" dirty="0"/>
                  <a:t>This is often referred to as a “halo” effect. There was no clear evidence to tie this effect to a specific technical definition of “halo”. Thus, there is not currently a halo requirement specified for MOLLER.</a:t>
                </a:r>
              </a:p>
              <a:p>
                <a:endParaRPr lang="en-CA" dirty="0"/>
              </a:p>
            </p:txBody>
          </p:sp>
        </mc:Fallback>
      </mc:AlternateContent>
      <p:sp>
        <p:nvSpPr>
          <p:cNvPr id="4" name="Slide Number Placeholder 3"/>
          <p:cNvSpPr>
            <a:spLocks noGrp="1"/>
          </p:cNvSpPr>
          <p:nvPr>
            <p:ph type="sldNum" sz="quarter" idx="5"/>
          </p:nvPr>
        </p:nvSpPr>
        <p:spPr/>
        <p:txBody>
          <a:bodyPr/>
          <a:lstStyle/>
          <a:p>
            <a:fld id="{F68ACC64-3E12-4E00-A024-17FD8DFC7ADC}" type="slidenum">
              <a:rPr lang="en-CA" smtClean="0"/>
              <a:t>43</a:t>
            </a:fld>
            <a:endParaRPr lang="en-CA"/>
          </a:p>
        </p:txBody>
      </p:sp>
    </p:spTree>
    <p:extLst>
      <p:ext uri="{BB962C8B-B14F-4D97-AF65-F5344CB8AC3E}">
        <p14:creationId xmlns:p14="http://schemas.microsoft.com/office/powerpoint/2010/main" val="4142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60191-1981-0062-8F66-1AF9A6BAA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8BC80-DA55-F257-95CB-A118F1268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43EB8-65E2-5EFE-9FB3-638460935FA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EEBE623-1951-497E-8D48-305DDB3B25EF}"/>
              </a:ext>
            </a:extLst>
          </p:cNvPr>
          <p:cNvSpPr>
            <a:spLocks noGrp="1"/>
          </p:cNvSpPr>
          <p:nvPr>
            <p:ph type="sldNum" sz="quarter" idx="5"/>
          </p:nvPr>
        </p:nvSpPr>
        <p:spPr/>
        <p:txBody>
          <a:bodyPr/>
          <a:lstStyle/>
          <a:p>
            <a:fld id="{F68ACC64-3E12-4E00-A024-17FD8DFC7ADC}" type="slidenum">
              <a:rPr lang="en-CA" smtClean="0"/>
              <a:t>74</a:t>
            </a:fld>
            <a:endParaRPr lang="en-CA"/>
          </a:p>
        </p:txBody>
      </p:sp>
    </p:spTree>
    <p:extLst>
      <p:ext uri="{BB962C8B-B14F-4D97-AF65-F5344CB8AC3E}">
        <p14:creationId xmlns:p14="http://schemas.microsoft.com/office/powerpoint/2010/main" val="263177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F1A8B-140F-57A3-4830-6C8651058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0FF2C-A50F-34A1-7426-E9B28E19C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CCD86-5DBA-EB49-8F28-F29FF1BED9D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814794A-AE79-65AD-C402-15F800A2A396}"/>
              </a:ext>
            </a:extLst>
          </p:cNvPr>
          <p:cNvSpPr>
            <a:spLocks noGrp="1"/>
          </p:cNvSpPr>
          <p:nvPr>
            <p:ph type="sldNum" sz="quarter" idx="5"/>
          </p:nvPr>
        </p:nvSpPr>
        <p:spPr/>
        <p:txBody>
          <a:bodyPr/>
          <a:lstStyle/>
          <a:p>
            <a:fld id="{F68ACC64-3E12-4E00-A024-17FD8DFC7ADC}" type="slidenum">
              <a:rPr lang="en-CA" smtClean="0"/>
              <a:t>75</a:t>
            </a:fld>
            <a:endParaRPr lang="en-CA"/>
          </a:p>
        </p:txBody>
      </p:sp>
    </p:spTree>
    <p:extLst>
      <p:ext uri="{BB962C8B-B14F-4D97-AF65-F5344CB8AC3E}">
        <p14:creationId xmlns:p14="http://schemas.microsoft.com/office/powerpoint/2010/main" val="374618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51E15-0860-6975-7D96-982AE1B0D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1FCB2-24F8-DE93-BF92-039BCDB61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8427A-B76E-FE19-3595-A7663AC912F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F09D0B5-9099-BBB7-D201-1D4A34B73ED8}"/>
              </a:ext>
            </a:extLst>
          </p:cNvPr>
          <p:cNvSpPr>
            <a:spLocks noGrp="1"/>
          </p:cNvSpPr>
          <p:nvPr>
            <p:ph type="sldNum" sz="quarter" idx="5"/>
          </p:nvPr>
        </p:nvSpPr>
        <p:spPr/>
        <p:txBody>
          <a:bodyPr/>
          <a:lstStyle/>
          <a:p>
            <a:fld id="{F68ACC64-3E12-4E00-A024-17FD8DFC7ADC}" type="slidenum">
              <a:rPr lang="en-CA" smtClean="0"/>
              <a:t>76</a:t>
            </a:fld>
            <a:endParaRPr lang="en-CA"/>
          </a:p>
        </p:txBody>
      </p:sp>
    </p:spTree>
    <p:extLst>
      <p:ext uri="{BB962C8B-B14F-4D97-AF65-F5344CB8AC3E}">
        <p14:creationId xmlns:p14="http://schemas.microsoft.com/office/powerpoint/2010/main" val="36420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a:p>
            <a:pPr algn="l"/>
            <a:r>
              <a:rPr lang="en-US" sz="1200" b="0" i="0" u="none" strike="noStrike" baseline="0" dirty="0"/>
              <a:t>spectrometer bends electrons elastically scattered from target atomic electrons away from</a:t>
            </a:r>
          </a:p>
          <a:p>
            <a:pPr algn="l"/>
            <a:r>
              <a:rPr lang="en-US" sz="1200" b="0" i="0" u="none" strike="noStrike" baseline="0" dirty="0"/>
              <a:t>the primary beam axis, to arrive at a ring-shaped focus about 26.5 m downstream of the target. At the</a:t>
            </a:r>
          </a:p>
          <a:p>
            <a:pPr algn="l"/>
            <a:r>
              <a:rPr lang="en-US" sz="1200" b="0" i="0" u="none" strike="noStrike" baseline="0" dirty="0"/>
              <a:t>focus, these Moller scattered electrons are well-separated from the </a:t>
            </a:r>
            <a:r>
              <a:rPr lang="en-US" sz="1200" b="0" i="0" u="none" strike="noStrike" baseline="0" dirty="0" err="1"/>
              <a:t>unradiated</a:t>
            </a:r>
            <a:r>
              <a:rPr lang="en-US" sz="1200" b="0" i="0" u="none" strike="noStrike" baseline="0" dirty="0"/>
              <a:t> distributions of elastically and</a:t>
            </a:r>
          </a:p>
          <a:p>
            <a:pPr algn="l"/>
            <a:r>
              <a:rPr lang="en-US" sz="1200" b="0" i="0" u="none" strike="noStrike" baseline="0" dirty="0"/>
              <a:t>inelastically scattered electrons from nuclei in the target, and all electrons scattered into the spectrometer</a:t>
            </a:r>
          </a:p>
          <a:p>
            <a:pPr algn="l"/>
            <a:r>
              <a:rPr lang="en-US" sz="1200" b="0" i="0" u="none" strike="noStrike" baseline="0" dirty="0"/>
              <a:t>acceptance arrive at this focus at a larger radius than photons radiating from the target. In this way, an array</a:t>
            </a:r>
          </a:p>
          <a:p>
            <a:pPr algn="l"/>
            <a:r>
              <a:rPr lang="en-US" sz="1200" b="0" i="0" u="none" strike="noStrike" baseline="0" dirty="0"/>
              <a:t>of detectors in the focal plane can collect the Moller scattered electrons with low background contamination,</a:t>
            </a:r>
          </a:p>
          <a:p>
            <a:pPr algn="l"/>
            <a:r>
              <a:rPr lang="en-US" sz="1200" b="0" i="0" u="none" strike="noStrike" baseline="0" dirty="0"/>
              <a:t>while the nuclear-scattered events that create backgrounds can also be independently studied. Due to the</a:t>
            </a:r>
          </a:p>
          <a:p>
            <a:pPr algn="l"/>
            <a:r>
              <a:rPr lang="en-US" sz="1200" b="0" i="0" u="none" strike="noStrike" baseline="0" dirty="0"/>
              <a:t>low backgrounds at this focus, it is sufficient for the experiment to detect a single electron from each Moller</a:t>
            </a:r>
          </a:p>
          <a:p>
            <a:pPr algn="l"/>
            <a:r>
              <a:rPr lang="en-CA" sz="1200" b="0" i="0" u="none" strike="noStrike" baseline="0" dirty="0"/>
              <a:t>scattering event.</a:t>
            </a:r>
          </a:p>
          <a:p>
            <a:pPr algn="l"/>
            <a:endParaRPr lang="en-CA" sz="1200" dirty="0"/>
          </a:p>
          <a:p>
            <a:pPr marL="285750" indent="-285750" algn="l">
              <a:buFont typeface="Arial" panose="020B0604020202020204" pitchFamily="34" charset="0"/>
              <a:buChar char="•"/>
            </a:pPr>
            <a:r>
              <a:rPr lang="en-US" sz="1200" b="0" i="0" u="none" strike="noStrike" baseline="0" dirty="0"/>
              <a:t>Full azimuthal acceptance for Møller scattering events in the high FOM region (60◦-120◦ in CM polar angle).</a:t>
            </a:r>
          </a:p>
          <a:p>
            <a:pPr marL="285750" indent="-285750" algn="l">
              <a:buFont typeface="Arial" panose="020B0604020202020204" pitchFamily="34" charset="0"/>
              <a:buChar char="•"/>
            </a:pPr>
            <a:r>
              <a:rPr lang="en-US" sz="1200" b="0" i="0" u="none" strike="noStrike" baseline="0" dirty="0"/>
              <a:t>Clean separation of Møller electrons from the primary background of elastic and inelastic </a:t>
            </a:r>
            <a:r>
              <a:rPr lang="en-US" sz="1200" b="0" i="0" u="none" strike="noStrike" baseline="0" dirty="0" err="1"/>
              <a:t>electronproton</a:t>
            </a:r>
            <a:r>
              <a:rPr lang="en-US" sz="1200" dirty="0"/>
              <a:t> </a:t>
            </a:r>
            <a:r>
              <a:rPr lang="en-US" sz="1200" b="0" i="0" u="none" strike="noStrike" baseline="0" dirty="0"/>
              <a:t>scattering.</a:t>
            </a:r>
          </a:p>
          <a:p>
            <a:pPr marL="285750" indent="-285750" algn="l">
              <a:buFont typeface="Arial" panose="020B0604020202020204" pitchFamily="34" charset="0"/>
              <a:buChar char="•"/>
            </a:pPr>
            <a:r>
              <a:rPr lang="en-US" sz="1200" b="0" i="0" u="none" strike="noStrike" baseline="0" dirty="0"/>
              <a:t>Collimation such that detectors do not have line-of-sight to the target.</a:t>
            </a:r>
          </a:p>
          <a:p>
            <a:pPr marL="285750" indent="-285750" algn="l">
              <a:buFont typeface="Arial" panose="020B0604020202020204" pitchFamily="34" charset="0"/>
              <a:buChar char="•"/>
            </a:pPr>
            <a:r>
              <a:rPr lang="en-US" sz="1200" b="0" i="0" u="none" strike="noStrike" baseline="0" dirty="0"/>
              <a:t>Clean channel for transport of the degraded beam and the bremsstrahlung photons to the beam dump.</a:t>
            </a:r>
          </a:p>
          <a:p>
            <a:pPr marL="285750" indent="-285750" algn="l">
              <a:buFont typeface="Arial" panose="020B0604020202020204" pitchFamily="34" charset="0"/>
              <a:buChar char="•"/>
            </a:pPr>
            <a:r>
              <a:rPr lang="en-US" sz="1200" b="0" i="0" u="none" strike="noStrike" baseline="0" dirty="0"/>
              <a:t>Minimization of soft photon backgrounds by designing a “two-bounce” system via judiciously placed collimators.</a:t>
            </a:r>
            <a:endParaRPr lang="en-CA" sz="1200" b="0" i="0" u="none" strike="noStrike" baseline="0" dirty="0"/>
          </a:p>
          <a:p>
            <a:pPr algn="l"/>
            <a:endParaRPr lang="en-CA" sz="1200" dirty="0"/>
          </a:p>
          <a:p>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89</a:t>
            </a:fld>
            <a:endParaRPr lang="en-CA"/>
          </a:p>
        </p:txBody>
      </p:sp>
    </p:spTree>
    <p:extLst>
      <p:ext uri="{BB962C8B-B14F-4D97-AF65-F5344CB8AC3E}">
        <p14:creationId xmlns:p14="http://schemas.microsoft.com/office/powerpoint/2010/main" val="148826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u="none" strike="noStrike" baseline="0" dirty="0"/>
              <a:t>A primary</a:t>
            </a:r>
          </a:p>
          <a:p>
            <a:pPr algn="l"/>
            <a:r>
              <a:rPr lang="en-US" sz="1200" b="0" i="0" u="none" strike="noStrike" baseline="0" dirty="0"/>
              <a:t>collimator (collimator 2), located upstream of the first magnetic element and about 5 m downstream of the</a:t>
            </a:r>
          </a:p>
          <a:p>
            <a:pPr algn="l"/>
            <a:r>
              <a:rPr lang="en-US" sz="1200" b="0" i="0" u="none" strike="noStrike" baseline="0" dirty="0"/>
              <a:t>target, defines the acceptance for the Moller signal with a polar angle range of 5 &lt; </a:t>
            </a:r>
            <a:r>
              <a:rPr lang="en-US" sz="1200" b="0" i="0" u="none" strike="noStrike" baseline="0" dirty="0" err="1"/>
              <a:t>θlab</a:t>
            </a:r>
            <a:r>
              <a:rPr lang="en-US" sz="1200" b="0" i="0" u="none" strike="noStrike" baseline="0" dirty="0"/>
              <a:t> &lt; 20 </a:t>
            </a:r>
            <a:r>
              <a:rPr lang="en-US" sz="1200" b="0" i="0" u="none" strike="noStrike" baseline="0" dirty="0" err="1"/>
              <a:t>mrad</a:t>
            </a:r>
            <a:r>
              <a:rPr lang="en-US" sz="1200" b="0" i="0" u="none" strike="noStrike" baseline="0" dirty="0"/>
              <a:t>. The</a:t>
            </a:r>
          </a:p>
          <a:p>
            <a:pPr algn="l"/>
            <a:r>
              <a:rPr lang="en-US" sz="1200" b="0" i="0" u="none" strike="noStrike" baseline="0" dirty="0"/>
              <a:t>acceptance is divided into seven identical, equally spaced wedges covering a total of half of the azimuthal</a:t>
            </a:r>
          </a:p>
          <a:p>
            <a:pPr algn="l"/>
            <a:r>
              <a:rPr lang="en-US" sz="1200" b="0" i="0" u="none" strike="noStrike" baseline="0" dirty="0"/>
              <a:t>angle, with the collimator blocking all flux between these wedges. A primary beam collimator at this</a:t>
            </a:r>
          </a:p>
          <a:p>
            <a:pPr algn="l"/>
            <a:r>
              <a:rPr lang="en-US" sz="1200" b="0" i="0" u="none" strike="noStrike" baseline="0" dirty="0"/>
              <a:t>position also defines an aperture at 5× the multiple scattered width of the beam, to allow the exhaust beam</a:t>
            </a:r>
          </a:p>
          <a:p>
            <a:pPr algn="l"/>
            <a:r>
              <a:rPr lang="en-US" sz="1200" b="0" i="0" u="none" strike="noStrike" baseline="0" dirty="0"/>
              <a:t>to reach the heavily shielded beam dump with minimal interception in the spectrometer. Other collimators,</a:t>
            </a:r>
          </a:p>
          <a:p>
            <a:pPr algn="l"/>
            <a:r>
              <a:rPr lang="en-US" sz="1200" b="0" i="0" u="none" strike="noStrike" baseline="0" dirty="0"/>
              <a:t>lintels, and shielding enforce a “2-bounce” requirement in which elements with line-of-sight exposure to the</a:t>
            </a:r>
          </a:p>
          <a:p>
            <a:pPr algn="l"/>
            <a:r>
              <a:rPr lang="en-US" sz="1200" b="0" i="0" u="none" strike="noStrike" baseline="0" dirty="0"/>
              <a:t>target at low angles do not have direct line-of-sight to the region of the detector used to measure the Moller</a:t>
            </a:r>
          </a:p>
          <a:p>
            <a:pPr algn="l"/>
            <a:r>
              <a:rPr lang="en-US" sz="1200" b="0" i="0" u="none" strike="noStrike" baseline="0" dirty="0"/>
              <a:t>asymmetry. Additional shielding elements are necessary to protect the experimental components, such as</a:t>
            </a:r>
          </a:p>
          <a:p>
            <a:pPr algn="l"/>
            <a:r>
              <a:rPr lang="en-US" sz="1200" b="0" i="0" u="none" strike="noStrike" baseline="0" dirty="0"/>
              <a:t>the epoxy which surrounds the coils. Two movable collimator-like components, the sieve and blocker, which</a:t>
            </a:r>
          </a:p>
          <a:p>
            <a:pPr algn="l"/>
            <a:r>
              <a:rPr lang="en-US" sz="1200" b="0" i="0" u="none" strike="noStrike" baseline="0" dirty="0"/>
              <a:t>will be used to calibrate the experimental acceptance and to study backgrounds, are located upstream of the</a:t>
            </a:r>
          </a:p>
          <a:p>
            <a:pPr algn="l"/>
            <a:r>
              <a:rPr lang="en-CA" sz="1200" b="0" i="0" u="none" strike="noStrike" baseline="0" dirty="0"/>
              <a:t>primary collimator.</a:t>
            </a:r>
            <a:endParaRPr lang="en-CA" sz="1200" dirty="0"/>
          </a:p>
          <a:p>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90</a:t>
            </a:fld>
            <a:endParaRPr lang="en-CA"/>
          </a:p>
        </p:txBody>
      </p:sp>
    </p:spTree>
    <p:extLst>
      <p:ext uri="{BB962C8B-B14F-4D97-AF65-F5344CB8AC3E}">
        <p14:creationId xmlns:p14="http://schemas.microsoft.com/office/powerpoint/2010/main" val="1535764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5952A-81F2-C3BB-C3B0-6A1043FB5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08121-2CB0-AAB5-F451-120B78865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32B56-E171-8376-F59F-F0109F10452A}"/>
              </a:ext>
            </a:extLst>
          </p:cNvPr>
          <p:cNvSpPr>
            <a:spLocks noGrp="1"/>
          </p:cNvSpPr>
          <p:nvPr>
            <p:ph type="body" idx="1"/>
          </p:nvPr>
        </p:nvSpPr>
        <p:spPr/>
        <p:txBody>
          <a:bodyPr/>
          <a:lstStyle/>
          <a:p>
            <a:pPr algn="l"/>
            <a:r>
              <a:rPr lang="en-CA" sz="1200" b="0" i="0" u="none" strike="noStrike" baseline="0" dirty="0"/>
              <a:t>A primary</a:t>
            </a:r>
          </a:p>
          <a:p>
            <a:pPr algn="l"/>
            <a:r>
              <a:rPr lang="en-US" sz="1200" b="0" i="0" u="none" strike="noStrike" baseline="0" dirty="0"/>
              <a:t>collimator (collimator 2), located upstream of the first magnetic element and about 5 m downstream of the</a:t>
            </a:r>
          </a:p>
          <a:p>
            <a:pPr algn="l"/>
            <a:r>
              <a:rPr lang="en-US" sz="1200" b="0" i="0" u="none" strike="noStrike" baseline="0" dirty="0"/>
              <a:t>target, defines the acceptance for the Moller signal with a polar angle range of 5 &lt; </a:t>
            </a:r>
            <a:r>
              <a:rPr lang="en-US" sz="1200" b="0" i="0" u="none" strike="noStrike" baseline="0" dirty="0" err="1"/>
              <a:t>θlab</a:t>
            </a:r>
            <a:r>
              <a:rPr lang="en-US" sz="1200" b="0" i="0" u="none" strike="noStrike" baseline="0" dirty="0"/>
              <a:t> &lt; 20 </a:t>
            </a:r>
            <a:r>
              <a:rPr lang="en-US" sz="1200" b="0" i="0" u="none" strike="noStrike" baseline="0" dirty="0" err="1"/>
              <a:t>mrad</a:t>
            </a:r>
            <a:r>
              <a:rPr lang="en-US" sz="1200" b="0" i="0" u="none" strike="noStrike" baseline="0" dirty="0"/>
              <a:t>. The</a:t>
            </a:r>
          </a:p>
          <a:p>
            <a:pPr algn="l"/>
            <a:r>
              <a:rPr lang="en-US" sz="1200" b="0" i="0" u="none" strike="noStrike" baseline="0" dirty="0"/>
              <a:t>acceptance is divided into seven identical, equally spaced wedges covering a total of half of the azimuthal</a:t>
            </a:r>
          </a:p>
          <a:p>
            <a:pPr algn="l"/>
            <a:r>
              <a:rPr lang="en-US" sz="1200" b="0" i="0" u="none" strike="noStrike" baseline="0" dirty="0"/>
              <a:t>angle, with the collimator blocking all flux between these wedges. A primary beam collimator at this</a:t>
            </a:r>
          </a:p>
          <a:p>
            <a:pPr algn="l"/>
            <a:r>
              <a:rPr lang="en-US" sz="1200" b="0" i="0" u="none" strike="noStrike" baseline="0" dirty="0"/>
              <a:t>position also defines an aperture at 5× the multiple scattered width of the beam, to allow the exhaust beam</a:t>
            </a:r>
          </a:p>
          <a:p>
            <a:pPr algn="l"/>
            <a:r>
              <a:rPr lang="en-US" sz="1200" b="0" i="0" u="none" strike="noStrike" baseline="0" dirty="0"/>
              <a:t>to reach the heavily shielded beam dump with minimal interception in the spectrometer. Other collimators,</a:t>
            </a:r>
          </a:p>
          <a:p>
            <a:pPr algn="l"/>
            <a:r>
              <a:rPr lang="en-US" sz="1200" b="0" i="0" u="none" strike="noStrike" baseline="0" dirty="0"/>
              <a:t>lintels, and shielding enforce a “2-bounce” requirement in which elements with line-of-sight exposure to the</a:t>
            </a:r>
          </a:p>
          <a:p>
            <a:pPr algn="l"/>
            <a:r>
              <a:rPr lang="en-US" sz="1200" b="0" i="0" u="none" strike="noStrike" baseline="0" dirty="0"/>
              <a:t>target at low angles do not have direct line-of-sight to the region of the detector used to measure the Moller</a:t>
            </a:r>
          </a:p>
          <a:p>
            <a:pPr algn="l"/>
            <a:r>
              <a:rPr lang="en-US" sz="1200" b="0" i="0" u="none" strike="noStrike" baseline="0" dirty="0"/>
              <a:t>asymmetry. Additional shielding elements are necessary to protect the experimental components, such as</a:t>
            </a:r>
          </a:p>
          <a:p>
            <a:pPr algn="l"/>
            <a:r>
              <a:rPr lang="en-US" sz="1200" b="0" i="0" u="none" strike="noStrike" baseline="0" dirty="0"/>
              <a:t>the epoxy which surrounds the coils. Two movable collimator-like components, the sieve and blocker, which</a:t>
            </a:r>
          </a:p>
          <a:p>
            <a:pPr algn="l"/>
            <a:r>
              <a:rPr lang="en-US" sz="1200" b="0" i="0" u="none" strike="noStrike" baseline="0" dirty="0"/>
              <a:t>will be used to calibrate the experimental acceptance and to study backgrounds, are located upstream of the</a:t>
            </a:r>
          </a:p>
          <a:p>
            <a:pPr algn="l"/>
            <a:r>
              <a:rPr lang="en-CA" sz="1200" b="0" i="0" u="none" strike="noStrike" baseline="0" dirty="0"/>
              <a:t>primary collimator.</a:t>
            </a:r>
            <a:endParaRPr lang="en-CA" sz="1200" dirty="0"/>
          </a:p>
          <a:p>
            <a:endParaRPr lang="en-CA" dirty="0"/>
          </a:p>
        </p:txBody>
      </p:sp>
      <p:sp>
        <p:nvSpPr>
          <p:cNvPr id="4" name="Slide Number Placeholder 3">
            <a:extLst>
              <a:ext uri="{FF2B5EF4-FFF2-40B4-BE49-F238E27FC236}">
                <a16:creationId xmlns:a16="http://schemas.microsoft.com/office/drawing/2014/main" id="{BB9C31D4-854F-FBAE-7C2F-A991513B3BE8}"/>
              </a:ext>
            </a:extLst>
          </p:cNvPr>
          <p:cNvSpPr>
            <a:spLocks noGrp="1"/>
          </p:cNvSpPr>
          <p:nvPr>
            <p:ph type="sldNum" sz="quarter" idx="5"/>
          </p:nvPr>
        </p:nvSpPr>
        <p:spPr/>
        <p:txBody>
          <a:bodyPr/>
          <a:lstStyle/>
          <a:p>
            <a:fld id="{F68ACC64-3E12-4E00-A024-17FD8DFC7ADC}" type="slidenum">
              <a:rPr lang="en-CA" smtClean="0"/>
              <a:t>91</a:t>
            </a:fld>
            <a:endParaRPr lang="en-CA"/>
          </a:p>
        </p:txBody>
      </p:sp>
    </p:spTree>
    <p:extLst>
      <p:ext uri="{BB962C8B-B14F-4D97-AF65-F5344CB8AC3E}">
        <p14:creationId xmlns:p14="http://schemas.microsoft.com/office/powerpoint/2010/main" val="321729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6FCC-D3CD-DAB2-6A22-5B3DF9D00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79719-C17F-523E-474A-63CDB7ED2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4C2D7-786A-0E7B-8489-3B6C632D22A0}"/>
              </a:ext>
            </a:extLst>
          </p:cNvPr>
          <p:cNvSpPr>
            <a:spLocks noGrp="1"/>
          </p:cNvSpPr>
          <p:nvPr>
            <p:ph type="body" idx="1"/>
          </p:nvPr>
        </p:nvSpPr>
        <p:spPr/>
        <p:txBody>
          <a:bodyPr/>
          <a:lstStyle/>
          <a:p>
            <a:pPr algn="l"/>
            <a:r>
              <a:rPr lang="en-CA" sz="1200" b="0" i="0" u="none" strike="noStrike" baseline="0" dirty="0"/>
              <a:t>A primary</a:t>
            </a:r>
          </a:p>
          <a:p>
            <a:pPr algn="l"/>
            <a:r>
              <a:rPr lang="en-US" sz="1200" b="0" i="0" u="none" strike="noStrike" baseline="0" dirty="0"/>
              <a:t>collimator (collimator 2), located upstream of the first magnetic element and about 5 m downstream of the</a:t>
            </a:r>
          </a:p>
          <a:p>
            <a:pPr algn="l"/>
            <a:r>
              <a:rPr lang="en-US" sz="1200" b="0" i="0" u="none" strike="noStrike" baseline="0" dirty="0"/>
              <a:t>target, defines the acceptance for the Moller signal with a polar angle range of 5 &lt; </a:t>
            </a:r>
            <a:r>
              <a:rPr lang="en-US" sz="1200" b="0" i="0" u="none" strike="noStrike" baseline="0" dirty="0" err="1"/>
              <a:t>θlab</a:t>
            </a:r>
            <a:r>
              <a:rPr lang="en-US" sz="1200" b="0" i="0" u="none" strike="noStrike" baseline="0" dirty="0"/>
              <a:t> &lt; 20 </a:t>
            </a:r>
            <a:r>
              <a:rPr lang="en-US" sz="1200" b="0" i="0" u="none" strike="noStrike" baseline="0" dirty="0" err="1"/>
              <a:t>mrad</a:t>
            </a:r>
            <a:r>
              <a:rPr lang="en-US" sz="1200" b="0" i="0" u="none" strike="noStrike" baseline="0" dirty="0"/>
              <a:t>. The</a:t>
            </a:r>
          </a:p>
          <a:p>
            <a:pPr algn="l"/>
            <a:r>
              <a:rPr lang="en-US" sz="1200" b="0" i="0" u="none" strike="noStrike" baseline="0" dirty="0"/>
              <a:t>acceptance is divided into seven identical, equally spaced wedges covering a total of half of the azimuthal</a:t>
            </a:r>
          </a:p>
          <a:p>
            <a:pPr algn="l"/>
            <a:r>
              <a:rPr lang="en-US" sz="1200" b="0" i="0" u="none" strike="noStrike" baseline="0" dirty="0"/>
              <a:t>angle, with the collimator blocking all flux between these wedges. A primary beam collimator at this</a:t>
            </a:r>
          </a:p>
          <a:p>
            <a:pPr algn="l"/>
            <a:r>
              <a:rPr lang="en-US" sz="1200" b="0" i="0" u="none" strike="noStrike" baseline="0" dirty="0"/>
              <a:t>position also defines an aperture at 5× the multiple scattered width of the beam, to allow the exhaust beam</a:t>
            </a:r>
          </a:p>
          <a:p>
            <a:pPr algn="l"/>
            <a:r>
              <a:rPr lang="en-US" sz="1200" b="0" i="0" u="none" strike="noStrike" baseline="0" dirty="0"/>
              <a:t>to reach the heavily shielded beam dump with minimal interception in the spectrometer. Other collimators,</a:t>
            </a:r>
          </a:p>
          <a:p>
            <a:pPr algn="l"/>
            <a:r>
              <a:rPr lang="en-US" sz="1200" b="0" i="0" u="none" strike="noStrike" baseline="0" dirty="0"/>
              <a:t>lintels, and shielding enforce a “2-bounce” requirement in which elements with line-of-sight exposure to the</a:t>
            </a:r>
          </a:p>
          <a:p>
            <a:pPr algn="l"/>
            <a:r>
              <a:rPr lang="en-US" sz="1200" b="0" i="0" u="none" strike="noStrike" baseline="0" dirty="0"/>
              <a:t>target at low angles do not have direct line-of-sight to the region of the detector used to measure the Moller</a:t>
            </a:r>
          </a:p>
          <a:p>
            <a:pPr algn="l"/>
            <a:r>
              <a:rPr lang="en-US" sz="1200" b="0" i="0" u="none" strike="noStrike" baseline="0" dirty="0"/>
              <a:t>asymmetry. Additional shielding elements are necessary to protect the experimental components, such as</a:t>
            </a:r>
          </a:p>
          <a:p>
            <a:pPr algn="l"/>
            <a:r>
              <a:rPr lang="en-US" sz="1200" b="0" i="0" u="none" strike="noStrike" baseline="0" dirty="0"/>
              <a:t>the epoxy which surrounds the coils. Two movable collimator-like components, the sieve and blocker, which</a:t>
            </a:r>
          </a:p>
          <a:p>
            <a:pPr algn="l"/>
            <a:r>
              <a:rPr lang="en-US" sz="1200" b="0" i="0" u="none" strike="noStrike" baseline="0" dirty="0"/>
              <a:t>will be used to calibrate the experimental acceptance and to study backgrounds, are located upstream of the</a:t>
            </a:r>
          </a:p>
          <a:p>
            <a:pPr algn="l"/>
            <a:r>
              <a:rPr lang="en-CA" sz="1200" b="0" i="0" u="none" strike="noStrike" baseline="0" dirty="0"/>
              <a:t>primary collimator.</a:t>
            </a:r>
            <a:endParaRPr lang="en-CA" sz="1200" dirty="0"/>
          </a:p>
          <a:p>
            <a:endParaRPr lang="en-CA" dirty="0"/>
          </a:p>
        </p:txBody>
      </p:sp>
      <p:sp>
        <p:nvSpPr>
          <p:cNvPr id="4" name="Slide Number Placeholder 3">
            <a:extLst>
              <a:ext uri="{FF2B5EF4-FFF2-40B4-BE49-F238E27FC236}">
                <a16:creationId xmlns:a16="http://schemas.microsoft.com/office/drawing/2014/main" id="{BF10C436-7F30-DF85-0B72-60C4908BF5D4}"/>
              </a:ext>
            </a:extLst>
          </p:cNvPr>
          <p:cNvSpPr>
            <a:spLocks noGrp="1"/>
          </p:cNvSpPr>
          <p:nvPr>
            <p:ph type="sldNum" sz="quarter" idx="5"/>
          </p:nvPr>
        </p:nvSpPr>
        <p:spPr/>
        <p:txBody>
          <a:bodyPr/>
          <a:lstStyle/>
          <a:p>
            <a:fld id="{F68ACC64-3E12-4E00-A024-17FD8DFC7ADC}" type="slidenum">
              <a:rPr lang="en-CA" smtClean="0"/>
              <a:t>92</a:t>
            </a:fld>
            <a:endParaRPr lang="en-CA"/>
          </a:p>
        </p:txBody>
      </p:sp>
    </p:spTree>
    <p:extLst>
      <p:ext uri="{BB962C8B-B14F-4D97-AF65-F5344CB8AC3E}">
        <p14:creationId xmlns:p14="http://schemas.microsoft.com/office/powerpoint/2010/main" val="88693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D0EA-1EE1-3004-06B9-B5DBAD024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E9072-0049-8667-1FDC-4A57E1EB4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3D03B-E850-A7A2-0867-E7C5CDED5DEA}"/>
              </a:ext>
            </a:extLst>
          </p:cNvPr>
          <p:cNvSpPr>
            <a:spLocks noGrp="1"/>
          </p:cNvSpPr>
          <p:nvPr>
            <p:ph type="body" idx="1"/>
          </p:nvPr>
        </p:nvSpPr>
        <p:spPr/>
        <p:txBody>
          <a:bodyPr/>
          <a:lstStyle/>
          <a:p>
            <a:pPr algn="l"/>
            <a:r>
              <a:rPr lang="en-US" sz="1200" b="0" i="0" u="none" strike="noStrike" baseline="0" dirty="0"/>
              <a:t>The polarized electron beam is generated using photoemission due to circularly-polarized light on a </a:t>
            </a:r>
            <a:r>
              <a:rPr lang="en-CA" sz="1200" b="0" i="0" u="none" strike="noStrike" baseline="0" dirty="0"/>
              <a:t>photocathode.</a:t>
            </a:r>
          </a:p>
          <a:p>
            <a:pPr algn="l"/>
            <a:endParaRPr lang="en-CA" sz="1200" dirty="0"/>
          </a:p>
          <a:p>
            <a:pPr algn="l"/>
            <a:r>
              <a:rPr lang="en-US" sz="1200" dirty="0"/>
              <a:t>The polarization of incident laser light selects the polarization of the electron beam, and the rapid flip of electron beam helicity is performed with a reversal of the incident laser polarization. </a:t>
            </a:r>
          </a:p>
          <a:p>
            <a:pPr algn="l"/>
            <a:endParaRPr lang="en-US" sz="1200" dirty="0"/>
          </a:p>
          <a:p>
            <a:pPr algn="l"/>
            <a:r>
              <a:rPr lang="en-US" sz="1200" dirty="0"/>
              <a:t>The laser polarization is created with an electro-optic Pockels cell, so that reversing the applied voltage flips the sense of polarization.</a:t>
            </a:r>
          </a:p>
          <a:p>
            <a:pPr algn="l"/>
            <a:endParaRPr lang="en-US" sz="1200" dirty="0"/>
          </a:p>
          <a:p>
            <a:pPr algn="l"/>
            <a:r>
              <a:rPr lang="en-US" sz="1200" dirty="0"/>
              <a:t>The voltage applied to the Pockels cell is the only change in the electron beam generation or transport that is correlated to beam helicity. The photocathode quantum efficiency has an analyzing power for linear polarized light, but is the same for right- and left-handed circular</a:t>
            </a:r>
          </a:p>
          <a:p>
            <a:pPr algn="l"/>
            <a:r>
              <a:rPr lang="en-US" sz="1200" dirty="0"/>
              <a:t>Polarization.</a:t>
            </a:r>
          </a:p>
          <a:p>
            <a:pPr algn="l"/>
            <a:endParaRPr lang="en-US" sz="1200" dirty="0"/>
          </a:p>
          <a:p>
            <a:pPr algn="l"/>
            <a:r>
              <a:rPr lang="en-US" sz="1200" dirty="0"/>
              <a:t>The photocathode response is symmetric for circularly polarized laser light, and electron beam transport is unaffected by the electron polarization. Therefore, any helicity-correlated asymmetry in the electron beam must be directly related to the voltage applied to the Pockels cell or the polarization-sensitive transport of the laser light to the photocathode.</a:t>
            </a:r>
          </a:p>
          <a:p>
            <a:pPr algn="l"/>
            <a:endParaRPr lang="en-US" sz="1200" dirty="0"/>
          </a:p>
          <a:p>
            <a:pPr algn="l"/>
            <a:r>
              <a:rPr lang="en-US" sz="1200" dirty="0"/>
              <a:t>While the photocathode technology is a key component for generating the polarized electron beam, it is the Pockels cell that generates the robust and rapid polarization reversal which is so critical to a precision asymmetry measurement.</a:t>
            </a:r>
          </a:p>
          <a:p>
            <a:pPr algn="l"/>
            <a:endParaRPr lang="en-US" sz="1200" dirty="0"/>
          </a:p>
          <a:p>
            <a:r>
              <a:rPr lang="en-US" sz="1200" dirty="0"/>
              <a:t>PV experiments usually rely on longitudinal beam polarization, which is how it is emitted from the cathode (but spin </a:t>
            </a:r>
            <a:r>
              <a:rPr lang="en-US" sz="1200" dirty="0" err="1"/>
              <a:t>precesses</a:t>
            </a:r>
            <a:r>
              <a:rPr lang="en-US" sz="1200" dirty="0"/>
              <a:t> in the accelerator).</a:t>
            </a:r>
          </a:p>
          <a:p>
            <a:endParaRPr lang="en-CA" dirty="0"/>
          </a:p>
        </p:txBody>
      </p:sp>
      <p:sp>
        <p:nvSpPr>
          <p:cNvPr id="4" name="Slide Number Placeholder 3">
            <a:extLst>
              <a:ext uri="{FF2B5EF4-FFF2-40B4-BE49-F238E27FC236}">
                <a16:creationId xmlns:a16="http://schemas.microsoft.com/office/drawing/2014/main" id="{BB6730C9-5765-37BF-DF59-1A60666EEED5}"/>
              </a:ext>
            </a:extLst>
          </p:cNvPr>
          <p:cNvSpPr>
            <a:spLocks noGrp="1"/>
          </p:cNvSpPr>
          <p:nvPr>
            <p:ph type="sldNum" sz="quarter" idx="5"/>
          </p:nvPr>
        </p:nvSpPr>
        <p:spPr/>
        <p:txBody>
          <a:bodyPr/>
          <a:lstStyle/>
          <a:p>
            <a:fld id="{F68ACC64-3E12-4E00-A024-17FD8DFC7ADC}" type="slidenum">
              <a:rPr lang="en-CA" smtClean="0"/>
              <a:t>44</a:t>
            </a:fld>
            <a:endParaRPr lang="en-CA"/>
          </a:p>
        </p:txBody>
      </p:sp>
    </p:spTree>
    <p:extLst>
      <p:ext uri="{BB962C8B-B14F-4D97-AF65-F5344CB8AC3E}">
        <p14:creationId xmlns:p14="http://schemas.microsoft.com/office/powerpoint/2010/main" val="235305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9354A-7EAD-30E0-7481-F6D55489F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0D75B-1E78-005F-9E43-262F723B4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296D7-B673-0A1D-E7BB-05C8A7D47BD7}"/>
              </a:ext>
            </a:extLst>
          </p:cNvPr>
          <p:cNvSpPr>
            <a:spLocks noGrp="1"/>
          </p:cNvSpPr>
          <p:nvPr>
            <p:ph type="body" idx="1"/>
          </p:nvPr>
        </p:nvSpPr>
        <p:spPr/>
        <p:txBody>
          <a:bodyPr/>
          <a:lstStyle/>
          <a:p>
            <a:pPr algn="l"/>
            <a:r>
              <a:rPr lang="en-US" sz="1200" b="0" i="0" u="none" strike="noStrike" baseline="0" dirty="0"/>
              <a:t>The polarized electron beam is generated using photoemission due to circularly-polarized light on a </a:t>
            </a:r>
            <a:r>
              <a:rPr lang="en-CA" sz="1200" b="0" i="0" u="none" strike="noStrike" baseline="0" dirty="0"/>
              <a:t>photocathode.</a:t>
            </a:r>
          </a:p>
          <a:p>
            <a:pPr algn="l"/>
            <a:endParaRPr lang="en-CA" sz="1200" dirty="0"/>
          </a:p>
          <a:p>
            <a:pPr algn="l"/>
            <a:r>
              <a:rPr lang="en-US" sz="1200" dirty="0"/>
              <a:t>The polarization of incident laser light selects the polarization of the electron beam, and the rapid flip of electron beam helicity is performed with a reversal of the incident laser polarization. </a:t>
            </a:r>
          </a:p>
          <a:p>
            <a:pPr algn="l"/>
            <a:endParaRPr lang="en-US" sz="1200" dirty="0"/>
          </a:p>
          <a:p>
            <a:pPr algn="l"/>
            <a:r>
              <a:rPr lang="en-US" sz="1200" dirty="0"/>
              <a:t>The laser polarization is created with an electro-optic Pockels cell, so that reversing the applied voltage flips the sense of polarization.</a:t>
            </a:r>
          </a:p>
          <a:p>
            <a:pPr algn="l"/>
            <a:endParaRPr lang="en-US" sz="1200" dirty="0"/>
          </a:p>
          <a:p>
            <a:pPr algn="l"/>
            <a:r>
              <a:rPr lang="en-US" sz="1200" dirty="0"/>
              <a:t>The voltage applied to the Pockels cell is the only change in the electron beam generation or transport that is correlated to beam helicity. The photocathode quantum efficiency has an analyzing power for linear polarized light, but is the same for right- and left-handed circular</a:t>
            </a:r>
          </a:p>
          <a:p>
            <a:pPr algn="l"/>
            <a:r>
              <a:rPr lang="en-US" sz="1200" dirty="0"/>
              <a:t>Polarization.</a:t>
            </a:r>
          </a:p>
          <a:p>
            <a:pPr algn="l"/>
            <a:endParaRPr lang="en-US" sz="1200" dirty="0"/>
          </a:p>
          <a:p>
            <a:pPr algn="l"/>
            <a:r>
              <a:rPr lang="en-US" sz="1200" dirty="0"/>
              <a:t>The photocathode response is symmetric for circularly polarized laser light, and electron beam transport is unaffected by the electron polarization. Therefore, any helicity-correlated asymmetry in the electron beam must be directly related to the voltage applied to the Pockels cell or the polarization-sensitive transport of the laser light to the photocathode.</a:t>
            </a:r>
          </a:p>
          <a:p>
            <a:pPr algn="l"/>
            <a:endParaRPr lang="en-US" sz="1200" dirty="0"/>
          </a:p>
          <a:p>
            <a:pPr algn="l"/>
            <a:r>
              <a:rPr lang="en-US" sz="1200" dirty="0"/>
              <a:t>While the photocathode technology is a key component for generating the polarized electron beam, it is the Pockels cell that generates the robust and rapid polarization reversal which is so critical to a precision asymmetry measurement.</a:t>
            </a:r>
          </a:p>
          <a:p>
            <a:pPr algn="l"/>
            <a:endParaRPr lang="en-US" sz="1200" dirty="0"/>
          </a:p>
          <a:p>
            <a:r>
              <a:rPr lang="en-US" sz="1200" dirty="0"/>
              <a:t>PV experiments usually rely on longitudinal beam polarization, which is how it is emitted from the cathode (but spin </a:t>
            </a:r>
            <a:r>
              <a:rPr lang="en-US" sz="1200" dirty="0" err="1"/>
              <a:t>precesses</a:t>
            </a:r>
            <a:r>
              <a:rPr lang="en-US" sz="1200" dirty="0"/>
              <a:t> in the accelerator).</a:t>
            </a:r>
          </a:p>
          <a:p>
            <a:endParaRPr lang="en-CA" dirty="0"/>
          </a:p>
        </p:txBody>
      </p:sp>
      <p:sp>
        <p:nvSpPr>
          <p:cNvPr id="4" name="Slide Number Placeholder 3">
            <a:extLst>
              <a:ext uri="{FF2B5EF4-FFF2-40B4-BE49-F238E27FC236}">
                <a16:creationId xmlns:a16="http://schemas.microsoft.com/office/drawing/2014/main" id="{2B88DAEC-F20C-AB6D-5DEB-610883F87D5E}"/>
              </a:ext>
            </a:extLst>
          </p:cNvPr>
          <p:cNvSpPr>
            <a:spLocks noGrp="1"/>
          </p:cNvSpPr>
          <p:nvPr>
            <p:ph type="sldNum" sz="quarter" idx="5"/>
          </p:nvPr>
        </p:nvSpPr>
        <p:spPr/>
        <p:txBody>
          <a:bodyPr/>
          <a:lstStyle/>
          <a:p>
            <a:fld id="{F68ACC64-3E12-4E00-A024-17FD8DFC7ADC}" type="slidenum">
              <a:rPr lang="en-CA" smtClean="0"/>
              <a:t>45</a:t>
            </a:fld>
            <a:endParaRPr lang="en-CA"/>
          </a:p>
        </p:txBody>
      </p:sp>
    </p:spTree>
    <p:extLst>
      <p:ext uri="{BB962C8B-B14F-4D97-AF65-F5344CB8AC3E}">
        <p14:creationId xmlns:p14="http://schemas.microsoft.com/office/powerpoint/2010/main" val="302824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t>The polarized electron beam is generated using photoemission due to circularly-polarized light on a </a:t>
            </a:r>
            <a:r>
              <a:rPr lang="en-CA" sz="1200" b="0" i="0" u="none" strike="noStrike" baseline="0" dirty="0"/>
              <a:t>photocathode.</a:t>
            </a:r>
          </a:p>
          <a:p>
            <a:pPr algn="l"/>
            <a:endParaRPr lang="en-CA" sz="1200" dirty="0"/>
          </a:p>
          <a:p>
            <a:pPr algn="l"/>
            <a:r>
              <a:rPr lang="en-US" sz="1200" dirty="0"/>
              <a:t>The polarization of incident laser light selects the polarization of the electron beam, and the rapid flip of electron beam helicity is performed with a reversal of the incident laser polarization. </a:t>
            </a:r>
          </a:p>
          <a:p>
            <a:pPr algn="l"/>
            <a:endParaRPr lang="en-US" sz="1200" dirty="0"/>
          </a:p>
          <a:p>
            <a:pPr algn="l"/>
            <a:r>
              <a:rPr lang="en-US" sz="1200" dirty="0"/>
              <a:t>The laser polarization is created with an electro-optic Pockels cell, so that reversing the applied voltage flips the sense of polarization.</a:t>
            </a:r>
          </a:p>
          <a:p>
            <a:pPr algn="l"/>
            <a:endParaRPr lang="en-US" sz="1200" dirty="0"/>
          </a:p>
          <a:p>
            <a:pPr algn="l"/>
            <a:r>
              <a:rPr lang="en-US" sz="1200" dirty="0"/>
              <a:t>The voltage applied to the Pockels cell is the only change in the electron beam generation or transport that is correlated to beam helicity. The photocathode quantum efficiency has an analyzing power for linear polarized light, but is the same for right- and left-handed circular</a:t>
            </a:r>
          </a:p>
          <a:p>
            <a:pPr algn="l"/>
            <a:r>
              <a:rPr lang="en-US" sz="1200" dirty="0"/>
              <a:t>Polarization.</a:t>
            </a:r>
          </a:p>
          <a:p>
            <a:pPr algn="l"/>
            <a:endParaRPr lang="en-US" sz="1200" dirty="0"/>
          </a:p>
          <a:p>
            <a:pPr algn="l"/>
            <a:r>
              <a:rPr lang="en-US" sz="1200" dirty="0"/>
              <a:t>The photocathode response is symmetric for circularly polarized laser light, and electron beam transport is unaffected by the electron polarization. Therefore, any helicity-correlated asymmetry in the electron beam must be directly related to the voltage applied to the Pockels cell or the polarization-sensitive transport of the laser light to the photocathode.</a:t>
            </a:r>
          </a:p>
          <a:p>
            <a:pPr algn="l"/>
            <a:endParaRPr lang="en-US" sz="1200" dirty="0"/>
          </a:p>
          <a:p>
            <a:pPr algn="l"/>
            <a:r>
              <a:rPr lang="en-US" sz="1200" dirty="0"/>
              <a:t>While the photocathode technology is a key component for generating the polarized electron beam, it is the Pockels cell that generates the robust and rapid polarization reversal which is so critical to a precision asymmetry measurement.</a:t>
            </a:r>
          </a:p>
          <a:p>
            <a:pPr algn="l"/>
            <a:endParaRPr lang="en-US" sz="1200" dirty="0"/>
          </a:p>
          <a:p>
            <a:r>
              <a:rPr lang="en-US" sz="1200" dirty="0"/>
              <a:t>PV experiments usually rely on longitudinal beam polarization, which is how it is emitted from the cathode (but spin </a:t>
            </a:r>
            <a:r>
              <a:rPr lang="en-US" sz="1200" dirty="0" err="1"/>
              <a:t>precesses</a:t>
            </a:r>
            <a:r>
              <a:rPr lang="en-US" sz="1200" dirty="0"/>
              <a:t> in the accelerator).</a:t>
            </a:r>
          </a:p>
          <a:p>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46</a:t>
            </a:fld>
            <a:endParaRPr lang="en-CA"/>
          </a:p>
        </p:txBody>
      </p:sp>
    </p:spTree>
    <p:extLst>
      <p:ext uri="{BB962C8B-B14F-4D97-AF65-F5344CB8AC3E}">
        <p14:creationId xmlns:p14="http://schemas.microsoft.com/office/powerpoint/2010/main" val="114305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2CF49-2D44-C0A7-2A83-5D048821D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D05F7-D04A-F151-C058-F1091732B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E0A8-D549-6E44-09ED-9B5DABAA3CB9}"/>
              </a:ext>
            </a:extLst>
          </p:cNvPr>
          <p:cNvSpPr>
            <a:spLocks noGrp="1"/>
          </p:cNvSpPr>
          <p:nvPr>
            <p:ph type="body" idx="1"/>
          </p:nvPr>
        </p:nvSpPr>
        <p:spPr/>
        <p:txBody>
          <a:bodyPr/>
          <a:lstStyle/>
          <a:p>
            <a:pPr algn="l"/>
            <a:r>
              <a:rPr lang="en-US" sz="1200" b="0" i="0" u="none" strike="noStrike" baseline="0" dirty="0"/>
              <a:t>The polarized electron beam is generated using photoemission due to circularly-polarized light on a </a:t>
            </a:r>
            <a:r>
              <a:rPr lang="en-CA" sz="1200" b="0" i="0" u="none" strike="noStrike" baseline="0" dirty="0"/>
              <a:t>photocathode.</a:t>
            </a:r>
          </a:p>
          <a:p>
            <a:pPr algn="l"/>
            <a:endParaRPr lang="en-CA" sz="1200" dirty="0"/>
          </a:p>
          <a:p>
            <a:pPr algn="l"/>
            <a:r>
              <a:rPr lang="en-US" sz="1200" dirty="0"/>
              <a:t>The polarization of incident laser light selects the polarization of the electron beam, and the rapid flip of electron beam helicity is performed with a reversal of the incident laser polarization. </a:t>
            </a:r>
          </a:p>
          <a:p>
            <a:pPr algn="l"/>
            <a:endParaRPr lang="en-US" sz="1200" dirty="0"/>
          </a:p>
          <a:p>
            <a:pPr algn="l"/>
            <a:r>
              <a:rPr lang="en-US" sz="1200" dirty="0"/>
              <a:t>The laser polarization is created with an electro-optic Pockels cell, so that reversing the applied voltage flips the sense of polarization.</a:t>
            </a:r>
          </a:p>
          <a:p>
            <a:pPr algn="l"/>
            <a:endParaRPr lang="en-US" sz="1200" dirty="0"/>
          </a:p>
          <a:p>
            <a:pPr algn="l"/>
            <a:r>
              <a:rPr lang="en-US" sz="1200" dirty="0"/>
              <a:t>The voltage applied to the Pockels cell is the only change in the electron beam generation or transport that is correlated to beam helicity. The photocathode quantum efficiency has an analyzing power for linear polarized light, but is the same for right- and left-handed circular</a:t>
            </a:r>
          </a:p>
          <a:p>
            <a:pPr algn="l"/>
            <a:r>
              <a:rPr lang="en-US" sz="1200" dirty="0"/>
              <a:t>Polarization.</a:t>
            </a:r>
          </a:p>
          <a:p>
            <a:pPr algn="l"/>
            <a:endParaRPr lang="en-US" sz="1200" dirty="0"/>
          </a:p>
          <a:p>
            <a:pPr algn="l"/>
            <a:r>
              <a:rPr lang="en-US" sz="1200" dirty="0"/>
              <a:t>The photocathode response is symmetric for circularly polarized laser light, and electron beam transport is unaffected by the electron polarization. Therefore, any helicity-correlated asymmetry in the electron beam must be directly related to the voltage applied to the Pockels cell or the polarization-sensitive transport of the laser light to the photocathode.</a:t>
            </a:r>
          </a:p>
          <a:p>
            <a:pPr algn="l"/>
            <a:endParaRPr lang="en-US" sz="1200" dirty="0"/>
          </a:p>
          <a:p>
            <a:pPr algn="l"/>
            <a:r>
              <a:rPr lang="en-US" sz="1200" dirty="0"/>
              <a:t>While the photocathode technology is a key component for generating the polarized electron beam, it is the Pockels cell that generates the robust and rapid polarization reversal which is so critical to a precision asymmetry measurement.</a:t>
            </a:r>
          </a:p>
          <a:p>
            <a:pPr algn="l"/>
            <a:endParaRPr lang="en-US" sz="1200" dirty="0"/>
          </a:p>
          <a:p>
            <a:r>
              <a:rPr lang="en-US" sz="1200" dirty="0"/>
              <a:t>PV experiments usually rely on longitudinal beam polarization, which is how it is emitted from the cathode (but spin </a:t>
            </a:r>
            <a:r>
              <a:rPr lang="en-US" sz="1200" dirty="0" err="1"/>
              <a:t>precesses</a:t>
            </a:r>
            <a:r>
              <a:rPr lang="en-US" sz="1200" dirty="0"/>
              <a:t> in the accelerator).</a:t>
            </a:r>
          </a:p>
          <a:p>
            <a:endParaRPr lang="en-CA" dirty="0"/>
          </a:p>
        </p:txBody>
      </p:sp>
      <p:sp>
        <p:nvSpPr>
          <p:cNvPr id="4" name="Slide Number Placeholder 3">
            <a:extLst>
              <a:ext uri="{FF2B5EF4-FFF2-40B4-BE49-F238E27FC236}">
                <a16:creationId xmlns:a16="http://schemas.microsoft.com/office/drawing/2014/main" id="{B23D45C8-7D3A-8847-C7E1-4B314FD10A6C}"/>
              </a:ext>
            </a:extLst>
          </p:cNvPr>
          <p:cNvSpPr>
            <a:spLocks noGrp="1"/>
          </p:cNvSpPr>
          <p:nvPr>
            <p:ph type="sldNum" sz="quarter" idx="5"/>
          </p:nvPr>
        </p:nvSpPr>
        <p:spPr/>
        <p:txBody>
          <a:bodyPr/>
          <a:lstStyle/>
          <a:p>
            <a:fld id="{F68ACC64-3E12-4E00-A024-17FD8DFC7ADC}" type="slidenum">
              <a:rPr lang="en-CA" smtClean="0"/>
              <a:t>47</a:t>
            </a:fld>
            <a:endParaRPr lang="en-CA"/>
          </a:p>
        </p:txBody>
      </p:sp>
    </p:spTree>
    <p:extLst>
      <p:ext uri="{BB962C8B-B14F-4D97-AF65-F5344CB8AC3E}">
        <p14:creationId xmlns:p14="http://schemas.microsoft.com/office/powerpoint/2010/main" val="426761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Beam steering needed to center the beam on target can easily result in the beam being displaced from the central axis in any given BCM by 1 or 2 mm, and the displacement will be different in each BCM.</a:t>
            </a:r>
          </a:p>
          <a:p>
            <a:pPr lvl="1"/>
            <a:endParaRPr lang="en-US" sz="1600" dirty="0"/>
          </a:p>
          <a:p>
            <a:r>
              <a:rPr lang="en-US" sz="1600" dirty="0"/>
              <a:t>For a beam displaced 2 mm from the cavity’s central</a:t>
            </a:r>
          </a:p>
          <a:p>
            <a:r>
              <a:rPr lang="en-US" sz="1600" dirty="0"/>
              <a:t>axis, the BCM signal drops 0.1%, and a sensitivity to helicity-correlated</a:t>
            </a:r>
          </a:p>
          <a:p>
            <a:r>
              <a:rPr lang="en-US" sz="1600" dirty="0"/>
              <a:t>beam motion of −1 ppb/nm is expected,</a:t>
            </a:r>
          </a:p>
          <a:p>
            <a:pPr lvl="1"/>
            <a:endParaRPr lang="en-US" sz="1600" dirty="0"/>
          </a:p>
          <a:p>
            <a:endParaRPr lang="en-US" sz="1600" dirty="0"/>
          </a:p>
          <a:p>
            <a:r>
              <a:rPr lang="en-US" sz="1600" dirty="0"/>
              <a:t>the requirement to raster (dither) the beam to reduce the beam power density at the experimental target also means that the beam</a:t>
            </a:r>
          </a:p>
          <a:p>
            <a:r>
              <a:rPr lang="en-US" sz="1600" dirty="0"/>
              <a:t>traverses each BCM at a different radius as a function of time and position along the beamline</a:t>
            </a:r>
          </a:p>
          <a:p>
            <a:endParaRPr lang="en-US" sz="1600" dirty="0"/>
          </a:p>
          <a:p>
            <a:r>
              <a:rPr lang="en-US" sz="1600" dirty="0"/>
              <a:t>BCMs used to charge-normalize the experiment were downstream of the nominally 26 kHz raster magnets, for two reasons. </a:t>
            </a:r>
          </a:p>
          <a:p>
            <a:endParaRPr lang="en-US" sz="1600" dirty="0"/>
          </a:p>
          <a:p>
            <a:r>
              <a:rPr lang="en-US" sz="1600" dirty="0"/>
              <a:t>First, the raster magnets have to be situated well upstream of the target in order to have enough lever arm to achieve the desired raster pattern at large beam momenta.</a:t>
            </a:r>
          </a:p>
          <a:p>
            <a:endParaRPr lang="en-US" sz="1600" dirty="0"/>
          </a:p>
          <a:p>
            <a:r>
              <a:rPr lang="en-US" sz="1600" dirty="0"/>
              <a:t>Second, the BCMs used to charge-normalize the experiment should ideally be as close to the target as possible in order to record the beam that actually hits the target</a:t>
            </a:r>
          </a:p>
          <a:p>
            <a:r>
              <a:rPr lang="en-US" sz="1600" b="1" dirty="0"/>
              <a:t>For a precision PV experiment, a sensitivity of 1 ppb/nm (2 mm from the central BCM axis) can become a limiting uncertainty.</a:t>
            </a:r>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54</a:t>
            </a:fld>
            <a:endParaRPr lang="en-CA"/>
          </a:p>
        </p:txBody>
      </p:sp>
    </p:spTree>
    <p:extLst>
      <p:ext uri="{BB962C8B-B14F-4D97-AF65-F5344CB8AC3E}">
        <p14:creationId xmlns:p14="http://schemas.microsoft.com/office/powerpoint/2010/main" val="72104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dirty="0" err="1"/>
              <a:t>stripline</a:t>
            </a:r>
            <a:r>
              <a:rPr lang="en-US" sz="1200" dirty="0"/>
              <a:t> switched electrode electronics (SEE) (Left) is designed to rapidly switch between two antennae in order to insure constant gain for the two channels, resulting in accurate position measurements.</a:t>
            </a:r>
          </a:p>
          <a:p>
            <a:endParaRPr lang="en-US" sz="1200" dirty="0"/>
          </a:p>
          <a:p>
            <a:r>
              <a:rPr lang="en-US" sz="1200" dirty="0"/>
              <a:t>For modern PV experiments, each of the four antennas </a:t>
            </a:r>
            <a:br>
              <a:rPr lang="en-US" sz="1200" dirty="0"/>
            </a:br>
            <a:r>
              <a:rPr lang="en-US" sz="1200" dirty="0"/>
              <a:t>from each BPM are monitored in each helicity state </a:t>
            </a:r>
            <a:br>
              <a:rPr lang="en-US" sz="1200" dirty="0"/>
            </a:br>
            <a:r>
              <a:rPr lang="en-US" sz="1200" dirty="0"/>
              <a:t>using 18-bit sampling ADCs custom built to accommodate </a:t>
            </a:r>
            <a:br>
              <a:rPr lang="en-US" sz="1200" dirty="0"/>
            </a:br>
            <a:r>
              <a:rPr lang="en-US" sz="1200" dirty="0"/>
              <a:t>faster reversal rates.</a:t>
            </a:r>
          </a:p>
          <a:p>
            <a:endParaRPr lang="en-US" sz="1200" dirty="0"/>
          </a:p>
          <a:p>
            <a:pPr lvl="1"/>
            <a:endParaRPr lang="en-US" sz="1600" dirty="0"/>
          </a:p>
          <a:p>
            <a:pPr lvl="1"/>
            <a:r>
              <a:rPr lang="en-US" sz="1600" dirty="0"/>
              <a:t>To monitor beam position and angle at the target, </a:t>
            </a:r>
            <a:br>
              <a:rPr lang="en-US" sz="1600" dirty="0"/>
            </a:br>
            <a:r>
              <a:rPr lang="en-US" sz="1600" dirty="0"/>
              <a:t>multiple BPMs are employed. The beam position </a:t>
            </a:r>
            <a:br>
              <a:rPr lang="en-US" sz="1600" dirty="0"/>
            </a:br>
            <a:r>
              <a:rPr lang="en-US" sz="1600" dirty="0"/>
              <a:t>and the angle at the target are determined from a </a:t>
            </a:r>
            <a:br>
              <a:rPr lang="en-US" sz="1600" dirty="0"/>
            </a:br>
            <a:r>
              <a:rPr lang="en-US" sz="1600" dirty="0"/>
              <a:t>linear least squares fit of 4 or 5 BPMs located in a </a:t>
            </a:r>
            <a:br>
              <a:rPr lang="en-US" sz="1600" dirty="0"/>
            </a:br>
            <a:r>
              <a:rPr lang="en-US" sz="1600" dirty="0"/>
              <a:t>magnetic field-free drift region between </a:t>
            </a:r>
            <a:br>
              <a:rPr lang="en-US" sz="1600" dirty="0"/>
            </a:br>
            <a:r>
              <a:rPr lang="en-US" sz="1600" dirty="0"/>
              <a:t>∼1 and 10 m upstream of the target.</a:t>
            </a:r>
          </a:p>
          <a:p>
            <a:endParaRPr lang="en-US" sz="1200" dirty="0"/>
          </a:p>
        </p:txBody>
      </p:sp>
      <p:sp>
        <p:nvSpPr>
          <p:cNvPr id="4" name="Slide Number Placeholder 3"/>
          <p:cNvSpPr>
            <a:spLocks noGrp="1"/>
          </p:cNvSpPr>
          <p:nvPr>
            <p:ph type="sldNum" sz="quarter" idx="5"/>
          </p:nvPr>
        </p:nvSpPr>
        <p:spPr/>
        <p:txBody>
          <a:bodyPr/>
          <a:lstStyle/>
          <a:p>
            <a:fld id="{F68ACC64-3E12-4E00-A024-17FD8DFC7ADC}" type="slidenum">
              <a:rPr lang="en-CA" smtClean="0"/>
              <a:t>60</a:t>
            </a:fld>
            <a:endParaRPr lang="en-CA"/>
          </a:p>
        </p:txBody>
      </p:sp>
    </p:spTree>
    <p:extLst>
      <p:ext uri="{BB962C8B-B14F-4D97-AF65-F5344CB8AC3E}">
        <p14:creationId xmlns:p14="http://schemas.microsoft.com/office/powerpoint/2010/main" val="387814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beam’s longitudinal polarization in each window assigned from a set pattern of 64 windows (a “</a:t>
            </a:r>
            <a:r>
              <a:rPr lang="en-US" sz="1200" dirty="0" err="1"/>
              <a:t>multiplet</a:t>
            </a:r>
            <a:r>
              <a:rPr lang="en-US" sz="1200" dirty="0"/>
              <a:t>”) optimized to eliminate 60 Hz noise. A pseudo-random sequence will be used to select the sign of the first window in the 64-window pattern, to eliminate possible systematic effects from coherent pick-up of fixed-frequency noise.</a:t>
            </a:r>
          </a:p>
          <a:p>
            <a:endParaRPr lang="en-US" sz="1200" dirty="0"/>
          </a:p>
          <a:p>
            <a:r>
              <a:rPr lang="en-US" sz="1200" dirty="0"/>
              <a:t>The helicity flip must be robust, completed significantly before the next integration period begins, and closely matched between the transitions to the two polarization states. In order to maintain a high duty factor, MOLLER aims to keep the “settle” time between integration periods to approximately 10-20 microseconds. The RTP Pockels cell has been demonstrated to be capable</a:t>
            </a:r>
          </a:p>
          <a:p>
            <a:r>
              <a:rPr lang="en-US" sz="1200" dirty="0"/>
              <a:t>of successfully switching in this time frame.</a:t>
            </a:r>
          </a:p>
          <a:p>
            <a:endParaRPr lang="en-US" sz="1200" dirty="0"/>
          </a:p>
          <a:p>
            <a:r>
              <a:rPr lang="en-US" sz="1200" dirty="0"/>
              <a:t>Helicity flipping can be ‘‘line locked’’ to the power company 60 Hz alternating current (AC) voltage or free running, with repetitive or pseudo-random flipping in pairs, quartets or octets, and with direct or delayed reporting of the helicity information to the experiment halls and polarimeter data acquisition systems. The experimenters choose the settings of the helicity-control board based on adopted strategies they think best serve their goals.</a:t>
            </a:r>
          </a:p>
          <a:p>
            <a:endParaRPr lang="en-US" sz="1200" dirty="0"/>
          </a:p>
          <a:p>
            <a:r>
              <a:rPr lang="en-US" sz="1200" dirty="0"/>
              <a:t>When conducting PV experiments it is vital to prevent electronic cross-talk that could transmit real-time helicity information to the ‘‘outside world’’ (e.g., experiment hall counting house, polarimeter DAQs), including via ground loops, that could produce false raw (detector) asymmetries. In designing the helicity-control board, the following precautions were taken (with many illustrated in</a:t>
            </a:r>
            <a:endParaRPr lang="en-CA" sz="1200" dirty="0"/>
          </a:p>
          <a:p>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72</a:t>
            </a:fld>
            <a:endParaRPr lang="en-CA"/>
          </a:p>
        </p:txBody>
      </p:sp>
    </p:spTree>
    <p:extLst>
      <p:ext uri="{BB962C8B-B14F-4D97-AF65-F5344CB8AC3E}">
        <p14:creationId xmlns:p14="http://schemas.microsoft.com/office/powerpoint/2010/main" val="185939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68ACC64-3E12-4E00-A024-17FD8DFC7ADC}" type="slidenum">
              <a:rPr lang="en-CA" smtClean="0"/>
              <a:t>73</a:t>
            </a:fld>
            <a:endParaRPr lang="en-CA"/>
          </a:p>
        </p:txBody>
      </p:sp>
    </p:spTree>
    <p:extLst>
      <p:ext uri="{BB962C8B-B14F-4D97-AF65-F5344CB8AC3E}">
        <p14:creationId xmlns:p14="http://schemas.microsoft.com/office/powerpoint/2010/main" val="381106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913A-48A8-43CD-8595-B8DDDD06B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C0A54FE-80DD-426F-8303-8A3DBB52CF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1A1758A-170D-486E-AC1E-6CF420505EA6}"/>
              </a:ext>
            </a:extLst>
          </p:cNvPr>
          <p:cNvSpPr>
            <a:spLocks noGrp="1"/>
          </p:cNvSpPr>
          <p:nvPr>
            <p:ph type="dt" sz="half" idx="10"/>
          </p:nvPr>
        </p:nvSpPr>
        <p:spPr/>
        <p:txBody>
          <a:bodyPr/>
          <a:lstStyle/>
          <a:p>
            <a:fld id="{601E2C4C-98CF-443B-A0A5-BD9F70402E7C}" type="datetime1">
              <a:rPr lang="en-CA" smtClean="0"/>
              <a:t>2025-09-23</a:t>
            </a:fld>
            <a:endParaRPr lang="en-CA"/>
          </a:p>
        </p:txBody>
      </p:sp>
      <p:sp>
        <p:nvSpPr>
          <p:cNvPr id="5" name="Footer Placeholder 4">
            <a:extLst>
              <a:ext uri="{FF2B5EF4-FFF2-40B4-BE49-F238E27FC236}">
                <a16:creationId xmlns:a16="http://schemas.microsoft.com/office/drawing/2014/main" id="{B5F61A48-2F10-4657-A505-17AD9E7B651C}"/>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02E05CD-DBF9-4215-870B-16D2A59BFBB0}"/>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306116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F207-723F-484F-944E-F8D6B3A72C3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DEACBD-A6E1-48E0-9A9D-BDDD608062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E638C3-35DF-4A5F-BA17-C49D97C45FFB}"/>
              </a:ext>
            </a:extLst>
          </p:cNvPr>
          <p:cNvSpPr>
            <a:spLocks noGrp="1"/>
          </p:cNvSpPr>
          <p:nvPr>
            <p:ph type="dt" sz="half" idx="10"/>
          </p:nvPr>
        </p:nvSpPr>
        <p:spPr/>
        <p:txBody>
          <a:bodyPr/>
          <a:lstStyle/>
          <a:p>
            <a:fld id="{5EBF1383-FA0A-4D82-BFAC-0832AAFCF79D}" type="datetime1">
              <a:rPr lang="en-CA" smtClean="0"/>
              <a:t>2025-09-23</a:t>
            </a:fld>
            <a:endParaRPr lang="en-CA"/>
          </a:p>
        </p:txBody>
      </p:sp>
      <p:sp>
        <p:nvSpPr>
          <p:cNvPr id="5" name="Footer Placeholder 4">
            <a:extLst>
              <a:ext uri="{FF2B5EF4-FFF2-40B4-BE49-F238E27FC236}">
                <a16:creationId xmlns:a16="http://schemas.microsoft.com/office/drawing/2014/main" id="{219AF13D-EB15-4E34-A7D6-5CD6BC0D1473}"/>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F0B01699-8442-4556-91CA-E34E53056E41}"/>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9754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21FD98-93F7-4B09-952C-FC53C40692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A252648-1137-4711-BAE1-F20B44169E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A27FE2-5081-451B-B994-054D5D3D1F55}"/>
              </a:ext>
            </a:extLst>
          </p:cNvPr>
          <p:cNvSpPr>
            <a:spLocks noGrp="1"/>
          </p:cNvSpPr>
          <p:nvPr>
            <p:ph type="dt" sz="half" idx="10"/>
          </p:nvPr>
        </p:nvSpPr>
        <p:spPr/>
        <p:txBody>
          <a:bodyPr/>
          <a:lstStyle/>
          <a:p>
            <a:fld id="{74246870-AE1D-459A-9874-0650077F8B1C}" type="datetime1">
              <a:rPr lang="en-CA" smtClean="0"/>
              <a:t>2025-09-23</a:t>
            </a:fld>
            <a:endParaRPr lang="en-CA"/>
          </a:p>
        </p:txBody>
      </p:sp>
      <p:sp>
        <p:nvSpPr>
          <p:cNvPr id="5" name="Footer Placeholder 4">
            <a:extLst>
              <a:ext uri="{FF2B5EF4-FFF2-40B4-BE49-F238E27FC236}">
                <a16:creationId xmlns:a16="http://schemas.microsoft.com/office/drawing/2014/main" id="{8FF34258-04B4-4C87-8DCA-8E829D890489}"/>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BB7D172A-1E45-4021-8E01-1FA3AAEA55FC}"/>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107677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B08D-BB13-4F0F-9C17-12493CA3429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B0582D-A658-404B-9DBE-7875F2B2BA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29B72B0-273D-4278-8989-5B09EDD9403D}"/>
              </a:ext>
            </a:extLst>
          </p:cNvPr>
          <p:cNvSpPr>
            <a:spLocks noGrp="1"/>
          </p:cNvSpPr>
          <p:nvPr>
            <p:ph type="dt" sz="half" idx="10"/>
          </p:nvPr>
        </p:nvSpPr>
        <p:spPr/>
        <p:txBody>
          <a:bodyPr/>
          <a:lstStyle/>
          <a:p>
            <a:fld id="{EF0816BF-3849-45F6-B484-AB782FC03152}" type="datetime1">
              <a:rPr lang="en-CA" smtClean="0"/>
              <a:t>2025-09-23</a:t>
            </a:fld>
            <a:endParaRPr lang="en-CA"/>
          </a:p>
        </p:txBody>
      </p:sp>
      <p:sp>
        <p:nvSpPr>
          <p:cNvPr id="5" name="Footer Placeholder 4">
            <a:extLst>
              <a:ext uri="{FF2B5EF4-FFF2-40B4-BE49-F238E27FC236}">
                <a16:creationId xmlns:a16="http://schemas.microsoft.com/office/drawing/2014/main" id="{ED601DF0-E548-414A-B474-D634C66EE182}"/>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A22F5368-E58D-48EC-9D5B-15335889616B}"/>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167805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B615-CE87-44DE-9665-1CBA7F57AD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763AE84-A0C2-47C5-924F-C5B9005CB5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7D2122-0625-4A27-AFD3-3904826F8E8F}"/>
              </a:ext>
            </a:extLst>
          </p:cNvPr>
          <p:cNvSpPr>
            <a:spLocks noGrp="1"/>
          </p:cNvSpPr>
          <p:nvPr>
            <p:ph type="dt" sz="half" idx="10"/>
          </p:nvPr>
        </p:nvSpPr>
        <p:spPr/>
        <p:txBody>
          <a:bodyPr/>
          <a:lstStyle/>
          <a:p>
            <a:fld id="{6A6D5656-A5CE-4648-8AA6-948BB868CC1E}" type="datetime1">
              <a:rPr lang="en-CA" smtClean="0"/>
              <a:t>2025-09-23</a:t>
            </a:fld>
            <a:endParaRPr lang="en-CA"/>
          </a:p>
        </p:txBody>
      </p:sp>
      <p:sp>
        <p:nvSpPr>
          <p:cNvPr id="5" name="Footer Placeholder 4">
            <a:extLst>
              <a:ext uri="{FF2B5EF4-FFF2-40B4-BE49-F238E27FC236}">
                <a16:creationId xmlns:a16="http://schemas.microsoft.com/office/drawing/2014/main" id="{9E7BAC58-AA14-4CF2-B779-CAAAD66A9EB9}"/>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54AF38FF-4644-4B89-BE8C-5DAB08AD7871}"/>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208862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529D-36EA-4E6D-B69D-2A8FD378F60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5CA19DA-0C39-4A7C-939E-A2ACC45215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50384D1-93BD-438E-A18B-311038D91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4DAE1B6-55FB-497E-AA41-FC38454FC6A0}"/>
              </a:ext>
            </a:extLst>
          </p:cNvPr>
          <p:cNvSpPr>
            <a:spLocks noGrp="1"/>
          </p:cNvSpPr>
          <p:nvPr>
            <p:ph type="dt" sz="half" idx="10"/>
          </p:nvPr>
        </p:nvSpPr>
        <p:spPr/>
        <p:txBody>
          <a:bodyPr/>
          <a:lstStyle/>
          <a:p>
            <a:fld id="{14485AA7-DFF8-486D-AACB-469ADAE6E6BD}" type="datetime1">
              <a:rPr lang="en-CA" smtClean="0"/>
              <a:t>2025-09-23</a:t>
            </a:fld>
            <a:endParaRPr lang="en-CA"/>
          </a:p>
        </p:txBody>
      </p:sp>
      <p:sp>
        <p:nvSpPr>
          <p:cNvPr id="6" name="Footer Placeholder 5">
            <a:extLst>
              <a:ext uri="{FF2B5EF4-FFF2-40B4-BE49-F238E27FC236}">
                <a16:creationId xmlns:a16="http://schemas.microsoft.com/office/drawing/2014/main" id="{14566FF0-7AD0-4C90-99F1-E3773E5D09D0}"/>
              </a:ext>
            </a:extLst>
          </p:cNvPr>
          <p:cNvSpPr>
            <a:spLocks noGrp="1"/>
          </p:cNvSpPr>
          <p:nvPr>
            <p:ph type="ftr" sz="quarter" idx="11"/>
          </p:nvPr>
        </p:nvSpPr>
        <p:spPr/>
        <p:txBody>
          <a:bodyPr/>
          <a:lstStyle/>
          <a:p>
            <a:r>
              <a:rPr lang="en-US"/>
              <a:t>SFB 1660 CRC Annual Graduate School (Michael Gericke)</a:t>
            </a:r>
            <a:endParaRPr lang="en-CA"/>
          </a:p>
        </p:txBody>
      </p:sp>
      <p:sp>
        <p:nvSpPr>
          <p:cNvPr id="7" name="Slide Number Placeholder 6">
            <a:extLst>
              <a:ext uri="{FF2B5EF4-FFF2-40B4-BE49-F238E27FC236}">
                <a16:creationId xmlns:a16="http://schemas.microsoft.com/office/drawing/2014/main" id="{2C4DB984-DA7D-489E-8BD0-58E67BF0F411}"/>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358844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D32D-7E5E-42E8-95A6-2C2D1590C27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BFE5C28-4819-4E41-9396-141395BFA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3EBA99-AB53-4CB8-8DD9-06038E7045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4F1AB5A-D11D-4993-A9D3-E226E14B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1A03BE-A207-491F-86EA-C177656497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D6A15C6-1540-4F23-B9AB-19EDD03E23C2}"/>
              </a:ext>
            </a:extLst>
          </p:cNvPr>
          <p:cNvSpPr>
            <a:spLocks noGrp="1"/>
          </p:cNvSpPr>
          <p:nvPr>
            <p:ph type="dt" sz="half" idx="10"/>
          </p:nvPr>
        </p:nvSpPr>
        <p:spPr/>
        <p:txBody>
          <a:bodyPr/>
          <a:lstStyle/>
          <a:p>
            <a:fld id="{E97C76E4-6587-4EDB-B4ED-2A5E54A42798}" type="datetime1">
              <a:rPr lang="en-CA" smtClean="0"/>
              <a:t>2025-09-23</a:t>
            </a:fld>
            <a:endParaRPr lang="en-CA"/>
          </a:p>
        </p:txBody>
      </p:sp>
      <p:sp>
        <p:nvSpPr>
          <p:cNvPr id="8" name="Footer Placeholder 7">
            <a:extLst>
              <a:ext uri="{FF2B5EF4-FFF2-40B4-BE49-F238E27FC236}">
                <a16:creationId xmlns:a16="http://schemas.microsoft.com/office/drawing/2014/main" id="{23380550-0F8F-4D15-8547-D45786BBD28C}"/>
              </a:ext>
            </a:extLst>
          </p:cNvPr>
          <p:cNvSpPr>
            <a:spLocks noGrp="1"/>
          </p:cNvSpPr>
          <p:nvPr>
            <p:ph type="ftr" sz="quarter" idx="11"/>
          </p:nvPr>
        </p:nvSpPr>
        <p:spPr/>
        <p:txBody>
          <a:bodyPr/>
          <a:lstStyle/>
          <a:p>
            <a:r>
              <a:rPr lang="en-US"/>
              <a:t>SFB 1660 CRC Annual Graduate School (Michael Gericke)</a:t>
            </a:r>
            <a:endParaRPr lang="en-CA"/>
          </a:p>
        </p:txBody>
      </p:sp>
      <p:sp>
        <p:nvSpPr>
          <p:cNvPr id="9" name="Slide Number Placeholder 8">
            <a:extLst>
              <a:ext uri="{FF2B5EF4-FFF2-40B4-BE49-F238E27FC236}">
                <a16:creationId xmlns:a16="http://schemas.microsoft.com/office/drawing/2014/main" id="{FF3B35CE-2056-4DC8-972D-C6CF6BDE032D}"/>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106565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9787-8FB1-4AED-B71F-98FED258C2B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A998238-6194-4785-B1C6-DB1CE32BB0C3}"/>
              </a:ext>
            </a:extLst>
          </p:cNvPr>
          <p:cNvSpPr>
            <a:spLocks noGrp="1"/>
          </p:cNvSpPr>
          <p:nvPr>
            <p:ph type="dt" sz="half" idx="10"/>
          </p:nvPr>
        </p:nvSpPr>
        <p:spPr/>
        <p:txBody>
          <a:bodyPr/>
          <a:lstStyle/>
          <a:p>
            <a:fld id="{63429A1F-3F00-474E-9918-56412A587858}" type="datetime1">
              <a:rPr lang="en-CA" smtClean="0"/>
              <a:t>2025-09-23</a:t>
            </a:fld>
            <a:endParaRPr lang="en-CA"/>
          </a:p>
        </p:txBody>
      </p:sp>
      <p:sp>
        <p:nvSpPr>
          <p:cNvPr id="4" name="Footer Placeholder 3">
            <a:extLst>
              <a:ext uri="{FF2B5EF4-FFF2-40B4-BE49-F238E27FC236}">
                <a16:creationId xmlns:a16="http://schemas.microsoft.com/office/drawing/2014/main" id="{A2AA6412-A211-4A83-B38A-86B66F4E9A7F}"/>
              </a:ext>
            </a:extLst>
          </p:cNvPr>
          <p:cNvSpPr>
            <a:spLocks noGrp="1"/>
          </p:cNvSpPr>
          <p:nvPr>
            <p:ph type="ftr" sz="quarter" idx="11"/>
          </p:nvPr>
        </p:nvSpPr>
        <p:spPr/>
        <p:txBody>
          <a:bodyPr/>
          <a:lstStyle/>
          <a:p>
            <a:r>
              <a:rPr lang="en-US"/>
              <a:t>SFB 1660 CRC Annual Graduate School (Michael Gericke)</a:t>
            </a:r>
            <a:endParaRPr lang="en-CA"/>
          </a:p>
        </p:txBody>
      </p:sp>
      <p:sp>
        <p:nvSpPr>
          <p:cNvPr id="5" name="Slide Number Placeholder 4">
            <a:extLst>
              <a:ext uri="{FF2B5EF4-FFF2-40B4-BE49-F238E27FC236}">
                <a16:creationId xmlns:a16="http://schemas.microsoft.com/office/drawing/2014/main" id="{B68800B9-0B30-43E3-A89C-9780A928DB26}"/>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203475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D4949-D15C-4634-B3F1-4BA6D54D4D6C}"/>
              </a:ext>
            </a:extLst>
          </p:cNvPr>
          <p:cNvSpPr>
            <a:spLocks noGrp="1"/>
          </p:cNvSpPr>
          <p:nvPr>
            <p:ph type="dt" sz="half" idx="10"/>
          </p:nvPr>
        </p:nvSpPr>
        <p:spPr/>
        <p:txBody>
          <a:bodyPr/>
          <a:lstStyle/>
          <a:p>
            <a:fld id="{7979F787-37A5-438C-902C-AF9764A2EA52}" type="datetime1">
              <a:rPr lang="en-CA" smtClean="0"/>
              <a:t>2025-09-23</a:t>
            </a:fld>
            <a:endParaRPr lang="en-CA"/>
          </a:p>
        </p:txBody>
      </p:sp>
      <p:sp>
        <p:nvSpPr>
          <p:cNvPr id="3" name="Footer Placeholder 2">
            <a:extLst>
              <a:ext uri="{FF2B5EF4-FFF2-40B4-BE49-F238E27FC236}">
                <a16:creationId xmlns:a16="http://schemas.microsoft.com/office/drawing/2014/main" id="{4902060F-A9FC-4E87-B223-84E0D9FF252F}"/>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FFFDA7E-383C-4053-9666-C080C9B0C025}"/>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253110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72A8-137A-450A-8CC0-5968FCDD2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6B97CAD-34C0-4533-9A80-4D4B1B317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69BCEEE-D21D-49DB-B175-108448C8E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38FDB2-9A9B-47EE-9295-BAAB2D22CF44}"/>
              </a:ext>
            </a:extLst>
          </p:cNvPr>
          <p:cNvSpPr>
            <a:spLocks noGrp="1"/>
          </p:cNvSpPr>
          <p:nvPr>
            <p:ph type="dt" sz="half" idx="10"/>
          </p:nvPr>
        </p:nvSpPr>
        <p:spPr/>
        <p:txBody>
          <a:bodyPr/>
          <a:lstStyle/>
          <a:p>
            <a:fld id="{A894B6C6-C589-49BE-A744-1EDC7FB80E91}" type="datetime1">
              <a:rPr lang="en-CA" smtClean="0"/>
              <a:t>2025-09-23</a:t>
            </a:fld>
            <a:endParaRPr lang="en-CA"/>
          </a:p>
        </p:txBody>
      </p:sp>
      <p:sp>
        <p:nvSpPr>
          <p:cNvPr id="6" name="Footer Placeholder 5">
            <a:extLst>
              <a:ext uri="{FF2B5EF4-FFF2-40B4-BE49-F238E27FC236}">
                <a16:creationId xmlns:a16="http://schemas.microsoft.com/office/drawing/2014/main" id="{BA3511ED-B545-4E0F-8215-27A574D8D362}"/>
              </a:ext>
            </a:extLst>
          </p:cNvPr>
          <p:cNvSpPr>
            <a:spLocks noGrp="1"/>
          </p:cNvSpPr>
          <p:nvPr>
            <p:ph type="ftr" sz="quarter" idx="11"/>
          </p:nvPr>
        </p:nvSpPr>
        <p:spPr/>
        <p:txBody>
          <a:bodyPr/>
          <a:lstStyle/>
          <a:p>
            <a:r>
              <a:rPr lang="en-US"/>
              <a:t>SFB 1660 CRC Annual Graduate School (Michael Gericke)</a:t>
            </a:r>
            <a:endParaRPr lang="en-CA"/>
          </a:p>
        </p:txBody>
      </p:sp>
      <p:sp>
        <p:nvSpPr>
          <p:cNvPr id="7" name="Slide Number Placeholder 6">
            <a:extLst>
              <a:ext uri="{FF2B5EF4-FFF2-40B4-BE49-F238E27FC236}">
                <a16:creationId xmlns:a16="http://schemas.microsoft.com/office/drawing/2014/main" id="{0A5A98B8-F747-4EA2-A6A3-288232DE6BA7}"/>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3889720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0E41-2A8A-4434-BDAB-4753995E9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756BB5E-DFAF-4FE2-B1B0-6B7FFFAFF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91FE532-7250-4456-9C0E-A99C412E2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5B8446-1114-40DC-84B4-6F9302BA8141}"/>
              </a:ext>
            </a:extLst>
          </p:cNvPr>
          <p:cNvSpPr>
            <a:spLocks noGrp="1"/>
          </p:cNvSpPr>
          <p:nvPr>
            <p:ph type="dt" sz="half" idx="10"/>
          </p:nvPr>
        </p:nvSpPr>
        <p:spPr/>
        <p:txBody>
          <a:bodyPr/>
          <a:lstStyle/>
          <a:p>
            <a:fld id="{B045A327-AD84-43C6-BD18-2A62858DDF70}" type="datetime1">
              <a:rPr lang="en-CA" smtClean="0"/>
              <a:t>2025-09-23</a:t>
            </a:fld>
            <a:endParaRPr lang="en-CA"/>
          </a:p>
        </p:txBody>
      </p:sp>
      <p:sp>
        <p:nvSpPr>
          <p:cNvPr id="6" name="Footer Placeholder 5">
            <a:extLst>
              <a:ext uri="{FF2B5EF4-FFF2-40B4-BE49-F238E27FC236}">
                <a16:creationId xmlns:a16="http://schemas.microsoft.com/office/drawing/2014/main" id="{AC097B38-2757-4B24-B1EC-97B6B11126E3}"/>
              </a:ext>
            </a:extLst>
          </p:cNvPr>
          <p:cNvSpPr>
            <a:spLocks noGrp="1"/>
          </p:cNvSpPr>
          <p:nvPr>
            <p:ph type="ftr" sz="quarter" idx="11"/>
          </p:nvPr>
        </p:nvSpPr>
        <p:spPr/>
        <p:txBody>
          <a:bodyPr/>
          <a:lstStyle/>
          <a:p>
            <a:r>
              <a:rPr lang="en-US"/>
              <a:t>SFB 1660 CRC Annual Graduate School (Michael Gericke)</a:t>
            </a:r>
            <a:endParaRPr lang="en-CA"/>
          </a:p>
        </p:txBody>
      </p:sp>
      <p:sp>
        <p:nvSpPr>
          <p:cNvPr id="7" name="Slide Number Placeholder 6">
            <a:extLst>
              <a:ext uri="{FF2B5EF4-FFF2-40B4-BE49-F238E27FC236}">
                <a16:creationId xmlns:a16="http://schemas.microsoft.com/office/drawing/2014/main" id="{4DDDCB3A-1D4B-458A-91F5-EA107A46DC3C}"/>
              </a:ext>
            </a:extLst>
          </p:cNvPr>
          <p:cNvSpPr>
            <a:spLocks noGrp="1"/>
          </p:cNvSpPr>
          <p:nvPr>
            <p:ph type="sldNum" sz="quarter" idx="12"/>
          </p:nvPr>
        </p:nvSpPr>
        <p:spPr/>
        <p:txBody>
          <a:bodyPr/>
          <a:lstStyle/>
          <a:p>
            <a:fld id="{8C8064D2-ECE5-434A-BBA5-E34E59BF6EAC}" type="slidenum">
              <a:rPr lang="en-CA" smtClean="0"/>
              <a:t>‹#›</a:t>
            </a:fld>
            <a:endParaRPr lang="en-CA"/>
          </a:p>
        </p:txBody>
      </p:sp>
    </p:spTree>
    <p:extLst>
      <p:ext uri="{BB962C8B-B14F-4D97-AF65-F5344CB8AC3E}">
        <p14:creationId xmlns:p14="http://schemas.microsoft.com/office/powerpoint/2010/main" val="312082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0000">
              <a:srgbClr val="F7F6F6"/>
            </a:gs>
            <a:gs pos="100000">
              <a:schemeClr val="bg2">
                <a:lumMod val="75000"/>
              </a:schemeClr>
            </a:gs>
            <a:gs pos="0">
              <a:schemeClr val="bg2">
                <a:lumMod val="90000"/>
              </a:schemeClr>
            </a:gs>
            <a:gs pos="6000">
              <a:schemeClr val="bg2">
                <a:lumMod val="90000"/>
              </a:schemeClr>
            </a:gs>
            <a:gs pos="14000">
              <a:schemeClr val="bg1"/>
            </a:gs>
          </a:gsLst>
          <a:lin ang="60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029BB0-66C6-4EDB-849E-060BFAE5B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B63B13-D465-499D-A9C5-F15F2ACA1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6248C1-4DC7-4CC8-8FD4-2F972BDF1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4026B-2672-4D8A-9E10-EB3D6C4D2E94}" type="datetime1">
              <a:rPr lang="en-CA" smtClean="0"/>
              <a:t>2025-09-23</a:t>
            </a:fld>
            <a:endParaRPr lang="en-CA"/>
          </a:p>
        </p:txBody>
      </p:sp>
      <p:sp>
        <p:nvSpPr>
          <p:cNvPr id="5" name="Footer Placeholder 4">
            <a:extLst>
              <a:ext uri="{FF2B5EF4-FFF2-40B4-BE49-F238E27FC236}">
                <a16:creationId xmlns:a16="http://schemas.microsoft.com/office/drawing/2014/main" id="{539E3618-8308-460E-8956-7198AD411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0BE30CE1-3190-406A-BD17-AE13CA0E6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064D2-ECE5-434A-BBA5-E34E59BF6EAC}" type="slidenum">
              <a:rPr lang="en-CA" smtClean="0"/>
              <a:t>‹#›</a:t>
            </a:fld>
            <a:endParaRPr lang="en-CA"/>
          </a:p>
        </p:txBody>
      </p:sp>
    </p:spTree>
    <p:extLst>
      <p:ext uri="{BB962C8B-B14F-4D97-AF65-F5344CB8AC3E}">
        <p14:creationId xmlns:p14="http://schemas.microsoft.com/office/powerpoint/2010/main" val="407403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1.png"/><Relationship Id="rId7"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1.png"/><Relationship Id="rId7" Type="http://schemas.openxmlformats.org/officeDocument/2006/relationships/image" Target="../media/image6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9.png"/><Relationship Id="rId7" Type="http://schemas.openxmlformats.org/officeDocument/2006/relationships/image" Target="../media/image49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8.jpg"/><Relationship Id="rId10" Type="http://schemas.openxmlformats.org/officeDocument/2006/relationships/image" Target="../media/image79.png"/><Relationship Id="rId4" Type="http://schemas.openxmlformats.org/officeDocument/2006/relationships/image" Target="../media/image471.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6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1.png"/><Relationship Id="rId7" Type="http://schemas.openxmlformats.org/officeDocument/2006/relationships/image" Target="../media/image780.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9.gif"/><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2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932.png"/><Relationship Id="rId7" Type="http://schemas.openxmlformats.org/officeDocument/2006/relationships/image" Target="../media/image94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360.png"/></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420.pn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40.png"/><Relationship Id="rId5" Type="http://schemas.openxmlformats.org/officeDocument/2006/relationships/image" Target="../media/image410.png"/><Relationship Id="rId10" Type="http://schemas.openxmlformats.org/officeDocument/2006/relationships/customXml" Target="../ink/ink4.xml"/><Relationship Id="rId9" Type="http://schemas.openxmlformats.org/officeDocument/2006/relationships/image" Target="../media/image430.png"/></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02.png"/><Relationship Id="rId7" Type="http://schemas.openxmlformats.org/officeDocument/2006/relationships/image" Target="../media/image53.jpeg"/><Relationship Id="rId12"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107.png"/><Relationship Id="rId5" Type="http://schemas.openxmlformats.org/officeDocument/2006/relationships/image" Target="../media/image51.jpeg"/><Relationship Id="rId10" Type="http://schemas.openxmlformats.org/officeDocument/2006/relationships/image" Target="../media/image104.png"/><Relationship Id="rId4" Type="http://schemas.openxmlformats.org/officeDocument/2006/relationships/image" Target="../media/image980.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450.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7.emf"/><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302.png"/><Relationship Id="rId3" Type="http://schemas.openxmlformats.org/officeDocument/2006/relationships/image" Target="../media/image241.png"/><Relationship Id="rId7" Type="http://schemas.openxmlformats.org/officeDocument/2006/relationships/image" Target="../media/image281.png"/><Relationship Id="rId12" Type="http://schemas.openxmlformats.org/officeDocument/2006/relationships/image" Target="../media/image621.png"/><Relationship Id="rId2" Type="http://schemas.openxmlformats.org/officeDocument/2006/relationships/image" Target="../media/image238.png"/><Relationship Id="rId16"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272.png"/><Relationship Id="rId11" Type="http://schemas.openxmlformats.org/officeDocument/2006/relationships/image" Target="../media/image612.png"/><Relationship Id="rId5" Type="http://schemas.openxmlformats.org/officeDocument/2006/relationships/image" Target="../media/image261.png"/><Relationship Id="rId15" Type="http://schemas.openxmlformats.org/officeDocument/2006/relationships/image" Target="../media/image321.png"/><Relationship Id="rId10" Type="http://schemas.openxmlformats.org/officeDocument/2006/relationships/image" Target="../media/image1000.png"/><Relationship Id="rId4" Type="http://schemas.openxmlformats.org/officeDocument/2006/relationships/image" Target="../media/image252.png"/><Relationship Id="rId9" Type="http://schemas.openxmlformats.org/officeDocument/2006/relationships/customXml" Target="../ink/ink5.xml"/><Relationship Id="rId14" Type="http://schemas.openxmlformats.org/officeDocument/2006/relationships/image" Target="../media/image312.png"/></Relationships>
</file>

<file path=ppt/slides/_rels/slide33.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200.png"/><Relationship Id="rId3" Type="http://schemas.openxmlformats.org/officeDocument/2006/relationships/image" Target="../media/image1091.png"/><Relationship Id="rId7" Type="http://schemas.openxmlformats.org/officeDocument/2006/relationships/customXml" Target="../ink/ink6.xml"/><Relationship Id="rId12" Type="http://schemas.openxmlformats.org/officeDocument/2006/relationships/image" Target="../media/image150.png"/><Relationship Id="rId17" Type="http://schemas.openxmlformats.org/officeDocument/2006/relationships/image" Target="../media/image190.png"/><Relationship Id="rId2" Type="http://schemas.openxmlformats.org/officeDocument/2006/relationships/image" Target="../media/image901.png"/><Relationship Id="rId16"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40.png"/><Relationship Id="rId5" Type="http://schemas.openxmlformats.org/officeDocument/2006/relationships/image" Target="../media/image120.png"/><Relationship Id="rId10" Type="http://schemas.openxmlformats.org/officeDocument/2006/relationships/image" Target="../media/image1003.png"/><Relationship Id="rId19" Type="http://schemas.openxmlformats.org/officeDocument/2006/relationships/image" Target="../media/image115.png"/><Relationship Id="rId4" Type="http://schemas.openxmlformats.org/officeDocument/2006/relationships/image" Target="../media/image110.png"/><Relationship Id="rId14" Type="http://schemas.openxmlformats.org/officeDocument/2006/relationships/image" Target="../media/image114.png"/></Relationships>
</file>

<file path=ppt/slides/_rels/slide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8.JPG"/><Relationship Id="rId7" Type="http://schemas.openxmlformats.org/officeDocument/2006/relationships/image" Target="../media/image127.pn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121.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oleObject" Target="../embeddings/oleObject1.bin"/><Relationship Id="rId7" Type="http://schemas.openxmlformats.org/officeDocument/2006/relationships/image" Target="../media/image1040.png"/><Relationship Id="rId2" Type="http://schemas.openxmlformats.org/officeDocument/2006/relationships/image" Target="../media/image802.png"/><Relationship Id="rId1" Type="http://schemas.openxmlformats.org/officeDocument/2006/relationships/slideLayout" Target="../slideLayouts/slideLayout7.xml"/><Relationship Id="rId6" Type="http://schemas.openxmlformats.org/officeDocument/2006/relationships/image" Target="../media/image124.wmf"/><Relationship Id="rId11" Type="http://schemas.openxmlformats.org/officeDocument/2006/relationships/image" Target="../media/image1410.png"/><Relationship Id="rId5" Type="http://schemas.openxmlformats.org/officeDocument/2006/relationships/oleObject" Target="../embeddings/oleObject1.bin"/><Relationship Id="rId10" Type="http://schemas.openxmlformats.org/officeDocument/2006/relationships/image" Target="../media/image131.png"/><Relationship Id="rId4" Type="http://schemas.openxmlformats.org/officeDocument/2006/relationships/image" Target="../media/image124.wmf"/><Relationship Id="rId9" Type="http://schemas.openxmlformats.org/officeDocument/2006/relationships/image" Target="../media/image1210.png"/></Relationships>
</file>

<file path=ppt/slides/_rels/slide38.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125.emf"/><Relationship Id="rId3" Type="http://schemas.openxmlformats.org/officeDocument/2006/relationships/oleObject" Target="../embeddings/oleObject1.bin"/><Relationship Id="rId7" Type="http://schemas.openxmlformats.org/officeDocument/2006/relationships/image" Target="../media/image550.png"/><Relationship Id="rId12" Type="http://schemas.openxmlformats.org/officeDocument/2006/relationships/image" Target="../media/image1110.png"/><Relationship Id="rId2" Type="http://schemas.openxmlformats.org/officeDocument/2006/relationships/image" Target="../media/image970.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4.wmf"/><Relationship Id="rId11" Type="http://schemas.openxmlformats.org/officeDocument/2006/relationships/image" Target="../media/image590.png"/><Relationship Id="rId5" Type="http://schemas.openxmlformats.org/officeDocument/2006/relationships/oleObject" Target="../embeddings/oleObject10.bin"/><Relationship Id="rId15" Type="http://schemas.openxmlformats.org/officeDocument/2006/relationships/image" Target="../media/image1140.png"/><Relationship Id="rId10" Type="http://schemas.openxmlformats.org/officeDocument/2006/relationships/image" Target="../media/image580.png"/><Relationship Id="rId4" Type="http://schemas.openxmlformats.org/officeDocument/2006/relationships/image" Target="../media/image124.wmf"/><Relationship Id="rId9" Type="http://schemas.openxmlformats.org/officeDocument/2006/relationships/image" Target="../media/image570.png"/><Relationship Id="rId14" Type="http://schemas.openxmlformats.org/officeDocument/2006/relationships/image" Target="../media/image126.png"/></Relationships>
</file>

<file path=ppt/slides/_rels/slide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0.emf"/><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2.emf"/><Relationship Id="rId4" Type="http://schemas.openxmlformats.org/officeDocument/2006/relationships/image" Target="../media/image131.jpeg"/></Relationships>
</file>

<file path=ppt/slides/_rels/slide4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1231.png"/><Relationship Id="rId1" Type="http://schemas.openxmlformats.org/officeDocument/2006/relationships/slideLayout" Target="../slideLayouts/slideLayout7.xml"/><Relationship Id="rId5" Type="http://schemas.openxmlformats.org/officeDocument/2006/relationships/image" Target="../media/image480.png"/><Relationship Id="rId4" Type="http://schemas.openxmlformats.org/officeDocument/2006/relationships/image" Target="../media/image470.png"/></Relationships>
</file>

<file path=ppt/slides/_rels/slide5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341.png"/><Relationship Id="rId1" Type="http://schemas.openxmlformats.org/officeDocument/2006/relationships/slideLayout" Target="../slideLayouts/slideLayout7.xml"/><Relationship Id="rId4" Type="http://schemas.openxmlformats.org/officeDocument/2006/relationships/image" Target="../media/image144.emf"/></Relationships>
</file>

<file path=ppt/slides/_rels/slide54.xml.rels><?xml version="1.0" encoding="UTF-8" standalone="yes"?>
<Relationships xmlns="http://schemas.openxmlformats.org/package/2006/relationships"><Relationship Id="rId3" Type="http://schemas.openxmlformats.org/officeDocument/2006/relationships/image" Target="../media/image126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6.emf"/><Relationship Id="rId4" Type="http://schemas.openxmlformats.org/officeDocument/2006/relationships/image" Target="../media/image145.emf"/></Relationships>
</file>

<file path=ppt/slides/_rels/slide55.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image" Target="../media/image1290.png"/><Relationship Id="rId1" Type="http://schemas.openxmlformats.org/officeDocument/2006/relationships/slideLayout" Target="../slideLayouts/slideLayout7.xml"/><Relationship Id="rId5" Type="http://schemas.openxmlformats.org/officeDocument/2006/relationships/image" Target="../media/image1330.png"/><Relationship Id="rId4" Type="http://schemas.openxmlformats.org/officeDocument/2006/relationships/image" Target="../media/image1321.png"/></Relationships>
</file>

<file path=ppt/slides/_rels/slide56.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340.png"/><Relationship Id="rId1" Type="http://schemas.openxmlformats.org/officeDocument/2006/relationships/slideLayout" Target="../slideLayouts/slideLayout7.xml"/><Relationship Id="rId5" Type="http://schemas.openxmlformats.org/officeDocument/2006/relationships/image" Target="../media/image1360.png"/><Relationship Id="rId4" Type="http://schemas.openxmlformats.org/officeDocument/2006/relationships/image" Target="../media/image1300.png"/></Relationships>
</file>

<file path=ppt/slides/_rels/slide57.xml.rels><?xml version="1.0" encoding="UTF-8" standalone="yes"?>
<Relationships xmlns="http://schemas.openxmlformats.org/package/2006/relationships"><Relationship Id="rId3" Type="http://schemas.openxmlformats.org/officeDocument/2006/relationships/image" Target="../media/image1371.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380.png"/></Relationships>
</file>

<file path=ppt/slides/_rels/slide58.xml.rels><?xml version="1.0" encoding="UTF-8" standalone="yes"?>
<Relationships xmlns="http://schemas.openxmlformats.org/package/2006/relationships"><Relationship Id="rId2" Type="http://schemas.openxmlformats.org/officeDocument/2006/relationships/image" Target="../media/image13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9.emf"/><Relationship Id="rId4" Type="http://schemas.openxmlformats.org/officeDocument/2006/relationships/image" Target="../media/image1400.png"/></Relationships>
</file>

<file path=ppt/slides/_rels/slide6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400.png"/></Relationships>
</file>

<file path=ppt/slides/_rels/slide62.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image" Target="../media/image15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66.png"/><Relationship Id="rId4" Type="http://schemas.openxmlformats.org/officeDocument/2006/relationships/image" Target="../media/image165.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1.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9.emf"/></Relationships>
</file>

<file path=ppt/slides/_rels/slide74.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9.emf"/><Relationship Id="rId5" Type="http://schemas.openxmlformats.org/officeDocument/2006/relationships/image" Target="../media/image740.png"/><Relationship Id="rId4" Type="http://schemas.openxmlformats.org/officeDocument/2006/relationships/image" Target="../media/image168.png"/></Relationships>
</file>

<file path=ppt/slides/_rels/slide75.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9.emf"/></Relationships>
</file>

<file path=ppt/slides/_rels/slide76.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1600.png"/><Relationship Id="rId7" Type="http://schemas.openxmlformats.org/officeDocument/2006/relationships/image" Target="../media/image69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280.png"/><Relationship Id="rId4" Type="http://schemas.openxmlformats.org/officeDocument/2006/relationships/customXml" Target="../ink/ink8.xml"/></Relationships>
</file>

<file path=ppt/slides/_rels/slide7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customXml" Target="../ink/ink9.xml"/><Relationship Id="rId1" Type="http://schemas.openxmlformats.org/officeDocument/2006/relationships/slideLayout" Target="../slideLayouts/slideLayout7.xml"/><Relationship Id="rId4" Type="http://schemas.openxmlformats.org/officeDocument/2006/relationships/image" Target="../media/image300.png"/></Relationships>
</file>

<file path=ppt/slides/_rels/slide7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3" Type="http://schemas.openxmlformats.org/officeDocument/2006/relationships/image" Target="../media/image861.png"/><Relationship Id="rId18" Type="http://schemas.openxmlformats.org/officeDocument/2006/relationships/image" Target="../media/image911.png"/><Relationship Id="rId3" Type="http://schemas.openxmlformats.org/officeDocument/2006/relationships/image" Target="../media/image172.png"/><Relationship Id="rId7" Type="http://schemas.openxmlformats.org/officeDocument/2006/relationships/image" Target="../media/image1020.png"/><Relationship Id="rId12" Type="http://schemas.openxmlformats.org/officeDocument/2006/relationships/image" Target="../media/image1530.png"/><Relationship Id="rId17" Type="http://schemas.openxmlformats.org/officeDocument/2006/relationships/image" Target="../media/image900.png"/><Relationship Id="rId2" Type="http://schemas.openxmlformats.org/officeDocument/2006/relationships/image" Target="../media/image840.png"/><Relationship Id="rId16" Type="http://schemas.openxmlformats.org/officeDocument/2006/relationships/image" Target="../media/image890.png"/><Relationship Id="rId1" Type="http://schemas.openxmlformats.org/officeDocument/2006/relationships/slideLayout" Target="../slideLayouts/slideLayout7.xml"/><Relationship Id="rId6" Type="http://schemas.openxmlformats.org/officeDocument/2006/relationships/image" Target="../media/image931.png"/><Relationship Id="rId11" Type="http://schemas.openxmlformats.org/officeDocument/2006/relationships/image" Target="../media/image1430.png"/><Relationship Id="rId5" Type="http://schemas.openxmlformats.org/officeDocument/2006/relationships/image" Target="../media/image831.png"/><Relationship Id="rId15" Type="http://schemas.openxmlformats.org/officeDocument/2006/relationships/image" Target="../media/image173.emf"/><Relationship Id="rId10" Type="http://schemas.openxmlformats.org/officeDocument/2006/relationships/image" Target="../media/image1370.png"/><Relationship Id="rId4" Type="http://schemas.openxmlformats.org/officeDocument/2006/relationships/image" Target="../media/image720.png"/><Relationship Id="rId9" Type="http://schemas.openxmlformats.org/officeDocument/2006/relationships/image" Target="../media/image1270.png"/><Relationship Id="rId14" Type="http://schemas.openxmlformats.org/officeDocument/2006/relationships/image" Target="../media/image87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1680.png"/><Relationship Id="rId5" Type="http://schemas.openxmlformats.org/officeDocument/2006/relationships/image" Target="../media/image1670.png"/><Relationship Id="rId4" Type="http://schemas.openxmlformats.org/officeDocument/2006/relationships/image" Target="../media/image175.emf"/></Relationships>
</file>

<file path=ppt/slides/_rels/slide81.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001.png"/><Relationship Id="rId1" Type="http://schemas.openxmlformats.org/officeDocument/2006/relationships/slideLayout" Target="../slideLayouts/slideLayout7.xml"/><Relationship Id="rId5" Type="http://schemas.openxmlformats.org/officeDocument/2006/relationships/image" Target="../media/image177.emf"/><Relationship Id="rId4" Type="http://schemas.openxmlformats.org/officeDocument/2006/relationships/image" Target="../media/image176.emf"/></Relationships>
</file>

<file path=ppt/slides/_rels/slide82.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050.png"/><Relationship Id="rId1" Type="http://schemas.openxmlformats.org/officeDocument/2006/relationships/slideLayout" Target="../slideLayouts/slideLayout7.xml"/><Relationship Id="rId5" Type="http://schemas.openxmlformats.org/officeDocument/2006/relationships/image" Target="../media/image180.emf"/><Relationship Id="rId4" Type="http://schemas.openxmlformats.org/officeDocument/2006/relationships/image" Target="../media/image179.png"/></Relationships>
</file>

<file path=ppt/slides/_rels/slide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090.png"/><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8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090.png"/><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230.pn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220.png"/><Relationship Id="rId5" Type="http://schemas.openxmlformats.org/officeDocument/2006/relationships/image" Target="../media/image1211.png"/><Relationship Id="rId4" Type="http://schemas.openxmlformats.org/officeDocument/2006/relationships/image" Target="../media/image1190.png"/></Relationships>
</file>

<file path=ppt/slides/_rels/slide87.xml.rels><?xml version="1.0" encoding="UTF-8" standalone="yes"?>
<Relationships xmlns="http://schemas.openxmlformats.org/package/2006/relationships"><Relationship Id="rId3" Type="http://schemas.openxmlformats.org/officeDocument/2006/relationships/image" Target="../media/image1250.png"/><Relationship Id="rId7" Type="http://schemas.openxmlformats.org/officeDocument/2006/relationships/image" Target="../media/image17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91.emf"/><Relationship Id="rId5" Type="http://schemas.openxmlformats.org/officeDocument/2006/relationships/image" Target="../media/image190.emf"/><Relationship Id="rId4" Type="http://schemas.openxmlformats.org/officeDocument/2006/relationships/image" Target="../media/image1260.png"/></Relationships>
</file>

<file path=ppt/slides/_rels/slide8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320.png"/><Relationship Id="rId4" Type="http://schemas.openxmlformats.org/officeDocument/2006/relationships/image" Target="../media/image195.png"/></Relationships>
</file>

<file path=ppt/slides/_rels/slide8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350.png"/><Relationship Id="rId4" Type="http://schemas.openxmlformats.org/officeDocument/2006/relationships/image" Target="../media/image197.png"/></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Beta_spectrum_of_RaE.jpg#/media/File:Beta_spectrum_of_RaE.jp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91.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CF62563-9F11-43BE-AE77-C9621D9AAD44}"/>
              </a:ext>
            </a:extLst>
          </p:cNvPr>
          <p:cNvSpPr txBox="1"/>
          <p:nvPr/>
        </p:nvSpPr>
        <p:spPr>
          <a:xfrm>
            <a:off x="2712013" y="3351014"/>
            <a:ext cx="6767974" cy="369332"/>
          </a:xfrm>
          <a:prstGeom prst="rect">
            <a:avLst/>
          </a:prstGeom>
          <a:noFill/>
        </p:spPr>
        <p:txBody>
          <a:bodyPr wrap="square">
            <a:spAutoFit/>
          </a:bodyPr>
          <a:lstStyle/>
          <a:p>
            <a:pPr algn="ctr"/>
            <a:r>
              <a:rPr lang="en-US" sz="1800" b="1" dirty="0"/>
              <a:t>Michael Gericke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CC11B-FE0E-4CB4-8521-FCD0BDCDA629}"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F38AB-0A70-4F5A-A480-CBBB5E6CB2AC}"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49AF48E-D417-4A74-8B19-F3607B758CD7}"/>
              </a:ext>
            </a:extLst>
          </p:cNvPr>
          <p:cNvSpPr txBox="1"/>
          <p:nvPr/>
        </p:nvSpPr>
        <p:spPr>
          <a:xfrm>
            <a:off x="2712012" y="1020475"/>
            <a:ext cx="6767974" cy="738664"/>
          </a:xfrm>
          <a:prstGeom prst="rect">
            <a:avLst/>
          </a:prstGeom>
          <a:noFill/>
        </p:spPr>
        <p:txBody>
          <a:bodyPr wrap="square" rtlCol="0">
            <a:spAutoFit/>
          </a:bodyPr>
          <a:lstStyle/>
          <a:p>
            <a:pPr algn="ctr"/>
            <a:r>
              <a:rPr lang="en-US" sz="2400" b="1" dirty="0"/>
              <a:t>Parity Violating Electron Scattering  </a:t>
            </a:r>
          </a:p>
          <a:p>
            <a:pPr algn="ctr"/>
            <a:r>
              <a:rPr lang="en-US" b="1" dirty="0"/>
              <a:t>An Overview of Integration Mode PV Measurements</a:t>
            </a:r>
          </a:p>
        </p:txBody>
      </p:sp>
      <p:pic>
        <p:nvPicPr>
          <p:cNvPr id="7" name="Picture 6">
            <a:extLst>
              <a:ext uri="{FF2B5EF4-FFF2-40B4-BE49-F238E27FC236}">
                <a16:creationId xmlns:a16="http://schemas.microsoft.com/office/drawing/2014/main" id="{16DD982B-8B70-4ED0-884F-04DF29D4D9E9}"/>
              </a:ext>
            </a:extLst>
          </p:cNvPr>
          <p:cNvPicPr>
            <a:picLocks noChangeAspect="1"/>
          </p:cNvPicPr>
          <p:nvPr/>
        </p:nvPicPr>
        <p:blipFill rotWithShape="1">
          <a:blip r:embed="rId2">
            <a:extLst>
              <a:ext uri="{28A0092B-C50C-407E-A947-70E740481C1C}">
                <a14:useLocalDpi xmlns:a14="http://schemas.microsoft.com/office/drawing/2010/main" val="0"/>
              </a:ext>
            </a:extLst>
          </a:blip>
          <a:srcRect l="20090" t="25523" r="18638" b="31387"/>
          <a:stretch/>
        </p:blipFill>
        <p:spPr>
          <a:xfrm>
            <a:off x="5595481" y="3760247"/>
            <a:ext cx="1001037" cy="469329"/>
          </a:xfrm>
          <a:prstGeom prst="rect">
            <a:avLst/>
          </a:prstGeom>
          <a:effectLst>
            <a:outerShdw blurRad="50800" dist="50800" dir="5400000" algn="ctr" rotWithShape="0">
              <a:srgbClr val="000000">
                <a:alpha val="0"/>
              </a:srgbClr>
            </a:outerShdw>
          </a:effectLst>
        </p:spPr>
      </p:pic>
      <p:cxnSp>
        <p:nvCxnSpPr>
          <p:cNvPr id="10" name="Straight Connector 9">
            <a:extLst>
              <a:ext uri="{FF2B5EF4-FFF2-40B4-BE49-F238E27FC236}">
                <a16:creationId xmlns:a16="http://schemas.microsoft.com/office/drawing/2014/main" id="{FF432257-EC6F-443D-9150-61BD1DDA9F66}"/>
              </a:ext>
            </a:extLst>
          </p:cNvPr>
          <p:cNvCxnSpPr>
            <a:cxnSpLocks/>
          </p:cNvCxnSpPr>
          <p:nvPr/>
        </p:nvCxnSpPr>
        <p:spPr>
          <a:xfrm>
            <a:off x="957558" y="3137654"/>
            <a:ext cx="10396242"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2" descr="canada foundation for innovation Logo Vector (.EPS) Free Download">
            <a:extLst>
              <a:ext uri="{FF2B5EF4-FFF2-40B4-BE49-F238E27FC236}">
                <a16:creationId xmlns:a16="http://schemas.microsoft.com/office/drawing/2014/main" id="{2AC7FD95-CC32-464C-ACC1-E5A9A0CD8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18" y="5566616"/>
            <a:ext cx="1530170" cy="4233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EF8A1D0-2B69-43CA-8E27-016C2FC61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08" y="5563202"/>
            <a:ext cx="1061413" cy="415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with low confidence">
            <a:extLst>
              <a:ext uri="{FF2B5EF4-FFF2-40B4-BE49-F238E27FC236}">
                <a16:creationId xmlns:a16="http://schemas.microsoft.com/office/drawing/2014/main" id="{32EA8378-518D-45DD-8FC1-D096635F2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578" y="5563202"/>
            <a:ext cx="861133" cy="415720"/>
          </a:xfrm>
          <a:prstGeom prst="rect">
            <a:avLst/>
          </a:prstGeom>
        </p:spPr>
      </p:pic>
      <p:pic>
        <p:nvPicPr>
          <p:cNvPr id="8" name="Picture 7">
            <a:extLst>
              <a:ext uri="{FF2B5EF4-FFF2-40B4-BE49-F238E27FC236}">
                <a16:creationId xmlns:a16="http://schemas.microsoft.com/office/drawing/2014/main" id="{16C7B874-9CAE-1B0C-8D09-E8C64166A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8756" y="5655265"/>
            <a:ext cx="2506463" cy="323657"/>
          </a:xfrm>
          <a:prstGeom prst="rect">
            <a:avLst/>
          </a:prstGeom>
        </p:spPr>
      </p:pic>
      <p:sp>
        <p:nvSpPr>
          <p:cNvPr id="17" name="TextBox 16">
            <a:extLst>
              <a:ext uri="{FF2B5EF4-FFF2-40B4-BE49-F238E27FC236}">
                <a16:creationId xmlns:a16="http://schemas.microsoft.com/office/drawing/2014/main" id="{3429CFD0-C586-CE67-90A9-195CA218DF20}"/>
              </a:ext>
            </a:extLst>
          </p:cNvPr>
          <p:cNvSpPr txBox="1"/>
          <p:nvPr/>
        </p:nvSpPr>
        <p:spPr>
          <a:xfrm>
            <a:off x="2142689" y="5129761"/>
            <a:ext cx="8025980" cy="369332"/>
          </a:xfrm>
          <a:prstGeom prst="rect">
            <a:avLst/>
          </a:prstGeom>
          <a:noFill/>
        </p:spPr>
        <p:txBody>
          <a:bodyPr wrap="none" rtlCol="0">
            <a:spAutoFit/>
          </a:bodyPr>
          <a:lstStyle/>
          <a:p>
            <a:r>
              <a:rPr lang="en-CA" dirty="0"/>
              <a:t>With grateful acknowledgement of the support provided by these funding agencies:</a:t>
            </a:r>
          </a:p>
        </p:txBody>
      </p:sp>
      <p:sp>
        <p:nvSpPr>
          <p:cNvPr id="20" name="TextBox 19">
            <a:extLst>
              <a:ext uri="{FF2B5EF4-FFF2-40B4-BE49-F238E27FC236}">
                <a16:creationId xmlns:a16="http://schemas.microsoft.com/office/drawing/2014/main" id="{FFE80FFA-B01B-D6BC-300F-786CFA83B609}"/>
              </a:ext>
            </a:extLst>
          </p:cNvPr>
          <p:cNvSpPr txBox="1"/>
          <p:nvPr/>
        </p:nvSpPr>
        <p:spPr>
          <a:xfrm>
            <a:off x="2712012" y="2217564"/>
            <a:ext cx="6767974" cy="369332"/>
          </a:xfrm>
          <a:prstGeom prst="rect">
            <a:avLst/>
          </a:prstGeom>
          <a:noFill/>
        </p:spPr>
        <p:txBody>
          <a:bodyPr wrap="square">
            <a:spAutoFit/>
          </a:bodyPr>
          <a:lstStyle/>
          <a:p>
            <a:pPr algn="ctr"/>
            <a:r>
              <a:rPr lang="en-US" b="1" dirty="0"/>
              <a:t>JGU CRC 1660 Annual Graduate School</a:t>
            </a:r>
            <a:endParaRPr lang="en-US" sz="1800" b="1" dirty="0"/>
          </a:p>
        </p:txBody>
      </p:sp>
    </p:spTree>
    <p:extLst>
      <p:ext uri="{BB962C8B-B14F-4D97-AF65-F5344CB8AC3E}">
        <p14:creationId xmlns:p14="http://schemas.microsoft.com/office/powerpoint/2010/main" val="161958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41BA-2171-5E6A-C97A-AB57662877C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9045FD7-FF28-25F6-763F-098A2D4CD4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8C804F-2443-42B0-B491-2C7B6A67A9B2}"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E1F51A-71FA-624B-8EE0-25C413A7BE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70364A-C7DD-8B14-522F-9DE6B4B795DD}"/>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DD3440-691C-99F5-C2D5-7FE99D291E31}"/>
              </a:ext>
            </a:extLst>
          </p:cNvPr>
          <p:cNvSpPr txBox="1"/>
          <p:nvPr/>
        </p:nvSpPr>
        <p:spPr>
          <a:xfrm>
            <a:off x="287373" y="212487"/>
            <a:ext cx="11433220" cy="5693866"/>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1600" dirty="0"/>
          </a:p>
          <a:p>
            <a:r>
              <a:rPr lang="en-US" sz="1600" dirty="0">
                <a:solidFill>
                  <a:srgbClr val="FF0000"/>
                </a:solidFill>
              </a:rPr>
              <a:t>Experimental fact: The Weak interaction is not invariant under parity transformation. How to put this into the model?</a:t>
            </a:r>
          </a:p>
          <a:p>
            <a:endParaRPr lang="en-US" sz="1600" dirty="0">
              <a:solidFill>
                <a:srgbClr val="FF0000"/>
              </a:solidFill>
            </a:endParaRPr>
          </a:p>
          <a:p>
            <a:r>
              <a:rPr lang="en-CA" sz="1600" b="1" dirty="0">
                <a:solidFill>
                  <a:prstClr val="black"/>
                </a:solidFill>
                <a:latin typeface="Calibri" panose="020F0502020204030204" pitchFamily="34" charset="0"/>
                <a:cs typeface="Calibri" panose="020F0502020204030204" pitchFamily="34" charset="0"/>
                <a:sym typeface="Symbol"/>
              </a:rPr>
              <a:t>Left and right handedness: </a:t>
            </a:r>
          </a:p>
          <a:p>
            <a:endParaRPr lang="en-US" sz="1600" dirty="0"/>
          </a:p>
          <a:p>
            <a:pPr lvl="1"/>
            <a:r>
              <a:rPr lang="en-US" sz="1600" dirty="0"/>
              <a:t>The Dirac equation turns out to have the correct transformation behavior under parity:</a:t>
            </a:r>
          </a:p>
          <a:p>
            <a:pPr lvl="1"/>
            <a:endParaRPr lang="en-US" sz="1600" dirty="0"/>
          </a:p>
          <a:p>
            <a:pPr lvl="1"/>
            <a:endParaRPr lang="en-US" sz="1600" dirty="0"/>
          </a:p>
          <a:p>
            <a:pPr lvl="1"/>
            <a:endParaRPr lang="en-US" sz="1600" dirty="0"/>
          </a:p>
          <a:p>
            <a:pPr lvl="1"/>
            <a:endParaRPr lang="en-US" sz="1600" dirty="0"/>
          </a:p>
          <a:p>
            <a:pPr lvl="1"/>
            <a:endParaRPr lang="en-US" sz="1600" dirty="0"/>
          </a:p>
          <a:p>
            <a:pPr lvl="1"/>
            <a:r>
              <a:rPr lang="en-US" sz="1600" dirty="0"/>
              <a:t>Turns out, the </a:t>
            </a:r>
            <a:r>
              <a:rPr lang="en-US" sz="1600" i="1" dirty="0">
                <a:solidFill>
                  <a:schemeClr val="accent1"/>
                </a:solidFill>
              </a:rPr>
              <a:t>left</a:t>
            </a:r>
            <a:r>
              <a:rPr lang="en-US" sz="1600" dirty="0"/>
              <a:t> and </a:t>
            </a:r>
            <a:r>
              <a:rPr lang="en-US" sz="1600" i="1" dirty="0">
                <a:solidFill>
                  <a:schemeClr val="accent1"/>
                </a:solidFill>
              </a:rPr>
              <a:t>right-handed </a:t>
            </a:r>
            <a:r>
              <a:rPr lang="en-US" sz="1600" dirty="0"/>
              <a:t>projections of the solutions to the Dirac equation have the “correct” </a:t>
            </a:r>
            <a:r>
              <a:rPr lang="en-US" sz="1600" dirty="0" err="1"/>
              <a:t>behaviour</a:t>
            </a:r>
            <a:r>
              <a:rPr lang="en-US" sz="1600" dirty="0"/>
              <a:t>:</a:t>
            </a:r>
          </a:p>
          <a:p>
            <a:pPr lvl="1"/>
            <a:endParaRPr lang="en-US" sz="1600" dirty="0"/>
          </a:p>
          <a:p>
            <a:pPr lvl="1"/>
            <a:endParaRPr lang="en-US" sz="1600" dirty="0"/>
          </a:p>
          <a:p>
            <a:pPr lvl="1"/>
            <a:r>
              <a:rPr lang="en-US" sz="1600" dirty="0"/>
              <a:t>		Particles:</a:t>
            </a:r>
          </a:p>
          <a:p>
            <a:pPr lvl="1"/>
            <a:endParaRPr lang="en-US" sz="1600" dirty="0"/>
          </a:p>
          <a:p>
            <a:pPr lvl="1"/>
            <a:endParaRPr lang="en-US" sz="1600" dirty="0"/>
          </a:p>
          <a:p>
            <a:pPr lvl="1"/>
            <a:endParaRPr lang="en-US" sz="1600" dirty="0"/>
          </a:p>
          <a:p>
            <a:pPr lvl="1"/>
            <a:r>
              <a:rPr lang="en-US" sz="1600" dirty="0"/>
              <a:t>		Anti-particles </a:t>
            </a:r>
            <a:endParaRPr lang="en-US" sz="1600" i="1" dirty="0">
              <a:solidFill>
                <a:schemeClr val="accent1"/>
              </a:solidFill>
            </a:endParaRPr>
          </a:p>
        </p:txBody>
      </p:sp>
      <mc:AlternateContent xmlns:mc="http://schemas.openxmlformats.org/markup-compatibility/2006" xmlns:a14="http://schemas.microsoft.com/office/drawing/2010/main">
        <mc:Choice Requires="a14">
          <p:sp>
            <p:nvSpPr>
              <p:cNvPr id="3" name="Object 7">
                <a:extLst>
                  <a:ext uri="{FF2B5EF4-FFF2-40B4-BE49-F238E27FC236}">
                    <a16:creationId xmlns:a16="http://schemas.microsoft.com/office/drawing/2014/main" id="{62100FA1-5F0D-B25F-8ADE-16D69EB6BBBD}"/>
                  </a:ext>
                </a:extLst>
              </p:cNvPr>
              <p:cNvSpPr txBox="1"/>
              <p:nvPr/>
            </p:nvSpPr>
            <p:spPr bwMode="auto">
              <a:xfrm>
                <a:off x="1274726" y="3027939"/>
                <a:ext cx="3284991" cy="57556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𝑷</m:t>
                          </m: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US" b="1" i="1" smtClean="0">
                          <a:solidFill>
                            <a:schemeClr val="accent1"/>
                          </a:solidFill>
                          <a:latin typeface="Cambria Math" panose="02040503050406030204" pitchFamily="18" charset="0"/>
                        </a:rPr>
                        <m:t> </m:t>
                      </m:r>
                      <m:r>
                        <a:rPr lang="en-CA" b="1" i="1">
                          <a:solidFill>
                            <a:schemeClr val="accent1"/>
                          </a:solidFill>
                          <a:latin typeface="Cambria Math" panose="02040503050406030204" pitchFamily="18" charset="0"/>
                        </a:rPr>
                        <m:t>  </m:t>
                      </m:r>
                      <m:r>
                        <a:rPr lang="en-US" b="1" i="1" smtClean="0">
                          <a:solidFill>
                            <a:schemeClr val="accent1"/>
                          </a:solidFill>
                          <a:latin typeface="Cambria Math" panose="02040503050406030204" pitchFamily="18" charset="0"/>
                        </a:rPr>
                        <m:t>   </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𝑷</m:t>
                          </m:r>
                        </m:e>
                        <m:sub>
                          <m:r>
                            <a:rPr lang="en-CA" b="1" i="1">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oMath>
                  </m:oMathPara>
                </a14:m>
                <a:endParaRPr lang="en-CA" b="1" dirty="0">
                  <a:solidFill>
                    <a:schemeClr val="accent1"/>
                  </a:solidFill>
                </a:endParaRPr>
              </a:p>
            </p:txBody>
          </p:sp>
        </mc:Choice>
        <mc:Fallback xmlns="">
          <p:sp>
            <p:nvSpPr>
              <p:cNvPr id="3" name="Object 7">
                <a:extLst>
                  <a:ext uri="{FF2B5EF4-FFF2-40B4-BE49-F238E27FC236}">
                    <a16:creationId xmlns:a16="http://schemas.microsoft.com/office/drawing/2014/main" id="{62100FA1-5F0D-B25F-8ADE-16D69EB6BBBD}"/>
                  </a:ext>
                </a:extLst>
              </p:cNvPr>
              <p:cNvSpPr txBox="1">
                <a:spLocks noRot="1" noChangeAspect="1" noMove="1" noResize="1" noEditPoints="1" noAdjustHandles="1" noChangeArrowheads="1" noChangeShapeType="1" noTextEdit="1"/>
              </p:cNvSpPr>
              <p:nvPr/>
            </p:nvSpPr>
            <p:spPr bwMode="auto">
              <a:xfrm>
                <a:off x="1274726" y="3027939"/>
                <a:ext cx="3284991" cy="575566"/>
              </a:xfrm>
              <a:prstGeom prst="rect">
                <a:avLst/>
              </a:prstGeom>
              <a:blipFill>
                <a:blip r:embed="rId2"/>
                <a:stretch>
                  <a:fillRect/>
                </a:stretch>
              </a:blipFill>
            </p:spPr>
            <p:txBody>
              <a:bodyPr/>
              <a:lstStyle/>
              <a:p>
                <a:r>
                  <a:rPr lang="en-CA">
                    <a:noFill/>
                  </a:rPr>
                  <a:t> </a:t>
                </a:r>
              </a:p>
            </p:txBody>
          </p:sp>
        </mc:Fallback>
      </mc:AlternateContent>
      <p:sp>
        <p:nvSpPr>
          <p:cNvPr id="7" name="Rectangle 6">
            <a:extLst>
              <a:ext uri="{FF2B5EF4-FFF2-40B4-BE49-F238E27FC236}">
                <a16:creationId xmlns:a16="http://schemas.microsoft.com/office/drawing/2014/main" id="{A1E1B6E1-7548-1C61-02BF-0C39B51FAB3A}"/>
              </a:ext>
            </a:extLst>
          </p:cNvPr>
          <p:cNvSpPr/>
          <p:nvPr/>
        </p:nvSpPr>
        <p:spPr>
          <a:xfrm>
            <a:off x="1253822" y="2955682"/>
            <a:ext cx="3305895"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mc:AlternateContent xmlns:mc="http://schemas.openxmlformats.org/markup-compatibility/2006" xmlns:a14="http://schemas.microsoft.com/office/drawing/2010/main">
        <mc:Choice Requires="a14">
          <p:sp>
            <p:nvSpPr>
              <p:cNvPr id="8" name="Object 9">
                <a:extLst>
                  <a:ext uri="{FF2B5EF4-FFF2-40B4-BE49-F238E27FC236}">
                    <a16:creationId xmlns:a16="http://schemas.microsoft.com/office/drawing/2014/main" id="{A28525D0-E395-DCE2-2D43-4D9C0DAB6ADD}"/>
                  </a:ext>
                </a:extLst>
              </p:cNvPr>
              <p:cNvSpPr txBox="1"/>
              <p:nvPr/>
            </p:nvSpPr>
            <p:spPr bwMode="auto">
              <a:xfrm>
                <a:off x="6856470" y="3027939"/>
                <a:ext cx="4873164" cy="627063"/>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𝝍</m:t>
                      </m:r>
                      <m:r>
                        <a:rPr lang="en-CA" b="1" i="1" smtClean="0">
                          <a:solidFill>
                            <a:schemeClr val="accent1"/>
                          </a:solidFill>
                          <a:latin typeface="Cambria Math" panose="02040503050406030204" pitchFamily="18" charset="0"/>
                        </a:rPr>
                        <m:t>=</m:t>
                      </m:r>
                      <m:d>
                        <m:dPr>
                          <m:ctrlPr>
                            <a:rPr lang="en-US" b="1" i="1" smtClean="0">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𝑷</m:t>
                              </m: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𝑷</m:t>
                              </m:r>
                            </m:e>
                            <m:sub>
                              <m:r>
                                <a:rPr lang="en-CA" b="1" i="1">
                                  <a:solidFill>
                                    <a:schemeClr val="accent1"/>
                                  </a:solidFill>
                                  <a:latin typeface="Cambria Math" panose="02040503050406030204" pitchFamily="18" charset="0"/>
                                </a:rPr>
                                <m:t>𝑳</m:t>
                              </m:r>
                            </m:sub>
                          </m:sSub>
                        </m:e>
                      </m:d>
                      <m:r>
                        <a:rPr lang="en-CA" b="1" i="1">
                          <a:solidFill>
                            <a:schemeClr val="accent1"/>
                          </a:solidFill>
                          <a:latin typeface="Cambria Math" panose="02040503050406030204" pitchFamily="18" charset="0"/>
                        </a:rPr>
                        <m:t>𝝍</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𝝍</m:t>
                          </m: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𝝍</m:t>
                          </m:r>
                        </m:e>
                        <m:sub>
                          <m:r>
                            <a:rPr lang="en-CA" b="1" i="1">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oMath>
                  </m:oMathPara>
                </a14:m>
                <a:endParaRPr lang="en-CA" b="1" dirty="0">
                  <a:solidFill>
                    <a:schemeClr val="accent1"/>
                  </a:solidFill>
                </a:endParaRPr>
              </a:p>
            </p:txBody>
          </p:sp>
        </mc:Choice>
        <mc:Fallback xmlns="">
          <p:sp>
            <p:nvSpPr>
              <p:cNvPr id="8" name="Object 9">
                <a:extLst>
                  <a:ext uri="{FF2B5EF4-FFF2-40B4-BE49-F238E27FC236}">
                    <a16:creationId xmlns:a16="http://schemas.microsoft.com/office/drawing/2014/main" id="{A28525D0-E395-DCE2-2D43-4D9C0DAB6ADD}"/>
                  </a:ext>
                </a:extLst>
              </p:cNvPr>
              <p:cNvSpPr txBox="1">
                <a:spLocks noRot="1" noChangeAspect="1" noMove="1" noResize="1" noEditPoints="1" noAdjustHandles="1" noChangeArrowheads="1" noChangeShapeType="1" noTextEdit="1"/>
              </p:cNvSpPr>
              <p:nvPr/>
            </p:nvSpPr>
            <p:spPr bwMode="auto">
              <a:xfrm>
                <a:off x="6856470" y="3027939"/>
                <a:ext cx="4873164" cy="627063"/>
              </a:xfrm>
              <a:prstGeom prst="rect">
                <a:avLst/>
              </a:prstGeom>
              <a:blipFill>
                <a:blip r:embed="rId3"/>
                <a:stretch>
                  <a:fillRect/>
                </a:stretch>
              </a:blipFill>
            </p:spPr>
            <p:txBody>
              <a:bodyPr/>
              <a:lstStyle/>
              <a:p>
                <a:r>
                  <a:rPr lang="en-CA">
                    <a:noFill/>
                  </a:rPr>
                  <a:t> </a:t>
                </a:r>
              </a:p>
            </p:txBody>
          </p:sp>
        </mc:Fallback>
      </mc:AlternateContent>
      <p:sp>
        <p:nvSpPr>
          <p:cNvPr id="9" name="Arrow: Right 8">
            <a:extLst>
              <a:ext uri="{FF2B5EF4-FFF2-40B4-BE49-F238E27FC236}">
                <a16:creationId xmlns:a16="http://schemas.microsoft.com/office/drawing/2014/main" id="{5EEA257D-C882-421A-7729-F410F9D312AA}"/>
              </a:ext>
            </a:extLst>
          </p:cNvPr>
          <p:cNvSpPr/>
          <p:nvPr/>
        </p:nvSpPr>
        <p:spPr>
          <a:xfrm>
            <a:off x="6430017" y="3191512"/>
            <a:ext cx="357126" cy="2276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30BF1E-D2A4-3E6B-126C-E7828858214E}"/>
                  </a:ext>
                </a:extLst>
              </p:cNvPr>
              <p:cNvSpPr txBox="1"/>
              <p:nvPr/>
            </p:nvSpPr>
            <p:spPr>
              <a:xfrm>
                <a:off x="4991750" y="3136044"/>
                <a:ext cx="131867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𝑷</m:t>
                          </m:r>
                        </m:e>
                        <m:sub>
                          <m:r>
                            <a:rPr lang="en-CA" sz="1600" b="1" i="1">
                              <a:solidFill>
                                <a:schemeClr val="accent1"/>
                              </a:solidFill>
                              <a:latin typeface="Cambria Math" panose="02040503050406030204" pitchFamily="18" charset="0"/>
                            </a:rPr>
                            <m:t>𝑹</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𝑷</m:t>
                          </m:r>
                        </m:e>
                        <m:sub>
                          <m:r>
                            <a:rPr lang="en-CA" sz="1600" b="1" i="1">
                              <a:solidFill>
                                <a:schemeClr val="accent1"/>
                              </a:solidFill>
                              <a:latin typeface="Cambria Math" panose="02040503050406030204" pitchFamily="18" charset="0"/>
                            </a:rPr>
                            <m:t>𝑳</m:t>
                          </m:r>
                        </m:sub>
                      </m:sSub>
                      <m:r>
                        <a:rPr lang="en-US" sz="1600" b="1" i="1" smtClean="0">
                          <a:solidFill>
                            <a:schemeClr val="accent1"/>
                          </a:solidFill>
                          <a:latin typeface="Cambria Math" panose="02040503050406030204" pitchFamily="18" charset="0"/>
                        </a:rPr>
                        <m:t>=</m:t>
                      </m:r>
                      <m:r>
                        <a:rPr lang="en-US" sz="1600" b="1" i="1" smtClean="0">
                          <a:solidFill>
                            <a:schemeClr val="accent1"/>
                          </a:solidFill>
                          <a:latin typeface="Cambria Math" panose="02040503050406030204" pitchFamily="18" charset="0"/>
                        </a:rPr>
                        <m:t>𝑰</m:t>
                      </m:r>
                    </m:oMath>
                  </m:oMathPara>
                </a14:m>
                <a:endParaRPr lang="en-CA" sz="1600" b="1" dirty="0">
                  <a:solidFill>
                    <a:schemeClr val="accent1"/>
                  </a:solidFill>
                </a:endParaRPr>
              </a:p>
            </p:txBody>
          </p:sp>
        </mc:Choice>
        <mc:Fallback xmlns="">
          <p:sp>
            <p:nvSpPr>
              <p:cNvPr id="10" name="TextBox 9">
                <a:extLst>
                  <a:ext uri="{FF2B5EF4-FFF2-40B4-BE49-F238E27FC236}">
                    <a16:creationId xmlns:a16="http://schemas.microsoft.com/office/drawing/2014/main" id="{1C30BF1E-D2A4-3E6B-126C-E7828858214E}"/>
                  </a:ext>
                </a:extLst>
              </p:cNvPr>
              <p:cNvSpPr txBox="1">
                <a:spLocks noRot="1" noChangeAspect="1" noMove="1" noResize="1" noEditPoints="1" noAdjustHandles="1" noChangeArrowheads="1" noChangeShapeType="1" noTextEdit="1"/>
              </p:cNvSpPr>
              <p:nvPr/>
            </p:nvSpPr>
            <p:spPr>
              <a:xfrm>
                <a:off x="4991750" y="3136044"/>
                <a:ext cx="1318674" cy="338554"/>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A1EF840-B189-E661-919B-9E29D7B649B2}"/>
                  </a:ext>
                </a:extLst>
              </p:cNvPr>
              <p:cNvSpPr/>
              <p:nvPr/>
            </p:nvSpPr>
            <p:spPr>
              <a:xfrm>
                <a:off x="9659884" y="4347286"/>
                <a:ext cx="1595759" cy="3052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1200" i="1" smtClean="0">
                              <a:solidFill>
                                <a:schemeClr val="tx1"/>
                              </a:solidFill>
                              <a:latin typeface="Cambria Math" panose="02040503050406030204" pitchFamily="18" charset="0"/>
                              <a:ea typeface="Cambria Math" panose="02040503050406030204" pitchFamily="18" charset="0"/>
                            </a:rPr>
                          </m:ctrlPr>
                        </m:dPr>
                        <m:e>
                          <m:r>
                            <a:rPr lang="en-US" sz="1200" b="0" i="1">
                              <a:solidFill>
                                <a:schemeClr val="tx1"/>
                              </a:solidFill>
                              <a:latin typeface="Cambria Math" panose="02040503050406030204" pitchFamily="18" charset="0"/>
                              <a:ea typeface="Cambria Math" panose="02040503050406030204" pitchFamily="18" charset="0"/>
                            </a:rPr>
                            <m:t>𝑖</m:t>
                          </m:r>
                          <m:sSup>
                            <m:sSupPr>
                              <m:ctrlPr>
                                <a:rPr lang="en-CA" sz="1200" i="1">
                                  <a:solidFill>
                                    <a:schemeClr val="tx1"/>
                                  </a:solidFill>
                                  <a:latin typeface="Cambria Math" panose="02040503050406030204" pitchFamily="18" charset="0"/>
                                </a:rPr>
                              </m:ctrlPr>
                            </m:sSupPr>
                            <m:e>
                              <m:r>
                                <a:rPr lang="en-CA" sz="1200" b="0" i="1">
                                  <a:solidFill>
                                    <a:schemeClr val="tx1"/>
                                  </a:solidFill>
                                  <a:latin typeface="Cambria Math" panose="02040503050406030204" pitchFamily="18" charset="0"/>
                                  <a:ea typeface="Cambria Math" panose="02040503050406030204" pitchFamily="18" charset="0"/>
                                </a:rPr>
                                <m:t>𝛾</m:t>
                              </m:r>
                            </m:e>
                            <m:sup>
                              <m:r>
                                <a:rPr lang="en-CA" sz="1200" b="0" i="1">
                                  <a:solidFill>
                                    <a:schemeClr val="tx1"/>
                                  </a:solidFill>
                                  <a:latin typeface="Cambria Math" panose="02040503050406030204" pitchFamily="18" charset="0"/>
                                  <a:ea typeface="Cambria Math" panose="02040503050406030204" pitchFamily="18" charset="0"/>
                                </a:rPr>
                                <m:t>𝜇</m:t>
                              </m:r>
                            </m:sup>
                          </m:sSup>
                          <m:sSub>
                            <m:sSubPr>
                              <m:ctrlPr>
                                <a:rPr lang="en-CA" sz="1200" i="1">
                                  <a:solidFill>
                                    <a:schemeClr val="tx1"/>
                                  </a:solidFill>
                                  <a:latin typeface="Cambria Math" panose="02040503050406030204" pitchFamily="18" charset="0"/>
                                  <a:ea typeface="Cambria Math" panose="02040503050406030204" pitchFamily="18" charset="0"/>
                                </a:rPr>
                              </m:ctrlPr>
                            </m:sSubPr>
                            <m:e>
                              <m:r>
                                <a:rPr lang="en-CA" sz="1200" b="0" i="1">
                                  <a:solidFill>
                                    <a:schemeClr val="tx1"/>
                                  </a:solidFill>
                                  <a:latin typeface="Cambria Math" panose="02040503050406030204" pitchFamily="18" charset="0"/>
                                  <a:ea typeface="Cambria Math" panose="02040503050406030204" pitchFamily="18" charset="0"/>
                                </a:rPr>
                                <m:t>𝜕</m:t>
                              </m:r>
                            </m:e>
                            <m:sub>
                              <m:r>
                                <a:rPr lang="en-CA" sz="1200" b="0" i="1">
                                  <a:solidFill>
                                    <a:schemeClr val="tx1"/>
                                  </a:solidFill>
                                  <a:latin typeface="Cambria Math" panose="02040503050406030204" pitchFamily="18" charset="0"/>
                                  <a:ea typeface="Cambria Math" panose="02040503050406030204" pitchFamily="18" charset="0"/>
                                </a:rPr>
                                <m:t>𝜇</m:t>
                              </m:r>
                            </m:sub>
                          </m:sSub>
                          <m:r>
                            <a:rPr lang="en-US" sz="1200" b="0" i="1">
                              <a:solidFill>
                                <a:schemeClr val="tx1"/>
                              </a:solidFill>
                              <a:latin typeface="Cambria Math" panose="02040503050406030204" pitchFamily="18" charset="0"/>
                              <a:ea typeface="Cambria Math" panose="02040503050406030204" pitchFamily="18" charset="0"/>
                            </a:rPr>
                            <m:t>−</m:t>
                          </m:r>
                          <m:r>
                            <a:rPr lang="en-US" sz="1200" b="0" i="1">
                              <a:solidFill>
                                <a:schemeClr val="tx1"/>
                              </a:solidFill>
                              <a:latin typeface="Cambria Math" panose="02040503050406030204" pitchFamily="18" charset="0"/>
                              <a:ea typeface="Cambria Math" panose="02040503050406030204" pitchFamily="18" charset="0"/>
                            </a:rPr>
                            <m:t>𝑚</m:t>
                          </m:r>
                        </m:e>
                      </m:d>
                      <m:r>
                        <a:rPr lang="en-CA" sz="1200" b="0" i="1" smtClean="0">
                          <a:solidFill>
                            <a:schemeClr val="tx1"/>
                          </a:solidFill>
                          <a:latin typeface="Cambria Math" panose="02040503050406030204" pitchFamily="18" charset="0"/>
                          <a:ea typeface="Cambria Math" panose="02040503050406030204" pitchFamily="18" charset="0"/>
                        </a:rPr>
                        <m:t>𝜓</m:t>
                      </m:r>
                      <m:r>
                        <a:rPr lang="en-US" sz="1200" b="0" i="1">
                          <a:solidFill>
                            <a:schemeClr val="tx1"/>
                          </a:solidFill>
                          <a:latin typeface="Cambria Math" panose="02040503050406030204" pitchFamily="18" charset="0"/>
                          <a:ea typeface="Cambria Math" panose="02040503050406030204" pitchFamily="18" charset="0"/>
                        </a:rPr>
                        <m:t>=0</m:t>
                      </m:r>
                    </m:oMath>
                  </m:oMathPara>
                </a14:m>
                <a:endParaRPr lang="en-CA" sz="1200" dirty="0">
                  <a:solidFill>
                    <a:schemeClr val="tx1"/>
                  </a:solidFill>
                </a:endParaRPr>
              </a:p>
            </p:txBody>
          </p:sp>
        </mc:Choice>
        <mc:Fallback xmlns="">
          <p:sp>
            <p:nvSpPr>
              <p:cNvPr id="11" name="Rectangle 10">
                <a:extLst>
                  <a:ext uri="{FF2B5EF4-FFF2-40B4-BE49-F238E27FC236}">
                    <a16:creationId xmlns:a16="http://schemas.microsoft.com/office/drawing/2014/main" id="{0A1EF840-B189-E661-919B-9E29D7B649B2}"/>
                  </a:ext>
                </a:extLst>
              </p:cNvPr>
              <p:cNvSpPr>
                <a:spLocks noRot="1" noChangeAspect="1" noMove="1" noResize="1" noEditPoints="1" noAdjustHandles="1" noChangeArrowheads="1" noChangeShapeType="1" noTextEdit="1"/>
              </p:cNvSpPr>
              <p:nvPr/>
            </p:nvSpPr>
            <p:spPr>
              <a:xfrm>
                <a:off x="9659884" y="4347286"/>
                <a:ext cx="1595759" cy="305212"/>
              </a:xfrm>
              <a:prstGeom prst="rect">
                <a:avLst/>
              </a:prstGeom>
              <a:blipFill>
                <a:blip r:embed="rId5"/>
                <a:stretch>
                  <a:fillRect b="-2000"/>
                </a:stretch>
              </a:blipFill>
            </p:spPr>
            <p:txBody>
              <a:bodyPr/>
              <a:lstStyle/>
              <a:p>
                <a:r>
                  <a:rPr lang="en-CA">
                    <a:noFill/>
                  </a:rPr>
                  <a:t> </a:t>
                </a:r>
              </a:p>
            </p:txBody>
          </p:sp>
        </mc:Fallback>
      </mc:AlternateContent>
      <p:pic>
        <p:nvPicPr>
          <p:cNvPr id="12" name="Picture 11">
            <a:extLst>
              <a:ext uri="{FF2B5EF4-FFF2-40B4-BE49-F238E27FC236}">
                <a16:creationId xmlns:a16="http://schemas.microsoft.com/office/drawing/2014/main" id="{3AC2D30E-EBCB-FE56-9BFA-0FA25E4E4C68}"/>
              </a:ext>
            </a:extLst>
          </p:cNvPr>
          <p:cNvPicPr>
            <a:picLocks noChangeAspect="1"/>
          </p:cNvPicPr>
          <p:nvPr/>
        </p:nvPicPr>
        <p:blipFill>
          <a:blip r:embed="rId6"/>
          <a:stretch>
            <a:fillRect/>
          </a:stretch>
        </p:blipFill>
        <p:spPr>
          <a:xfrm>
            <a:off x="3486753" y="4347286"/>
            <a:ext cx="4753546" cy="1849963"/>
          </a:xfrm>
          <a:prstGeom prst="rect">
            <a:avLst/>
          </a:prstGeom>
        </p:spPr>
      </p:pic>
      <mc:AlternateContent xmlns:mc="http://schemas.openxmlformats.org/markup-compatibility/2006" xmlns:a14="http://schemas.microsoft.com/office/drawing/2010/main">
        <mc:Choice Requires="a14">
          <p:sp>
            <p:nvSpPr>
              <p:cNvPr id="13" name="Object 5">
                <a:extLst>
                  <a:ext uri="{FF2B5EF4-FFF2-40B4-BE49-F238E27FC236}">
                    <a16:creationId xmlns:a16="http://schemas.microsoft.com/office/drawing/2014/main" id="{F1F0E54D-7ACF-3543-CAD7-48ADEFF7DBBD}"/>
                  </a:ext>
                </a:extLst>
              </p:cNvPr>
              <p:cNvSpPr txBox="1"/>
              <p:nvPr/>
            </p:nvSpPr>
            <p:spPr bwMode="auto">
              <a:xfrm>
                <a:off x="9768435" y="4665112"/>
                <a:ext cx="2254375" cy="86840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CA" sz="1200" i="1">
                              <a:solidFill>
                                <a:srgbClr val="000000"/>
                              </a:solidFill>
                              <a:latin typeface="Cambria Math" panose="02040503050406030204" pitchFamily="18" charset="0"/>
                            </a:rPr>
                          </m:ctrlPr>
                        </m:accPr>
                        <m:e>
                          <m:r>
                            <m:rPr>
                              <m:sty m:val="p"/>
                            </m:rPr>
                            <a:rPr lang="en-CA" sz="1200" b="0" i="1" smtClean="0">
                              <a:solidFill>
                                <a:schemeClr val="tx1"/>
                              </a:solidFill>
                              <a:latin typeface="Cambria Math" panose="02040503050406030204" pitchFamily="18" charset="0"/>
                            </a:rPr>
                            <m:t>Π</m:t>
                          </m:r>
                        </m:e>
                      </m:acc>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m>
                            <m:mPr>
                              <m:plcHide m:val="on"/>
                              <m:mcs>
                                <m:mc>
                                  <m:mcPr>
                                    <m:count m:val="4"/>
                                    <m:mcJc m:val="center"/>
                                  </m:mcPr>
                                </m:mc>
                              </m:mcs>
                              <m:ctrlPr>
                                <a:rPr lang="en-CA" sz="1200" i="1">
                                  <a:solidFill>
                                    <a:srgbClr val="000000"/>
                                  </a:solidFill>
                                  <a:latin typeface="Cambria Math" panose="02040503050406030204" pitchFamily="18" charset="0"/>
                                </a:rPr>
                              </m:ctrlPr>
                            </m:mPr>
                            <m:mr>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mr>
                          </m:m>
                        </m:e>
                      </m:d>
                      <m:r>
                        <a:rPr lang="en-CA" sz="1200" i="1" smtClean="0">
                          <a:solidFill>
                            <a:srgbClr val="FF0000"/>
                          </a:solidFill>
                          <a:latin typeface="Cambria Math" panose="02040503050406030204" pitchFamily="18" charset="0"/>
                        </a:rPr>
                        <m:t>=</m:t>
                      </m:r>
                      <m:sSup>
                        <m:sSupPr>
                          <m:ctrlPr>
                            <a:rPr lang="en-CA" sz="1200" i="1">
                              <a:solidFill>
                                <a:srgbClr val="FF0000"/>
                              </a:solidFill>
                              <a:latin typeface="Cambria Math" panose="02040503050406030204" pitchFamily="18" charset="0"/>
                            </a:rPr>
                          </m:ctrlPr>
                        </m:sSupPr>
                        <m:e>
                          <m:r>
                            <a:rPr lang="en-CA" sz="1200" i="1">
                              <a:solidFill>
                                <a:srgbClr val="FF0000"/>
                              </a:solidFill>
                              <a:latin typeface="Cambria Math" panose="02040503050406030204" pitchFamily="18" charset="0"/>
                            </a:rPr>
                            <m:t>𝛾</m:t>
                          </m:r>
                        </m:e>
                        <m:sup>
                          <m:r>
                            <a:rPr lang="en-CA" sz="1200" i="1">
                              <a:solidFill>
                                <a:srgbClr val="FF0000"/>
                              </a:solidFill>
                              <a:latin typeface="Cambria Math" panose="02040503050406030204" pitchFamily="18" charset="0"/>
                            </a:rPr>
                            <m:t>0</m:t>
                          </m:r>
                        </m:sup>
                      </m:sSup>
                    </m:oMath>
                  </m:oMathPara>
                </a14:m>
                <a:endParaRPr lang="en-CA" sz="1200" dirty="0"/>
              </a:p>
            </p:txBody>
          </p:sp>
        </mc:Choice>
        <mc:Fallback xmlns="">
          <p:sp>
            <p:nvSpPr>
              <p:cNvPr id="13" name="Object 5">
                <a:extLst>
                  <a:ext uri="{FF2B5EF4-FFF2-40B4-BE49-F238E27FC236}">
                    <a16:creationId xmlns:a16="http://schemas.microsoft.com/office/drawing/2014/main" id="{F1F0E54D-7ACF-3543-CAD7-48ADEFF7DBBD}"/>
                  </a:ext>
                </a:extLst>
              </p:cNvPr>
              <p:cNvSpPr txBox="1">
                <a:spLocks noRot="1" noChangeAspect="1" noMove="1" noResize="1" noEditPoints="1" noAdjustHandles="1" noChangeArrowheads="1" noChangeShapeType="1" noTextEdit="1"/>
              </p:cNvSpPr>
              <p:nvPr/>
            </p:nvSpPr>
            <p:spPr bwMode="auto">
              <a:xfrm>
                <a:off x="9768435" y="4665112"/>
                <a:ext cx="2254375" cy="868402"/>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908317-AB59-9B2C-E0FE-C46DEAF79390}"/>
                  </a:ext>
                </a:extLst>
              </p:cNvPr>
              <p:cNvSpPr txBox="1"/>
              <p:nvPr/>
            </p:nvSpPr>
            <p:spPr>
              <a:xfrm>
                <a:off x="9836278" y="5574805"/>
                <a:ext cx="1943353" cy="189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smtClean="0">
                              <a:solidFill>
                                <a:srgbClr val="FF0000"/>
                              </a:solidFill>
                              <a:latin typeface="Cambria Math" panose="02040503050406030204" pitchFamily="18" charset="0"/>
                            </a:rPr>
                          </m:ctrlPr>
                        </m:accPr>
                        <m:e>
                          <m:r>
                            <m:rPr>
                              <m:sty m:val="p"/>
                            </m:rPr>
                            <a:rPr lang="en-CA" sz="1200" i="1" smtClean="0">
                              <a:solidFill>
                                <a:srgbClr val="FF0000"/>
                              </a:solidFill>
                              <a:latin typeface="Cambria Math" panose="02040503050406030204" pitchFamily="18" charset="0"/>
                            </a:rPr>
                            <m:t>Π</m:t>
                          </m:r>
                        </m:e>
                      </m:acc>
                      <m:r>
                        <a:rPr lang="en-US" sz="1200" b="0" i="1" smtClean="0">
                          <a:solidFill>
                            <a:srgbClr val="FF0000"/>
                          </a:solidFill>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𝜓</m:t>
                          </m:r>
                        </m:e>
                        <m:sub>
                          <m:r>
                            <a:rPr lang="en-US" sz="1200" b="0" i="1" smtClean="0">
                              <a:latin typeface="Cambria Math" panose="02040503050406030204" pitchFamily="18" charset="0"/>
                              <a:ea typeface="Cambria Math" panose="02040503050406030204" pitchFamily="18" charset="0"/>
                            </a:rPr>
                            <m:t>𝜆</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𝒙</m:t>
                              </m:r>
                            </m:e>
                          </m:acc>
                        </m:e>
                      </m:d>
                      <m:r>
                        <a:rPr lang="en-US" sz="1200" b="0" i="1" smtClean="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𝜓</m:t>
                          </m:r>
                        </m:e>
                        <m:sub>
                          <m:r>
                            <a:rPr lang="en-US" sz="1200" i="1">
                              <a:latin typeface="Cambria Math" panose="02040503050406030204" pitchFamily="18" charset="0"/>
                              <a:ea typeface="Cambria Math" panose="02040503050406030204" pitchFamily="18" charset="0"/>
                            </a:rPr>
                            <m:t>𝜆</m:t>
                          </m:r>
                        </m:sub>
                      </m:sSub>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i="1">
                              <a:latin typeface="Cambria Math" panose="02040503050406030204" pitchFamily="18" charset="0"/>
                            </a:rPr>
                            <m:t>,</m:t>
                          </m:r>
                          <m:r>
                            <a:rPr lang="en-CA"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𝒙</m:t>
                              </m:r>
                            </m:e>
                          </m:acc>
                        </m:e>
                      </m:d>
                    </m:oMath>
                  </m:oMathPara>
                </a14:m>
                <a:endParaRPr lang="en-CA" sz="1200" dirty="0"/>
              </a:p>
            </p:txBody>
          </p:sp>
        </mc:Choice>
        <mc:Fallback xmlns="">
          <p:sp>
            <p:nvSpPr>
              <p:cNvPr id="14" name="TextBox 13">
                <a:extLst>
                  <a:ext uri="{FF2B5EF4-FFF2-40B4-BE49-F238E27FC236}">
                    <a16:creationId xmlns:a16="http://schemas.microsoft.com/office/drawing/2014/main" id="{1B908317-AB59-9B2C-E0FE-C46DEAF79390}"/>
                  </a:ext>
                </a:extLst>
              </p:cNvPr>
              <p:cNvSpPr txBox="1">
                <a:spLocks noRot="1" noChangeAspect="1" noMove="1" noResize="1" noEditPoints="1" noAdjustHandles="1" noChangeArrowheads="1" noChangeShapeType="1" noTextEdit="1"/>
              </p:cNvSpPr>
              <p:nvPr/>
            </p:nvSpPr>
            <p:spPr>
              <a:xfrm>
                <a:off x="9836278" y="5574805"/>
                <a:ext cx="1943353" cy="189667"/>
              </a:xfrm>
              <a:prstGeom prst="rect">
                <a:avLst/>
              </a:prstGeom>
              <a:blipFill>
                <a:blip r:embed="rId8"/>
                <a:stretch>
                  <a:fillRect l="-1572" t="-29032" b="-322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A57A4E-2A1B-B27C-F2C8-DA9899B7EC38}"/>
                  </a:ext>
                </a:extLst>
              </p:cNvPr>
              <p:cNvSpPr txBox="1"/>
              <p:nvPr/>
            </p:nvSpPr>
            <p:spPr>
              <a:xfrm>
                <a:off x="9836278" y="5917972"/>
                <a:ext cx="2058769" cy="190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smtClean="0">
                              <a:solidFill>
                                <a:srgbClr val="FF0000"/>
                              </a:solidFill>
                              <a:latin typeface="Cambria Math" panose="02040503050406030204" pitchFamily="18" charset="0"/>
                            </a:rPr>
                          </m:ctrlPr>
                        </m:accPr>
                        <m:e>
                          <m:r>
                            <m:rPr>
                              <m:sty m:val="p"/>
                            </m:rPr>
                            <a:rPr lang="en-CA" sz="1200" i="1">
                              <a:solidFill>
                                <a:srgbClr val="FF0000"/>
                              </a:solidFill>
                              <a:latin typeface="Cambria Math" panose="02040503050406030204" pitchFamily="18" charset="0"/>
                            </a:rPr>
                            <m:t>Π</m:t>
                          </m:r>
                        </m:e>
                      </m:acc>
                      <m:r>
                        <a:rPr lang="en-US" sz="1200" b="0" i="1" smtClean="0">
                          <a:solidFill>
                            <a:srgbClr val="FF0000"/>
                          </a:solidFill>
                          <a:latin typeface="Cambria Math" panose="02040503050406030204" pitchFamily="18" charset="0"/>
                        </a:rPr>
                        <m:t> </m:t>
                      </m:r>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ea typeface="Cambria Math" panose="02040503050406030204" pitchFamily="18" charset="0"/>
                                </a:rPr>
                              </m:ctrlPr>
                            </m:accPr>
                            <m:e>
                              <m:r>
                                <a:rPr lang="en-US" sz="1200" i="1">
                                  <a:latin typeface="Cambria Math" panose="02040503050406030204" pitchFamily="18" charset="0"/>
                                  <a:ea typeface="Cambria Math" panose="02040503050406030204" pitchFamily="18" charset="0"/>
                                </a:rPr>
                                <m:t>𝜓</m:t>
                              </m:r>
                            </m:e>
                          </m:acc>
                        </m:e>
                        <m:sub>
                          <m:r>
                            <a:rPr lang="en-US" sz="1200" b="0" i="1" smtClean="0">
                              <a:latin typeface="Cambria Math" panose="02040503050406030204" pitchFamily="18" charset="0"/>
                              <a:ea typeface="Cambria Math" panose="02040503050406030204" pitchFamily="18" charset="0"/>
                            </a:rPr>
                            <m:t>𝜆</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𝒙</m:t>
                              </m:r>
                            </m:e>
                          </m:acc>
                        </m:e>
                      </m:d>
                      <m:r>
                        <a:rPr lang="en-US" sz="1200" b="0" i="1" smtClean="0">
                          <a:latin typeface="Cambria Math" panose="02040503050406030204" pitchFamily="18" charset="0"/>
                        </a:rPr>
                        <m:t>=</m:t>
                      </m:r>
                      <m:r>
                        <a:rPr lang="en-US" sz="1200" b="0" i="1" smtClean="0">
                          <a:solidFill>
                            <a:srgbClr val="FF0000"/>
                          </a:solidFill>
                          <a:latin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ea typeface="Cambria Math" panose="02040503050406030204" pitchFamily="18" charset="0"/>
                                </a:rPr>
                              </m:ctrlPr>
                            </m:accPr>
                            <m:e>
                              <m:r>
                                <a:rPr lang="en-US" sz="1200" i="1">
                                  <a:latin typeface="Cambria Math" panose="02040503050406030204" pitchFamily="18" charset="0"/>
                                  <a:ea typeface="Cambria Math" panose="02040503050406030204" pitchFamily="18" charset="0"/>
                                </a:rPr>
                                <m:t>𝜓</m:t>
                              </m:r>
                            </m:e>
                          </m:acc>
                        </m:e>
                        <m:sub>
                          <m:r>
                            <a:rPr lang="en-US" sz="1200" i="1">
                              <a:latin typeface="Cambria Math" panose="02040503050406030204" pitchFamily="18" charset="0"/>
                              <a:ea typeface="Cambria Math" panose="02040503050406030204" pitchFamily="18" charset="0"/>
                            </a:rPr>
                            <m:t>𝜆</m:t>
                          </m:r>
                        </m:sub>
                      </m:sSub>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i="1">
                              <a:latin typeface="Cambria Math" panose="02040503050406030204" pitchFamily="18" charset="0"/>
                            </a:rPr>
                            <m:t>,</m:t>
                          </m:r>
                          <m:r>
                            <a:rPr lang="en-CA"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𝒙</m:t>
                              </m:r>
                            </m:e>
                          </m:acc>
                        </m:e>
                      </m:d>
                    </m:oMath>
                  </m:oMathPara>
                </a14:m>
                <a:endParaRPr lang="en-CA" sz="1200" dirty="0"/>
              </a:p>
            </p:txBody>
          </p:sp>
        </mc:Choice>
        <mc:Fallback xmlns="">
          <p:sp>
            <p:nvSpPr>
              <p:cNvPr id="15" name="TextBox 14">
                <a:extLst>
                  <a:ext uri="{FF2B5EF4-FFF2-40B4-BE49-F238E27FC236}">
                    <a16:creationId xmlns:a16="http://schemas.microsoft.com/office/drawing/2014/main" id="{C7A57A4E-2A1B-B27C-F2C8-DA9899B7EC38}"/>
                  </a:ext>
                </a:extLst>
              </p:cNvPr>
              <p:cNvSpPr txBox="1">
                <a:spLocks noRot="1" noChangeAspect="1" noMove="1" noResize="1" noEditPoints="1" noAdjustHandles="1" noChangeArrowheads="1" noChangeShapeType="1" noTextEdit="1"/>
              </p:cNvSpPr>
              <p:nvPr/>
            </p:nvSpPr>
            <p:spPr>
              <a:xfrm>
                <a:off x="9836278" y="5917972"/>
                <a:ext cx="2058769" cy="190758"/>
              </a:xfrm>
              <a:prstGeom prst="rect">
                <a:avLst/>
              </a:prstGeom>
              <a:blipFill>
                <a:blip r:embed="rId9"/>
                <a:stretch>
                  <a:fillRect l="-1484" t="-41935" b="-35484"/>
                </a:stretch>
              </a:blipFill>
            </p:spPr>
            <p:txBody>
              <a:bodyPr/>
              <a:lstStyle/>
              <a:p>
                <a:r>
                  <a:rPr lang="en-CA">
                    <a:noFill/>
                  </a:rPr>
                  <a:t> </a:t>
                </a:r>
              </a:p>
            </p:txBody>
          </p:sp>
        </mc:Fallback>
      </mc:AlternateContent>
    </p:spTree>
    <p:extLst>
      <p:ext uri="{BB962C8B-B14F-4D97-AF65-F5344CB8AC3E}">
        <p14:creationId xmlns:p14="http://schemas.microsoft.com/office/powerpoint/2010/main" val="14917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AFC90-AD57-D435-5825-0F90F873AAF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5570FB8-D88F-97F3-06A3-922A87448B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3A165-894A-41BE-AA77-35847BC685C4}"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B6FA16-8145-6779-C5C8-72BF1A03A7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665E79-3CFF-50B7-BA99-F257B621F2E2}"/>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BD4374-5490-F94D-8405-8C87B50EAE25}"/>
              </a:ext>
            </a:extLst>
          </p:cNvPr>
          <p:cNvSpPr txBox="1"/>
          <p:nvPr/>
        </p:nvSpPr>
        <p:spPr>
          <a:xfrm>
            <a:off x="287373" y="212487"/>
            <a:ext cx="11433220" cy="3231654"/>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1600" dirty="0"/>
          </a:p>
          <a:p>
            <a:r>
              <a:rPr lang="en-US" sz="1600" dirty="0">
                <a:solidFill>
                  <a:srgbClr val="FF0000"/>
                </a:solidFill>
              </a:rPr>
              <a:t>Experimental fact: The Weak interaction is not invariant under parity transformation. How to put this into the model?</a:t>
            </a:r>
          </a:p>
          <a:p>
            <a:endParaRPr lang="en-US" sz="1600" dirty="0">
              <a:solidFill>
                <a:srgbClr val="FF0000"/>
              </a:solidFill>
            </a:endParaRPr>
          </a:p>
          <a:p>
            <a:r>
              <a:rPr lang="en-CA" sz="1600" b="1" dirty="0">
                <a:solidFill>
                  <a:prstClr val="black"/>
                </a:solidFill>
                <a:latin typeface="Calibri" panose="020F0502020204030204" pitchFamily="34" charset="0"/>
                <a:cs typeface="Calibri" panose="020F0502020204030204" pitchFamily="34" charset="0"/>
                <a:sym typeface="Symbol"/>
              </a:rPr>
              <a:t>Left and right handedness: </a:t>
            </a:r>
            <a:endParaRPr lang="en-US" sz="1600" dirty="0"/>
          </a:p>
          <a:p>
            <a:pPr lvl="1"/>
            <a:endParaRPr lang="en-US" sz="1600" dirty="0"/>
          </a:p>
          <a:p>
            <a:pPr lvl="1"/>
            <a:r>
              <a:rPr lang="en-US" sz="1600" dirty="0"/>
              <a:t>Turns out, the </a:t>
            </a:r>
            <a:r>
              <a:rPr lang="en-US" sz="1600" i="1" dirty="0">
                <a:solidFill>
                  <a:schemeClr val="accent1"/>
                </a:solidFill>
              </a:rPr>
              <a:t>left</a:t>
            </a:r>
            <a:r>
              <a:rPr lang="en-US" sz="1600" dirty="0"/>
              <a:t> and </a:t>
            </a:r>
            <a:r>
              <a:rPr lang="en-US" sz="1600" i="1" dirty="0">
                <a:solidFill>
                  <a:schemeClr val="accent1"/>
                </a:solidFill>
              </a:rPr>
              <a:t>right-handed </a:t>
            </a:r>
            <a:r>
              <a:rPr lang="en-US" sz="1600" dirty="0"/>
              <a:t>projections of the solutions to the Dirac equation have the “correct” </a:t>
            </a:r>
            <a:r>
              <a:rPr lang="en-US" sz="1600" dirty="0" err="1"/>
              <a:t>behaviour</a:t>
            </a:r>
            <a:r>
              <a:rPr lang="en-US" sz="1600" dirty="0"/>
              <a:t>:</a:t>
            </a:r>
          </a:p>
          <a:p>
            <a:pPr lvl="1"/>
            <a:endParaRPr lang="en-US" sz="1600" dirty="0"/>
          </a:p>
          <a:p>
            <a:pPr lvl="1"/>
            <a:r>
              <a:rPr lang="en-US" sz="1600" dirty="0"/>
              <a:t>		Particles:					Anti-Particles:				</a:t>
            </a:r>
          </a:p>
          <a:p>
            <a:pPr lvl="1"/>
            <a:endParaRPr lang="en-US" sz="1600" dirty="0"/>
          </a:p>
        </p:txBody>
      </p:sp>
      <mc:AlternateContent xmlns:mc="http://schemas.openxmlformats.org/markup-compatibility/2006" xmlns:a14="http://schemas.microsoft.com/office/drawing/2010/main">
        <mc:Choice Requires="a14">
          <p:sp>
            <p:nvSpPr>
              <p:cNvPr id="16" name="Object 9">
                <a:extLst>
                  <a:ext uri="{FF2B5EF4-FFF2-40B4-BE49-F238E27FC236}">
                    <a16:creationId xmlns:a16="http://schemas.microsoft.com/office/drawing/2014/main" id="{B3DE937B-34E7-85D2-E677-D588884C3476}"/>
                  </a:ext>
                </a:extLst>
              </p:cNvPr>
              <p:cNvSpPr txBox="1"/>
              <p:nvPr/>
            </p:nvSpPr>
            <p:spPr bwMode="auto">
              <a:xfrm>
                <a:off x="3283678" y="3107156"/>
                <a:ext cx="1685906" cy="526146"/>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𝝍</m:t>
                          </m: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oMath>
                  </m:oMathPara>
                </a14:m>
                <a:endParaRPr lang="en-CA" b="1" dirty="0">
                  <a:solidFill>
                    <a:schemeClr val="accent1"/>
                  </a:solidFill>
                </a:endParaRPr>
              </a:p>
            </p:txBody>
          </p:sp>
        </mc:Choice>
        <mc:Fallback xmlns="">
          <p:sp>
            <p:nvSpPr>
              <p:cNvPr id="16" name="Object 9">
                <a:extLst>
                  <a:ext uri="{FF2B5EF4-FFF2-40B4-BE49-F238E27FC236}">
                    <a16:creationId xmlns:a16="http://schemas.microsoft.com/office/drawing/2014/main" id="{B3DE937B-34E7-85D2-E677-D588884C3476}"/>
                  </a:ext>
                </a:extLst>
              </p:cNvPr>
              <p:cNvSpPr txBox="1">
                <a:spLocks noRot="1" noChangeAspect="1" noMove="1" noResize="1" noEditPoints="1" noAdjustHandles="1" noChangeArrowheads="1" noChangeShapeType="1" noTextEdit="1"/>
              </p:cNvSpPr>
              <p:nvPr/>
            </p:nvSpPr>
            <p:spPr bwMode="auto">
              <a:xfrm>
                <a:off x="3283678" y="3107156"/>
                <a:ext cx="1685906" cy="526146"/>
              </a:xfrm>
              <a:prstGeom prst="rect">
                <a:avLst/>
              </a:prstGeom>
              <a:blipFill>
                <a:blip r:embed="rId2"/>
                <a:stretch>
                  <a:fillRect l="-328986" t="-2134884" r="-316304" b="-158372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2DB12C10-DFBC-065F-32AA-AFC96FE95F10}"/>
                  </a:ext>
                </a:extLst>
              </p:cNvPr>
              <p:cNvSpPr txBox="1"/>
              <p:nvPr/>
            </p:nvSpPr>
            <p:spPr bwMode="auto">
              <a:xfrm>
                <a:off x="3299374" y="3713772"/>
                <a:ext cx="1685906" cy="526146"/>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𝝍</m:t>
                          </m:r>
                        </m:e>
                        <m:sub>
                          <m:r>
                            <a:rPr lang="en-US" b="1" i="1" smtClean="0">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oMath>
                  </m:oMathPara>
                </a14:m>
                <a:endParaRPr lang="en-CA" b="1" dirty="0">
                  <a:solidFill>
                    <a:schemeClr val="accent1"/>
                  </a:solidFill>
                </a:endParaRPr>
              </a:p>
            </p:txBody>
          </p:sp>
        </mc:Choice>
        <mc:Fallback xmlns="">
          <p:sp>
            <p:nvSpPr>
              <p:cNvPr id="17" name="Object 9">
                <a:extLst>
                  <a:ext uri="{FF2B5EF4-FFF2-40B4-BE49-F238E27FC236}">
                    <a16:creationId xmlns:a16="http://schemas.microsoft.com/office/drawing/2014/main" id="{2DB12C10-DFBC-065F-32AA-AFC96FE95F10}"/>
                  </a:ext>
                </a:extLst>
              </p:cNvPr>
              <p:cNvSpPr txBox="1">
                <a:spLocks noRot="1" noChangeAspect="1" noMove="1" noResize="1" noEditPoints="1" noAdjustHandles="1" noChangeArrowheads="1" noChangeShapeType="1" noTextEdit="1"/>
              </p:cNvSpPr>
              <p:nvPr/>
            </p:nvSpPr>
            <p:spPr bwMode="auto">
              <a:xfrm>
                <a:off x="3299374" y="3713772"/>
                <a:ext cx="1685906" cy="526146"/>
              </a:xfrm>
              <a:prstGeom prst="rect">
                <a:avLst/>
              </a:prstGeom>
              <a:blipFill>
                <a:blip r:embed="rId3"/>
                <a:stretch>
                  <a:fillRect l="-327437" t="-2088506" r="-326715" b="-152183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Object 9">
                <a:extLst>
                  <a:ext uri="{FF2B5EF4-FFF2-40B4-BE49-F238E27FC236}">
                    <a16:creationId xmlns:a16="http://schemas.microsoft.com/office/drawing/2014/main" id="{3A1612F0-67DE-8DCF-E3CF-558C35EDB974}"/>
                  </a:ext>
                </a:extLst>
              </p:cNvPr>
              <p:cNvSpPr txBox="1"/>
              <p:nvPr/>
            </p:nvSpPr>
            <p:spPr bwMode="auto">
              <a:xfrm>
                <a:off x="3299374" y="4320388"/>
                <a:ext cx="1685906" cy="52614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bar>
                            <m:barPr>
                              <m:pos m:val="top"/>
                              <m:ctrlPr>
                                <a:rPr lang="en-CA" b="1" i="1" smtClean="0">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bar>
                        <m:barPr>
                          <m:pos m:val="top"/>
                          <m:ctrlPr>
                            <a:rPr lang="en-CA" b="1" i="1" smtClean="0">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oMath>
                  </m:oMathPara>
                </a14:m>
                <a:endParaRPr lang="en-CA" b="1" dirty="0">
                  <a:solidFill>
                    <a:schemeClr val="accent1"/>
                  </a:solidFill>
                </a:endParaRPr>
              </a:p>
            </p:txBody>
          </p:sp>
        </mc:Choice>
        <mc:Fallback xmlns="">
          <p:sp>
            <p:nvSpPr>
              <p:cNvPr id="18" name="Object 9">
                <a:extLst>
                  <a:ext uri="{FF2B5EF4-FFF2-40B4-BE49-F238E27FC236}">
                    <a16:creationId xmlns:a16="http://schemas.microsoft.com/office/drawing/2014/main" id="{3A1612F0-67DE-8DCF-E3CF-558C35EDB974}"/>
                  </a:ext>
                </a:extLst>
              </p:cNvPr>
              <p:cNvSpPr txBox="1">
                <a:spLocks noRot="1" noChangeAspect="1" noMove="1" noResize="1" noEditPoints="1" noAdjustHandles="1" noChangeArrowheads="1" noChangeShapeType="1" noTextEdit="1"/>
              </p:cNvSpPr>
              <p:nvPr/>
            </p:nvSpPr>
            <p:spPr bwMode="auto">
              <a:xfrm>
                <a:off x="3299374" y="4320388"/>
                <a:ext cx="1685906" cy="526146"/>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Object 9">
                <a:extLst>
                  <a:ext uri="{FF2B5EF4-FFF2-40B4-BE49-F238E27FC236}">
                    <a16:creationId xmlns:a16="http://schemas.microsoft.com/office/drawing/2014/main" id="{CFC72301-1C95-C1FD-C5A9-940790D44FF4}"/>
                  </a:ext>
                </a:extLst>
              </p:cNvPr>
              <p:cNvSpPr txBox="1"/>
              <p:nvPr/>
            </p:nvSpPr>
            <p:spPr bwMode="auto">
              <a:xfrm>
                <a:off x="3299374" y="4946285"/>
                <a:ext cx="1685906" cy="52614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bar>
                            <m:barPr>
                              <m:pos m:val="top"/>
                              <m:ctrlPr>
                                <a:rPr lang="en-CA" b="1" i="1" smtClean="0">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e>
                        <m:sub>
                          <m:r>
                            <a:rPr lang="en-US" b="1" i="1" smtClean="0">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bar>
                        <m:barPr>
                          <m:pos m:val="top"/>
                          <m:ctrlPr>
                            <a:rPr lang="en-CA" b="1" i="1" smtClean="0">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oMath>
                  </m:oMathPara>
                </a14:m>
                <a:endParaRPr lang="en-CA" b="1" dirty="0">
                  <a:solidFill>
                    <a:schemeClr val="accent1"/>
                  </a:solidFill>
                </a:endParaRPr>
              </a:p>
            </p:txBody>
          </p:sp>
        </mc:Choice>
        <mc:Fallback xmlns="">
          <p:sp>
            <p:nvSpPr>
              <p:cNvPr id="19" name="Object 9">
                <a:extLst>
                  <a:ext uri="{FF2B5EF4-FFF2-40B4-BE49-F238E27FC236}">
                    <a16:creationId xmlns:a16="http://schemas.microsoft.com/office/drawing/2014/main" id="{CFC72301-1C95-C1FD-C5A9-940790D44FF4}"/>
                  </a:ext>
                </a:extLst>
              </p:cNvPr>
              <p:cNvSpPr txBox="1">
                <a:spLocks noRot="1" noChangeAspect="1" noMove="1" noResize="1" noEditPoints="1" noAdjustHandles="1" noChangeArrowheads="1" noChangeShapeType="1" noTextEdit="1"/>
              </p:cNvSpPr>
              <p:nvPr/>
            </p:nvSpPr>
            <p:spPr bwMode="auto">
              <a:xfrm>
                <a:off x="3299374" y="4946285"/>
                <a:ext cx="1685906" cy="526146"/>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Object 9">
                <a:extLst>
                  <a:ext uri="{FF2B5EF4-FFF2-40B4-BE49-F238E27FC236}">
                    <a16:creationId xmlns:a16="http://schemas.microsoft.com/office/drawing/2014/main" id="{2C326E23-E95E-0073-9526-0C2354BA9E61}"/>
                  </a:ext>
                </a:extLst>
              </p:cNvPr>
              <p:cNvSpPr txBox="1"/>
              <p:nvPr/>
            </p:nvSpPr>
            <p:spPr bwMode="auto">
              <a:xfrm>
                <a:off x="8229411" y="3107156"/>
                <a:ext cx="1685906" cy="526146"/>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oMath>
                  </m:oMathPara>
                </a14:m>
                <a:endParaRPr lang="en-CA" b="1" dirty="0">
                  <a:solidFill>
                    <a:schemeClr val="accent1"/>
                  </a:solidFill>
                </a:endParaRPr>
              </a:p>
            </p:txBody>
          </p:sp>
        </mc:Choice>
        <mc:Fallback xmlns="">
          <p:sp>
            <p:nvSpPr>
              <p:cNvPr id="20" name="Object 9">
                <a:extLst>
                  <a:ext uri="{FF2B5EF4-FFF2-40B4-BE49-F238E27FC236}">
                    <a16:creationId xmlns:a16="http://schemas.microsoft.com/office/drawing/2014/main" id="{2C326E23-E95E-0073-9526-0C2354BA9E61}"/>
                  </a:ext>
                </a:extLst>
              </p:cNvPr>
              <p:cNvSpPr txBox="1">
                <a:spLocks noRot="1" noChangeAspect="1" noMove="1" noResize="1" noEditPoints="1" noAdjustHandles="1" noChangeArrowheads="1" noChangeShapeType="1" noTextEdit="1"/>
              </p:cNvSpPr>
              <p:nvPr/>
            </p:nvSpPr>
            <p:spPr bwMode="auto">
              <a:xfrm>
                <a:off x="8229411" y="3107156"/>
                <a:ext cx="1685906" cy="526146"/>
              </a:xfrm>
              <a:prstGeom prst="rect">
                <a:avLst/>
              </a:prstGeom>
              <a:blipFill>
                <a:blip r:embed="rId6"/>
                <a:stretch>
                  <a:fillRect l="-327798" t="-2281395" r="-327437" b="-154069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 name="Object 9">
                <a:extLst>
                  <a:ext uri="{FF2B5EF4-FFF2-40B4-BE49-F238E27FC236}">
                    <a16:creationId xmlns:a16="http://schemas.microsoft.com/office/drawing/2014/main" id="{68F6EDFA-4034-72B2-B4B5-B0367B7A6E95}"/>
                  </a:ext>
                </a:extLst>
              </p:cNvPr>
              <p:cNvSpPr txBox="1"/>
              <p:nvPr/>
            </p:nvSpPr>
            <p:spPr bwMode="auto">
              <a:xfrm>
                <a:off x="8245107" y="4320388"/>
                <a:ext cx="1685906" cy="52614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bar>
                            <m:barPr>
                              <m:pos m:val="top"/>
                              <m:ctrlPr>
                                <a:rPr lang="en-CA" b="1" i="1" smtClean="0">
                                  <a:solidFill>
                                    <a:schemeClr val="accent1"/>
                                  </a:solidFill>
                                  <a:latin typeface="Cambria Math" panose="02040503050406030204" pitchFamily="18" charset="0"/>
                                </a:rPr>
                              </m:ctrlPr>
                            </m:bar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bar>
                        </m:e>
                        <m:sub>
                          <m:r>
                            <a:rPr lang="en-CA" b="1" i="1">
                              <a:solidFill>
                                <a:schemeClr val="accent1"/>
                              </a:solidFill>
                              <a:latin typeface="Cambria Math" panose="02040503050406030204" pitchFamily="18" charset="0"/>
                            </a:rPr>
                            <m:t>𝑹</m:t>
                          </m:r>
                        </m:sub>
                      </m:sSub>
                      <m:r>
                        <a:rPr lang="en-CA" b="1" i="1">
                          <a:solidFill>
                            <a:schemeClr val="accent1"/>
                          </a:solidFill>
                          <a:latin typeface="Cambria Math" panose="02040503050406030204" pitchFamily="18" charset="0"/>
                        </a:rPr>
                        <m:t>=</m:t>
                      </m:r>
                      <m:bar>
                        <m:barPr>
                          <m:pos m:val="top"/>
                          <m:ctrlPr>
                            <a:rPr lang="en-CA" b="1" i="1" smtClean="0">
                              <a:solidFill>
                                <a:schemeClr val="accent1"/>
                              </a:solidFill>
                              <a:latin typeface="Cambria Math" panose="02040503050406030204" pitchFamily="18" charset="0"/>
                            </a:rPr>
                          </m:ctrlPr>
                        </m:bar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ba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oMath>
                  </m:oMathPara>
                </a14:m>
                <a:endParaRPr lang="en-CA" b="1" dirty="0">
                  <a:solidFill>
                    <a:schemeClr val="accent1"/>
                  </a:solidFill>
                </a:endParaRPr>
              </a:p>
            </p:txBody>
          </p:sp>
        </mc:Choice>
        <mc:Fallback xmlns="">
          <p:sp>
            <p:nvSpPr>
              <p:cNvPr id="21" name="Object 9">
                <a:extLst>
                  <a:ext uri="{FF2B5EF4-FFF2-40B4-BE49-F238E27FC236}">
                    <a16:creationId xmlns:a16="http://schemas.microsoft.com/office/drawing/2014/main" id="{68F6EDFA-4034-72B2-B4B5-B0367B7A6E95}"/>
                  </a:ext>
                </a:extLst>
              </p:cNvPr>
              <p:cNvSpPr txBox="1">
                <a:spLocks noRot="1" noChangeAspect="1" noMove="1" noResize="1" noEditPoints="1" noAdjustHandles="1" noChangeArrowheads="1" noChangeShapeType="1" noTextEdit="1"/>
              </p:cNvSpPr>
              <p:nvPr/>
            </p:nvSpPr>
            <p:spPr bwMode="auto">
              <a:xfrm>
                <a:off x="8245107" y="4320388"/>
                <a:ext cx="1685906" cy="526146"/>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Object 9">
                <a:extLst>
                  <a:ext uri="{FF2B5EF4-FFF2-40B4-BE49-F238E27FC236}">
                    <a16:creationId xmlns:a16="http://schemas.microsoft.com/office/drawing/2014/main" id="{C643A7BE-D8F2-1766-8C82-4A6F4CA233A3}"/>
                  </a:ext>
                </a:extLst>
              </p:cNvPr>
              <p:cNvSpPr txBox="1"/>
              <p:nvPr/>
            </p:nvSpPr>
            <p:spPr bwMode="auto">
              <a:xfrm>
                <a:off x="8245107" y="3744367"/>
                <a:ext cx="1685906" cy="526146"/>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sub>
                          <m:r>
                            <a:rPr lang="en-US" b="1" i="1" smtClean="0">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oMath>
                  </m:oMathPara>
                </a14:m>
                <a:endParaRPr lang="en-CA" b="1" dirty="0">
                  <a:solidFill>
                    <a:schemeClr val="accent1"/>
                  </a:solidFill>
                </a:endParaRPr>
              </a:p>
            </p:txBody>
          </p:sp>
        </mc:Choice>
        <mc:Fallback xmlns="">
          <p:sp>
            <p:nvSpPr>
              <p:cNvPr id="22" name="Object 9">
                <a:extLst>
                  <a:ext uri="{FF2B5EF4-FFF2-40B4-BE49-F238E27FC236}">
                    <a16:creationId xmlns:a16="http://schemas.microsoft.com/office/drawing/2014/main" id="{C643A7BE-D8F2-1766-8C82-4A6F4CA233A3}"/>
                  </a:ext>
                </a:extLst>
              </p:cNvPr>
              <p:cNvSpPr txBox="1">
                <a:spLocks noRot="1" noChangeAspect="1" noMove="1" noResize="1" noEditPoints="1" noAdjustHandles="1" noChangeArrowheads="1" noChangeShapeType="1" noTextEdit="1"/>
              </p:cNvSpPr>
              <p:nvPr/>
            </p:nvSpPr>
            <p:spPr bwMode="auto">
              <a:xfrm>
                <a:off x="8245107" y="3744367"/>
                <a:ext cx="1685906" cy="526146"/>
              </a:xfrm>
              <a:prstGeom prst="rect">
                <a:avLst/>
              </a:prstGeom>
              <a:blipFill>
                <a:blip r:embed="rId8"/>
                <a:stretch>
                  <a:fillRect l="-328986" t="-2255172" r="-327899" b="-152183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Object 9">
                <a:extLst>
                  <a:ext uri="{FF2B5EF4-FFF2-40B4-BE49-F238E27FC236}">
                    <a16:creationId xmlns:a16="http://schemas.microsoft.com/office/drawing/2014/main" id="{96F3D641-21E1-1AD6-16BF-168A5D0F9FB7}"/>
                  </a:ext>
                </a:extLst>
              </p:cNvPr>
              <p:cNvSpPr txBox="1"/>
              <p:nvPr/>
            </p:nvSpPr>
            <p:spPr bwMode="auto">
              <a:xfrm>
                <a:off x="8245107" y="4896409"/>
                <a:ext cx="1685906" cy="526146"/>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CA" b="1" i="1" smtClean="0">
                              <a:solidFill>
                                <a:schemeClr val="accent1"/>
                              </a:solidFill>
                              <a:latin typeface="Cambria Math" panose="02040503050406030204" pitchFamily="18" charset="0"/>
                            </a:rPr>
                          </m:ctrlPr>
                        </m:sSubPr>
                        <m:e>
                          <m:bar>
                            <m:barPr>
                              <m:pos m:val="top"/>
                              <m:ctrlPr>
                                <a:rPr lang="en-CA" b="1" i="1" smtClean="0">
                                  <a:solidFill>
                                    <a:schemeClr val="accent1"/>
                                  </a:solidFill>
                                  <a:latin typeface="Cambria Math" panose="02040503050406030204" pitchFamily="18" charset="0"/>
                                </a:rPr>
                              </m:ctrlPr>
                            </m:bar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bar>
                        </m:e>
                        <m:sub>
                          <m:r>
                            <a:rPr lang="en-US" b="1" i="1" smtClean="0">
                              <a:solidFill>
                                <a:schemeClr val="accent1"/>
                              </a:solidFill>
                              <a:latin typeface="Cambria Math" panose="02040503050406030204" pitchFamily="18" charset="0"/>
                            </a:rPr>
                            <m:t>𝑳</m:t>
                          </m:r>
                        </m:sub>
                      </m:sSub>
                      <m:r>
                        <a:rPr lang="en-CA" b="1" i="1">
                          <a:solidFill>
                            <a:schemeClr val="accent1"/>
                          </a:solidFill>
                          <a:latin typeface="Cambria Math" panose="02040503050406030204" pitchFamily="18" charset="0"/>
                        </a:rPr>
                        <m:t>=</m:t>
                      </m:r>
                      <m:bar>
                        <m:barPr>
                          <m:pos m:val="top"/>
                          <m:ctrlPr>
                            <a:rPr lang="en-CA" b="1" i="1" smtClean="0">
                              <a:solidFill>
                                <a:schemeClr val="accent1"/>
                              </a:solidFill>
                              <a:latin typeface="Cambria Math" panose="02040503050406030204" pitchFamily="18" charset="0"/>
                            </a:rPr>
                          </m:ctrlPr>
                        </m:barPr>
                        <m:e>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e>
                      </m:ba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
                            <a:rPr lang="en-CA" b="1" i="1">
                              <a:solidFill>
                                <a:schemeClr val="accent1"/>
                              </a:solidFill>
                              <a:latin typeface="Cambria Math" panose="02040503050406030204" pitchFamily="18" charset="0"/>
                            </a:rPr>
                            <m:t>𝟐</m:t>
                          </m:r>
                        </m:den>
                      </m:f>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𝟏</m:t>
                          </m:r>
                          <m:r>
                            <a:rPr lang="en-US" b="1" i="1" smtClean="0">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oMath>
                  </m:oMathPara>
                </a14:m>
                <a:endParaRPr lang="en-CA" b="1" dirty="0">
                  <a:solidFill>
                    <a:schemeClr val="accent1"/>
                  </a:solidFill>
                </a:endParaRPr>
              </a:p>
            </p:txBody>
          </p:sp>
        </mc:Choice>
        <mc:Fallback xmlns="">
          <p:sp>
            <p:nvSpPr>
              <p:cNvPr id="23" name="Object 9">
                <a:extLst>
                  <a:ext uri="{FF2B5EF4-FFF2-40B4-BE49-F238E27FC236}">
                    <a16:creationId xmlns:a16="http://schemas.microsoft.com/office/drawing/2014/main" id="{96F3D641-21E1-1AD6-16BF-168A5D0F9FB7}"/>
                  </a:ext>
                </a:extLst>
              </p:cNvPr>
              <p:cNvSpPr txBox="1">
                <a:spLocks noRot="1" noChangeAspect="1" noMove="1" noResize="1" noEditPoints="1" noAdjustHandles="1" noChangeArrowheads="1" noChangeShapeType="1" noTextEdit="1"/>
              </p:cNvSpPr>
              <p:nvPr/>
            </p:nvSpPr>
            <p:spPr bwMode="auto">
              <a:xfrm>
                <a:off x="8245107" y="4896409"/>
                <a:ext cx="1685906" cy="526146"/>
              </a:xfrm>
              <a:prstGeom prst="rect">
                <a:avLst/>
              </a:prstGeom>
              <a:blipFill>
                <a:blip r:embed="rId9"/>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041045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2A944-58E9-F269-9C62-2481D49CBD6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CEA0D59-C6B4-D04C-7F92-CDF7DC5B75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3D2A15-9795-4D3C-98B1-A1698A032FB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A18768-D41E-7D25-2397-49426BBC4C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2C1C5-A258-3D6D-7A8E-C7EC3A11D1CC}"/>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82920CC-9CE1-A820-83A6-2EC11814AAE3}"/>
              </a:ext>
            </a:extLst>
          </p:cNvPr>
          <p:cNvSpPr txBox="1"/>
          <p:nvPr/>
        </p:nvSpPr>
        <p:spPr>
          <a:xfrm>
            <a:off x="251220" y="217074"/>
            <a:ext cx="11433220" cy="1015663"/>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C60B6CE-28CB-5DA2-A2C4-20F31FC9F6CB}"/>
                  </a:ext>
                </a:extLst>
              </p:cNvPr>
              <p:cNvSpPr txBox="1"/>
              <p:nvPr/>
            </p:nvSpPr>
            <p:spPr>
              <a:xfrm>
                <a:off x="251220" y="1418108"/>
                <a:ext cx="113476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Intrinsic Parities of fundamental (Dirac) particles:</a:t>
                </a:r>
                <a:endPar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Using the Dirac equation one can show that (within that model) all spin ½ particles have opposite parity to spin ½ anti-particle</a:t>
                </a:r>
                <a:r>
                  <a:rPr lang="en-US" sz="1600" dirty="0">
                    <a:solidFill>
                      <a:prstClr val="black"/>
                    </a:solidFill>
                    <a:latin typeface="Calibri" panose="020F0502020204030204"/>
                  </a:rPr>
                  <a:t>s</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lang="en-US" sz="1600" dirty="0">
                    <a:solidFill>
                      <a:prstClr val="black"/>
                    </a:solidFill>
                    <a:latin typeface="Calibri" panose="020F0502020204030204"/>
                  </a:rPr>
                  <a:t>A</a:t>
                </a:r>
                <a:r>
                  <a:rPr kumimoji="0" lang="en-US" sz="1600" i="0" u="none" strike="noStrike" kern="1200" cap="none" spc="0" normalizeH="0" baseline="0" noProof="0" dirty="0" err="1">
                    <a:ln>
                      <a:noFill/>
                    </a:ln>
                    <a:solidFill>
                      <a:prstClr val="black"/>
                    </a:solidFill>
                    <a:effectLst/>
                    <a:uLnTx/>
                    <a:uFillTx/>
                    <a:latin typeface="Calibri" panose="020F0502020204030204"/>
                    <a:ea typeface="+mn-ea"/>
                    <a:cs typeface="+mn-cs"/>
                  </a:rPr>
                  <a:t>ll</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spin-½ particles have </a:t>
                </a:r>
                <a14:m>
                  <m:oMath xmlns:m="http://schemas.openxmlformats.org/officeDocument/2006/math">
                    <m:r>
                      <m:rPr>
                        <m:sty m:val="p"/>
                      </m:rPr>
                      <a:rPr kumimoji="0" lang="en-CA"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Π</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lang="en-US" sz="1600" dirty="0">
                  <a:solidFill>
                    <a:prstClr val="black"/>
                  </a:solidFill>
                  <a:latin typeface="Calibri" panose="020F0502020204030204"/>
                </a:endParaRPr>
              </a:p>
              <a:p>
                <a:pPr lvl="1">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And anti-particles have </a:t>
                </a:r>
                <a14:m>
                  <m:oMath xmlns:m="http://schemas.openxmlformats.org/officeDocument/2006/math">
                    <m:r>
                      <m:rPr>
                        <m:sty m:val="p"/>
                      </m:rPr>
                      <a:rPr kumimoji="0" lang="en-CA" sz="1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Π</m:t>
                    </m:r>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 </m:t>
                    </m:r>
                  </m:oMath>
                </a14:m>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Also,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lvl="1">
                  <a:defRPr/>
                </a:pPr>
                <a:r>
                  <a:rPr lang="en-US" sz="1600" dirty="0">
                    <a:solidFill>
                      <a:prstClr val="black"/>
                    </a:solidFill>
                    <a:latin typeface="Calibri" panose="020F0502020204030204"/>
                  </a:rPr>
                  <a:t>For the Spin 1 bosons:</a:t>
                </a: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BC60B6CE-28CB-5DA2-A2C4-20F31FC9F6CB}"/>
                  </a:ext>
                </a:extLst>
              </p:cNvPr>
              <p:cNvSpPr txBox="1">
                <a:spLocks noRot="1" noChangeAspect="1" noMove="1" noResize="1" noEditPoints="1" noAdjustHandles="1" noChangeArrowheads="1" noChangeShapeType="1" noTextEdit="1"/>
              </p:cNvSpPr>
              <p:nvPr/>
            </p:nvSpPr>
            <p:spPr>
              <a:xfrm>
                <a:off x="251220" y="1418108"/>
                <a:ext cx="11347623" cy="3785652"/>
              </a:xfrm>
              <a:prstGeom prst="rect">
                <a:avLst/>
              </a:prstGeom>
              <a:blipFill>
                <a:blip r:embed="rId2"/>
                <a:stretch>
                  <a:fillRect l="-269" t="-483" b="-1127"/>
                </a:stretch>
              </a:blipFill>
            </p:spPr>
            <p:txBody>
              <a:bodyPr/>
              <a:lstStyle/>
              <a:p>
                <a:r>
                  <a:rPr lang="en-CA">
                    <a:noFill/>
                  </a:rPr>
                  <a:t> </a:t>
                </a:r>
              </a:p>
            </p:txBody>
          </p:sp>
        </mc:Fallback>
      </mc:AlternateContent>
      <p:sp>
        <p:nvSpPr>
          <p:cNvPr id="7" name="Object 2">
            <a:extLst>
              <a:ext uri="{FF2B5EF4-FFF2-40B4-BE49-F238E27FC236}">
                <a16:creationId xmlns:a16="http://schemas.microsoft.com/office/drawing/2014/main" id="{05AAA170-EA8D-A75E-0CC4-427C2340BB86}"/>
              </a:ext>
            </a:extLst>
          </p:cNvPr>
          <p:cNvSpPr txBox="1"/>
          <p:nvPr/>
        </p:nvSpPr>
        <p:spPr bwMode="auto">
          <a:xfrm>
            <a:off x="6254912" y="1421976"/>
            <a:ext cx="765175" cy="296862"/>
          </a:xfrm>
          <a:prstGeom prst="rect">
            <a:avLst/>
          </a:prstGeom>
          <a:noFill/>
        </p:spPr>
        <p:txBody>
          <a:bodyPr>
            <a:normAutofit fontScale="85000" lnSpcReduction="20000"/>
          </a:bodyPr>
          <a:lstStyle/>
          <a:p>
            <a:endParaRPr lang="en-CA" dirty="0"/>
          </a:p>
        </p:txBody>
      </p:sp>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1381ADB0-453A-6980-7DA7-95FDE6CC888A}"/>
                  </a:ext>
                </a:extLst>
              </p:cNvPr>
              <p:cNvSpPr txBox="1"/>
              <p:nvPr/>
            </p:nvSpPr>
            <p:spPr bwMode="auto">
              <a:xfrm>
                <a:off x="3900742" y="4795772"/>
                <a:ext cx="3818540" cy="407988"/>
              </a:xfrm>
              <a:prstGeom prst="rect">
                <a:avLst/>
              </a:prstGeom>
              <a:noFill/>
              <a:ln w="12700">
                <a:solidFill>
                  <a:srgbClr val="FF0000"/>
                </a:solidFill>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r>
                            <a:rPr lang="en-CA" sz="1600" b="1" i="1">
                              <a:solidFill>
                                <a:schemeClr val="accent1"/>
                              </a:solidFill>
                              <a:latin typeface="Cambria Math" panose="02040503050406030204" pitchFamily="18" charset="0"/>
                            </a:rPr>
                            <m:t>𝜸</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r>
                            <a:rPr lang="en-CA" sz="1600" b="1" i="1">
                              <a:solidFill>
                                <a:schemeClr val="accent1"/>
                              </a:solidFill>
                              <a:latin typeface="Cambria Math" panose="02040503050406030204" pitchFamily="18" charset="0"/>
                            </a:rPr>
                            <m:t>𝒈</m:t>
                          </m:r>
                          <m:r>
                            <a:rPr lang="en-US" sz="1600" b="1" i="1" smtClean="0">
                              <a:solidFill>
                                <a:schemeClr val="accent1"/>
                              </a:solidFill>
                              <a:latin typeface="Cambria Math" panose="02040503050406030204" pitchFamily="18" charset="0"/>
                            </a:rPr>
                            <m:t>𝒍𝒖𝒐𝒏</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𝑾</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𝑾</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r>
                            <a:rPr lang="en-CA" sz="1600" b="1" i="1">
                              <a:solidFill>
                                <a:schemeClr val="accent1"/>
                              </a:solidFill>
                              <a:latin typeface="Cambria Math" panose="02040503050406030204" pitchFamily="18" charset="0"/>
                            </a:rPr>
                            <m:t>𝒁</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oMath>
                  </m:oMathPara>
                </a14:m>
                <a:endParaRPr lang="en-CA" sz="1600" b="1" dirty="0"/>
              </a:p>
            </p:txBody>
          </p:sp>
        </mc:Choice>
        <mc:Fallback xmlns="">
          <p:sp>
            <p:nvSpPr>
              <p:cNvPr id="10" name="Object 2">
                <a:extLst>
                  <a:ext uri="{FF2B5EF4-FFF2-40B4-BE49-F238E27FC236}">
                    <a16:creationId xmlns:a16="http://schemas.microsoft.com/office/drawing/2014/main" id="{1381ADB0-453A-6980-7DA7-95FDE6CC888A}"/>
                  </a:ext>
                </a:extLst>
              </p:cNvPr>
              <p:cNvSpPr txBox="1">
                <a:spLocks noRot="1" noChangeAspect="1" noMove="1" noResize="1" noEditPoints="1" noAdjustHandles="1" noChangeArrowheads="1" noChangeShapeType="1" noTextEdit="1"/>
              </p:cNvSpPr>
              <p:nvPr/>
            </p:nvSpPr>
            <p:spPr bwMode="auto">
              <a:xfrm>
                <a:off x="3900742" y="4795772"/>
                <a:ext cx="3818540" cy="407988"/>
              </a:xfrm>
              <a:prstGeom prst="rect">
                <a:avLst/>
              </a:prstGeom>
              <a:blipFill>
                <a:blip r:embed="rId3"/>
                <a:stretch>
                  <a:fillRect/>
                </a:stretch>
              </a:blipFill>
              <a:ln w="12700">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Object 3">
                <a:extLst>
                  <a:ext uri="{FF2B5EF4-FFF2-40B4-BE49-F238E27FC236}">
                    <a16:creationId xmlns:a16="http://schemas.microsoft.com/office/drawing/2014/main" id="{EB20417C-05CA-06CC-572F-7D482A010C37}"/>
                  </a:ext>
                </a:extLst>
              </p:cNvPr>
              <p:cNvSpPr txBox="1"/>
              <p:nvPr/>
            </p:nvSpPr>
            <p:spPr bwMode="auto">
              <a:xfrm>
                <a:off x="3900742" y="2395055"/>
                <a:ext cx="3197225" cy="373470"/>
              </a:xfrm>
              <a:prstGeom prst="rect">
                <a:avLst/>
              </a:prstGeom>
              <a:noFill/>
              <a:ln w="15875">
                <a:solidFill>
                  <a:srgbClr val="FF0000"/>
                </a:solid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𝚷</m:t>
                          </m:r>
                        </m:e>
                        <m:sub>
                          <m:r>
                            <a:rPr lang="en-CA" sz="1600" b="1" i="1">
                              <a:solidFill>
                                <a:schemeClr val="accent1"/>
                              </a:solidFill>
                              <a:latin typeface="Cambria Math" panose="02040503050406030204" pitchFamily="18" charset="0"/>
                            </a:rPr>
                            <m:t>𝝂</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r>
                            <a:rPr lang="en-CA" sz="1600" b="1" i="1">
                              <a:solidFill>
                                <a:schemeClr val="accent1"/>
                              </a:solidFill>
                              <a:latin typeface="Cambria Math" panose="02040503050406030204" pitchFamily="18" charset="0"/>
                            </a:rPr>
                            <m:t>𝒒</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𝝉</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𝝁</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𝒆</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oMath>
                  </m:oMathPara>
                </a14:m>
                <a:endParaRPr lang="en-CA" sz="1600" b="1" dirty="0"/>
              </a:p>
            </p:txBody>
          </p:sp>
        </mc:Choice>
        <mc:Fallback xmlns="">
          <p:sp>
            <p:nvSpPr>
              <p:cNvPr id="11" name="Object 3">
                <a:extLst>
                  <a:ext uri="{FF2B5EF4-FFF2-40B4-BE49-F238E27FC236}">
                    <a16:creationId xmlns:a16="http://schemas.microsoft.com/office/drawing/2014/main" id="{EB20417C-05CA-06CC-572F-7D482A010C37}"/>
                  </a:ext>
                </a:extLst>
              </p:cNvPr>
              <p:cNvSpPr txBox="1">
                <a:spLocks noRot="1" noChangeAspect="1" noMove="1" noResize="1" noEditPoints="1" noAdjustHandles="1" noChangeArrowheads="1" noChangeShapeType="1" noTextEdit="1"/>
              </p:cNvSpPr>
              <p:nvPr/>
            </p:nvSpPr>
            <p:spPr bwMode="auto">
              <a:xfrm>
                <a:off x="3900742" y="2395055"/>
                <a:ext cx="3197225" cy="373470"/>
              </a:xfrm>
              <a:prstGeom prst="rect">
                <a:avLst/>
              </a:prstGeom>
              <a:blipFill>
                <a:blip r:embed="rId4"/>
                <a:stretch>
                  <a:fillRect/>
                </a:stretch>
              </a:blipFill>
              <a:ln w="15875">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Object 4">
                <a:extLst>
                  <a:ext uri="{FF2B5EF4-FFF2-40B4-BE49-F238E27FC236}">
                    <a16:creationId xmlns:a16="http://schemas.microsoft.com/office/drawing/2014/main" id="{7FF8698A-0916-F2A3-4631-2824EDC62A32}"/>
                  </a:ext>
                </a:extLst>
              </p:cNvPr>
              <p:cNvSpPr txBox="1"/>
              <p:nvPr/>
            </p:nvSpPr>
            <p:spPr bwMode="auto">
              <a:xfrm>
                <a:off x="3900742" y="3387059"/>
                <a:ext cx="3235325" cy="407988"/>
              </a:xfrm>
              <a:prstGeom prst="rect">
                <a:avLst/>
              </a:prstGeom>
              <a:noFill/>
              <a:ln w="15875">
                <a:solidFill>
                  <a:srgbClr val="FF0000"/>
                </a:solid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𝝂</m:t>
                              </m:r>
                            </m:e>
                          </m:acc>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𝒒</m:t>
                              </m:r>
                            </m:e>
                          </m:acc>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𝝉</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𝝁</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a:solidFill>
                                <a:schemeClr val="accent1"/>
                              </a:solidFill>
                              <a:latin typeface="Cambria Math" panose="02040503050406030204" pitchFamily="18" charset="0"/>
                            </a:rPr>
                            <m:t>𝚷</m:t>
                          </m:r>
                        </m:e>
                        <m: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𝒆</m:t>
                              </m:r>
                            </m:e>
                            <m:sup>
                              <m:r>
                                <a:rPr lang="en-CA" sz="1600" b="1" i="1">
                                  <a:solidFill>
                                    <a:schemeClr val="accent1"/>
                                  </a:solidFill>
                                  <a:latin typeface="Cambria Math" panose="02040503050406030204" pitchFamily="18" charset="0"/>
                                </a:rPr>
                                <m:t>+</m:t>
                              </m:r>
                            </m:sup>
                          </m:sSup>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oMath>
                  </m:oMathPara>
                </a14:m>
                <a:endParaRPr lang="en-CA" sz="1600" b="1" dirty="0"/>
              </a:p>
            </p:txBody>
          </p:sp>
        </mc:Choice>
        <mc:Fallback xmlns="">
          <p:sp>
            <p:nvSpPr>
              <p:cNvPr id="12" name="Object 4">
                <a:extLst>
                  <a:ext uri="{FF2B5EF4-FFF2-40B4-BE49-F238E27FC236}">
                    <a16:creationId xmlns:a16="http://schemas.microsoft.com/office/drawing/2014/main" id="{7FF8698A-0916-F2A3-4631-2824EDC62A32}"/>
                  </a:ext>
                </a:extLst>
              </p:cNvPr>
              <p:cNvSpPr txBox="1">
                <a:spLocks noRot="1" noChangeAspect="1" noMove="1" noResize="1" noEditPoints="1" noAdjustHandles="1" noChangeArrowheads="1" noChangeShapeType="1" noTextEdit="1"/>
              </p:cNvSpPr>
              <p:nvPr/>
            </p:nvSpPr>
            <p:spPr bwMode="auto">
              <a:xfrm>
                <a:off x="3900742" y="3387059"/>
                <a:ext cx="3235325" cy="407988"/>
              </a:xfrm>
              <a:prstGeom prst="rect">
                <a:avLst/>
              </a:prstGeom>
              <a:blipFill>
                <a:blip r:embed="rId5"/>
                <a:stretch>
                  <a:fillRect/>
                </a:stretch>
              </a:blipFill>
              <a:ln w="15875">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6249D59-5EF9-E2BD-066C-FE45200049BA}"/>
                  </a:ext>
                </a:extLst>
              </p:cNvPr>
              <p:cNvSpPr/>
              <p:nvPr/>
            </p:nvSpPr>
            <p:spPr>
              <a:xfrm>
                <a:off x="9659884" y="4347286"/>
                <a:ext cx="1595759" cy="3052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1200" i="1" smtClean="0">
                              <a:solidFill>
                                <a:schemeClr val="tx1"/>
                              </a:solidFill>
                              <a:latin typeface="Cambria Math" panose="02040503050406030204" pitchFamily="18" charset="0"/>
                              <a:ea typeface="Cambria Math" panose="02040503050406030204" pitchFamily="18" charset="0"/>
                            </a:rPr>
                          </m:ctrlPr>
                        </m:dPr>
                        <m:e>
                          <m:r>
                            <a:rPr lang="en-US" sz="1200" b="0" i="1">
                              <a:solidFill>
                                <a:schemeClr val="tx1"/>
                              </a:solidFill>
                              <a:latin typeface="Cambria Math" panose="02040503050406030204" pitchFamily="18" charset="0"/>
                              <a:ea typeface="Cambria Math" panose="02040503050406030204" pitchFamily="18" charset="0"/>
                            </a:rPr>
                            <m:t>𝑖</m:t>
                          </m:r>
                          <m:sSup>
                            <m:sSupPr>
                              <m:ctrlPr>
                                <a:rPr lang="en-CA" sz="1200" i="1">
                                  <a:solidFill>
                                    <a:schemeClr val="tx1"/>
                                  </a:solidFill>
                                  <a:latin typeface="Cambria Math" panose="02040503050406030204" pitchFamily="18" charset="0"/>
                                </a:rPr>
                              </m:ctrlPr>
                            </m:sSupPr>
                            <m:e>
                              <m:r>
                                <a:rPr lang="en-CA" sz="1200" b="0" i="1">
                                  <a:solidFill>
                                    <a:schemeClr val="tx1"/>
                                  </a:solidFill>
                                  <a:latin typeface="Cambria Math" panose="02040503050406030204" pitchFamily="18" charset="0"/>
                                  <a:ea typeface="Cambria Math" panose="02040503050406030204" pitchFamily="18" charset="0"/>
                                </a:rPr>
                                <m:t>𝛾</m:t>
                              </m:r>
                            </m:e>
                            <m:sup>
                              <m:r>
                                <a:rPr lang="en-CA" sz="1200" b="0" i="1">
                                  <a:solidFill>
                                    <a:schemeClr val="tx1"/>
                                  </a:solidFill>
                                  <a:latin typeface="Cambria Math" panose="02040503050406030204" pitchFamily="18" charset="0"/>
                                  <a:ea typeface="Cambria Math" panose="02040503050406030204" pitchFamily="18" charset="0"/>
                                </a:rPr>
                                <m:t>𝜇</m:t>
                              </m:r>
                            </m:sup>
                          </m:sSup>
                          <m:sSub>
                            <m:sSubPr>
                              <m:ctrlPr>
                                <a:rPr lang="en-CA" sz="1200" i="1">
                                  <a:solidFill>
                                    <a:schemeClr val="tx1"/>
                                  </a:solidFill>
                                  <a:latin typeface="Cambria Math" panose="02040503050406030204" pitchFamily="18" charset="0"/>
                                  <a:ea typeface="Cambria Math" panose="02040503050406030204" pitchFamily="18" charset="0"/>
                                </a:rPr>
                              </m:ctrlPr>
                            </m:sSubPr>
                            <m:e>
                              <m:r>
                                <a:rPr lang="en-CA" sz="1200" b="0" i="1">
                                  <a:solidFill>
                                    <a:schemeClr val="tx1"/>
                                  </a:solidFill>
                                  <a:latin typeface="Cambria Math" panose="02040503050406030204" pitchFamily="18" charset="0"/>
                                  <a:ea typeface="Cambria Math" panose="02040503050406030204" pitchFamily="18" charset="0"/>
                                </a:rPr>
                                <m:t>𝜕</m:t>
                              </m:r>
                            </m:e>
                            <m:sub>
                              <m:r>
                                <a:rPr lang="en-CA" sz="1200" b="0" i="1">
                                  <a:solidFill>
                                    <a:schemeClr val="tx1"/>
                                  </a:solidFill>
                                  <a:latin typeface="Cambria Math" panose="02040503050406030204" pitchFamily="18" charset="0"/>
                                  <a:ea typeface="Cambria Math" panose="02040503050406030204" pitchFamily="18" charset="0"/>
                                </a:rPr>
                                <m:t>𝜇</m:t>
                              </m:r>
                            </m:sub>
                          </m:sSub>
                          <m:r>
                            <a:rPr lang="en-US" sz="1200" b="0" i="1">
                              <a:solidFill>
                                <a:schemeClr val="tx1"/>
                              </a:solidFill>
                              <a:latin typeface="Cambria Math" panose="02040503050406030204" pitchFamily="18" charset="0"/>
                              <a:ea typeface="Cambria Math" panose="02040503050406030204" pitchFamily="18" charset="0"/>
                            </a:rPr>
                            <m:t>−</m:t>
                          </m:r>
                          <m:r>
                            <a:rPr lang="en-US" sz="1200" b="0" i="1">
                              <a:solidFill>
                                <a:schemeClr val="tx1"/>
                              </a:solidFill>
                              <a:latin typeface="Cambria Math" panose="02040503050406030204" pitchFamily="18" charset="0"/>
                              <a:ea typeface="Cambria Math" panose="02040503050406030204" pitchFamily="18" charset="0"/>
                            </a:rPr>
                            <m:t>𝑚</m:t>
                          </m:r>
                        </m:e>
                      </m:d>
                      <m:r>
                        <a:rPr lang="en-CA" sz="1200" b="0" i="1" smtClean="0">
                          <a:solidFill>
                            <a:schemeClr val="tx1"/>
                          </a:solidFill>
                          <a:latin typeface="Cambria Math" panose="02040503050406030204" pitchFamily="18" charset="0"/>
                          <a:ea typeface="Cambria Math" panose="02040503050406030204" pitchFamily="18" charset="0"/>
                        </a:rPr>
                        <m:t>𝜓</m:t>
                      </m:r>
                      <m:r>
                        <a:rPr lang="en-US" sz="1200" b="0" i="1">
                          <a:solidFill>
                            <a:schemeClr val="tx1"/>
                          </a:solidFill>
                          <a:latin typeface="Cambria Math" panose="02040503050406030204" pitchFamily="18" charset="0"/>
                          <a:ea typeface="Cambria Math" panose="02040503050406030204" pitchFamily="18" charset="0"/>
                        </a:rPr>
                        <m:t>=0</m:t>
                      </m:r>
                    </m:oMath>
                  </m:oMathPara>
                </a14:m>
                <a:endParaRPr lang="en-CA" sz="1200" dirty="0">
                  <a:solidFill>
                    <a:schemeClr val="tx1"/>
                  </a:solidFill>
                </a:endParaRPr>
              </a:p>
            </p:txBody>
          </p:sp>
        </mc:Choice>
        <mc:Fallback xmlns="">
          <p:sp>
            <p:nvSpPr>
              <p:cNvPr id="8" name="Rectangle 7">
                <a:extLst>
                  <a:ext uri="{FF2B5EF4-FFF2-40B4-BE49-F238E27FC236}">
                    <a16:creationId xmlns:a16="http://schemas.microsoft.com/office/drawing/2014/main" id="{26249D59-5EF9-E2BD-066C-FE45200049BA}"/>
                  </a:ext>
                </a:extLst>
              </p:cNvPr>
              <p:cNvSpPr>
                <a:spLocks noRot="1" noChangeAspect="1" noMove="1" noResize="1" noEditPoints="1" noAdjustHandles="1" noChangeArrowheads="1" noChangeShapeType="1" noTextEdit="1"/>
              </p:cNvSpPr>
              <p:nvPr/>
            </p:nvSpPr>
            <p:spPr>
              <a:xfrm>
                <a:off x="9659884" y="4347286"/>
                <a:ext cx="1595759" cy="305212"/>
              </a:xfrm>
              <a:prstGeom prst="rect">
                <a:avLst/>
              </a:prstGeom>
              <a:blipFill>
                <a:blip r:embed="rId6"/>
                <a:stretch>
                  <a:fillRect b="-2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A886C3E2-E535-1D8E-8C54-4375A4D51606}"/>
                  </a:ext>
                </a:extLst>
              </p:cNvPr>
              <p:cNvSpPr txBox="1"/>
              <p:nvPr/>
            </p:nvSpPr>
            <p:spPr bwMode="auto">
              <a:xfrm>
                <a:off x="9768435" y="4665112"/>
                <a:ext cx="2254375" cy="86840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CA" sz="1200" i="1">
                              <a:solidFill>
                                <a:srgbClr val="000000"/>
                              </a:solidFill>
                              <a:latin typeface="Cambria Math" panose="02040503050406030204" pitchFamily="18" charset="0"/>
                            </a:rPr>
                          </m:ctrlPr>
                        </m:accPr>
                        <m:e>
                          <m:r>
                            <m:rPr>
                              <m:sty m:val="p"/>
                            </m:rPr>
                            <a:rPr lang="en-CA" sz="1200" b="0" i="1" smtClean="0">
                              <a:solidFill>
                                <a:schemeClr val="tx1"/>
                              </a:solidFill>
                              <a:latin typeface="Cambria Math" panose="02040503050406030204" pitchFamily="18" charset="0"/>
                            </a:rPr>
                            <m:t>Π</m:t>
                          </m:r>
                        </m:e>
                      </m:acc>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m>
                            <m:mPr>
                              <m:plcHide m:val="on"/>
                              <m:mcs>
                                <m:mc>
                                  <m:mcPr>
                                    <m:count m:val="4"/>
                                    <m:mcJc m:val="center"/>
                                  </m:mcPr>
                                </m:mc>
                              </m:mcs>
                              <m:ctrlPr>
                                <a:rPr lang="en-CA" sz="1200" i="1">
                                  <a:solidFill>
                                    <a:srgbClr val="000000"/>
                                  </a:solidFill>
                                  <a:latin typeface="Cambria Math" panose="02040503050406030204" pitchFamily="18" charset="0"/>
                                </a:rPr>
                              </m:ctrlPr>
                            </m:mPr>
                            <m:mr>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e>
                                <m:r>
                                  <a:rPr lang="en-CA" sz="1200" i="1">
                                    <a:solidFill>
                                      <a:srgbClr val="000000"/>
                                    </a:solidFill>
                                    <a:latin typeface="Cambria Math" panose="02040503050406030204" pitchFamily="18" charset="0"/>
                                  </a:rPr>
                                  <m:t>0</m:t>
                                </m:r>
                              </m:e>
                            </m:mr>
                            <m:mr>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0</m:t>
                                </m:r>
                              </m:e>
                              <m:e>
                                <m:r>
                                  <a:rPr lang="en-CA" sz="1200" i="1">
                                    <a:solidFill>
                                      <a:srgbClr val="000000"/>
                                    </a:solidFill>
                                    <a:latin typeface="Cambria Math" panose="02040503050406030204" pitchFamily="18" charset="0"/>
                                  </a:rPr>
                                  <m:t>−1</m:t>
                                </m:r>
                              </m:e>
                            </m:mr>
                          </m:m>
                        </m:e>
                      </m:d>
                      <m:r>
                        <a:rPr lang="en-CA" sz="1200" i="1" smtClean="0">
                          <a:solidFill>
                            <a:srgbClr val="FF0000"/>
                          </a:solidFill>
                          <a:latin typeface="Cambria Math" panose="02040503050406030204" pitchFamily="18" charset="0"/>
                        </a:rPr>
                        <m:t>=</m:t>
                      </m:r>
                      <m:sSup>
                        <m:sSupPr>
                          <m:ctrlPr>
                            <a:rPr lang="en-CA" sz="1200" i="1">
                              <a:solidFill>
                                <a:srgbClr val="FF0000"/>
                              </a:solidFill>
                              <a:latin typeface="Cambria Math" panose="02040503050406030204" pitchFamily="18" charset="0"/>
                            </a:rPr>
                          </m:ctrlPr>
                        </m:sSupPr>
                        <m:e>
                          <m:r>
                            <a:rPr lang="en-CA" sz="1200" i="1">
                              <a:solidFill>
                                <a:srgbClr val="FF0000"/>
                              </a:solidFill>
                              <a:latin typeface="Cambria Math" panose="02040503050406030204" pitchFamily="18" charset="0"/>
                            </a:rPr>
                            <m:t>𝛾</m:t>
                          </m:r>
                        </m:e>
                        <m:sup>
                          <m:r>
                            <a:rPr lang="en-CA" sz="1200" i="1">
                              <a:solidFill>
                                <a:srgbClr val="FF0000"/>
                              </a:solidFill>
                              <a:latin typeface="Cambria Math" panose="02040503050406030204" pitchFamily="18" charset="0"/>
                            </a:rPr>
                            <m:t>0</m:t>
                          </m:r>
                        </m:sup>
                      </m:sSup>
                    </m:oMath>
                  </m:oMathPara>
                </a14:m>
                <a:endParaRPr lang="en-CA" sz="1200" dirty="0"/>
              </a:p>
            </p:txBody>
          </p:sp>
        </mc:Choice>
        <mc:Fallback xmlns="">
          <p:sp>
            <p:nvSpPr>
              <p:cNvPr id="9" name="Object 5">
                <a:extLst>
                  <a:ext uri="{FF2B5EF4-FFF2-40B4-BE49-F238E27FC236}">
                    <a16:creationId xmlns:a16="http://schemas.microsoft.com/office/drawing/2014/main" id="{A886C3E2-E535-1D8E-8C54-4375A4D51606}"/>
                  </a:ext>
                </a:extLst>
              </p:cNvPr>
              <p:cNvSpPr txBox="1">
                <a:spLocks noRot="1" noChangeAspect="1" noMove="1" noResize="1" noEditPoints="1" noAdjustHandles="1" noChangeArrowheads="1" noChangeShapeType="1" noTextEdit="1"/>
              </p:cNvSpPr>
              <p:nvPr/>
            </p:nvSpPr>
            <p:spPr bwMode="auto">
              <a:xfrm>
                <a:off x="9768435" y="4665112"/>
                <a:ext cx="2254375" cy="868402"/>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DF6159-DA65-BD45-DD3A-1B5D4857F2FC}"/>
                  </a:ext>
                </a:extLst>
              </p:cNvPr>
              <p:cNvSpPr txBox="1"/>
              <p:nvPr/>
            </p:nvSpPr>
            <p:spPr>
              <a:xfrm>
                <a:off x="9836278" y="5574805"/>
                <a:ext cx="1943353" cy="189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smtClean="0">
                              <a:solidFill>
                                <a:srgbClr val="FF0000"/>
                              </a:solidFill>
                              <a:latin typeface="Cambria Math" panose="02040503050406030204" pitchFamily="18" charset="0"/>
                            </a:rPr>
                          </m:ctrlPr>
                        </m:accPr>
                        <m:e>
                          <m:r>
                            <m:rPr>
                              <m:sty m:val="p"/>
                            </m:rPr>
                            <a:rPr lang="en-CA" sz="1200" i="1" smtClean="0">
                              <a:solidFill>
                                <a:srgbClr val="FF0000"/>
                              </a:solidFill>
                              <a:latin typeface="Cambria Math" panose="02040503050406030204" pitchFamily="18" charset="0"/>
                            </a:rPr>
                            <m:t>Π</m:t>
                          </m:r>
                        </m:e>
                      </m:acc>
                      <m:r>
                        <a:rPr lang="en-US" sz="1200" b="0" i="1" smtClean="0">
                          <a:solidFill>
                            <a:srgbClr val="FF0000"/>
                          </a:solidFill>
                          <a:latin typeface="Cambria Math" panose="02040503050406030204" pitchFamily="18" charset="0"/>
                        </a:rPr>
                        <m:t> </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𝜓</m:t>
                          </m:r>
                        </m:e>
                        <m:sub>
                          <m:r>
                            <a:rPr lang="en-US" sz="1200" b="0" i="1" smtClean="0">
                              <a:latin typeface="Cambria Math" panose="02040503050406030204" pitchFamily="18" charset="0"/>
                              <a:ea typeface="Cambria Math" panose="02040503050406030204" pitchFamily="18" charset="0"/>
                            </a:rPr>
                            <m:t>𝜆</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𝒙</m:t>
                              </m:r>
                            </m:e>
                          </m:acc>
                        </m:e>
                      </m:d>
                      <m:r>
                        <a:rPr lang="en-US" sz="1200" b="0" i="1" smtClean="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𝜓</m:t>
                          </m:r>
                        </m:e>
                        <m:sub>
                          <m:r>
                            <a:rPr lang="en-US" sz="1200" i="1">
                              <a:latin typeface="Cambria Math" panose="02040503050406030204" pitchFamily="18" charset="0"/>
                              <a:ea typeface="Cambria Math" panose="02040503050406030204" pitchFamily="18" charset="0"/>
                            </a:rPr>
                            <m:t>𝜆</m:t>
                          </m:r>
                        </m:sub>
                      </m:sSub>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i="1">
                              <a:latin typeface="Cambria Math" panose="02040503050406030204" pitchFamily="18" charset="0"/>
                            </a:rPr>
                            <m:t>,</m:t>
                          </m:r>
                          <m:r>
                            <a:rPr lang="en-CA"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𝒙</m:t>
                              </m:r>
                            </m:e>
                          </m:acc>
                        </m:e>
                      </m:d>
                    </m:oMath>
                  </m:oMathPara>
                </a14:m>
                <a:endParaRPr lang="en-CA" sz="1200" dirty="0"/>
              </a:p>
            </p:txBody>
          </p:sp>
        </mc:Choice>
        <mc:Fallback xmlns="">
          <p:sp>
            <p:nvSpPr>
              <p:cNvPr id="17" name="TextBox 16">
                <a:extLst>
                  <a:ext uri="{FF2B5EF4-FFF2-40B4-BE49-F238E27FC236}">
                    <a16:creationId xmlns:a16="http://schemas.microsoft.com/office/drawing/2014/main" id="{97DF6159-DA65-BD45-DD3A-1B5D4857F2FC}"/>
                  </a:ext>
                </a:extLst>
              </p:cNvPr>
              <p:cNvSpPr txBox="1">
                <a:spLocks noRot="1" noChangeAspect="1" noMove="1" noResize="1" noEditPoints="1" noAdjustHandles="1" noChangeArrowheads="1" noChangeShapeType="1" noTextEdit="1"/>
              </p:cNvSpPr>
              <p:nvPr/>
            </p:nvSpPr>
            <p:spPr>
              <a:xfrm>
                <a:off x="9836278" y="5574805"/>
                <a:ext cx="1943353" cy="189667"/>
              </a:xfrm>
              <a:prstGeom prst="rect">
                <a:avLst/>
              </a:prstGeom>
              <a:blipFill>
                <a:blip r:embed="rId8"/>
                <a:stretch>
                  <a:fillRect l="-1572" t="-29032" b="-322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547D37-97B9-5C15-3A6D-240D46280B33}"/>
                  </a:ext>
                </a:extLst>
              </p:cNvPr>
              <p:cNvSpPr txBox="1"/>
              <p:nvPr/>
            </p:nvSpPr>
            <p:spPr>
              <a:xfrm>
                <a:off x="9836278" y="5917972"/>
                <a:ext cx="2058769" cy="1907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smtClean="0">
                              <a:solidFill>
                                <a:srgbClr val="FF0000"/>
                              </a:solidFill>
                              <a:latin typeface="Cambria Math" panose="02040503050406030204" pitchFamily="18" charset="0"/>
                            </a:rPr>
                          </m:ctrlPr>
                        </m:accPr>
                        <m:e>
                          <m:r>
                            <m:rPr>
                              <m:sty m:val="p"/>
                            </m:rPr>
                            <a:rPr lang="en-CA" sz="1200" i="1">
                              <a:solidFill>
                                <a:srgbClr val="FF0000"/>
                              </a:solidFill>
                              <a:latin typeface="Cambria Math" panose="02040503050406030204" pitchFamily="18" charset="0"/>
                            </a:rPr>
                            <m:t>Π</m:t>
                          </m:r>
                        </m:e>
                      </m:acc>
                      <m:r>
                        <a:rPr lang="en-US" sz="1200" b="0" i="1" smtClean="0">
                          <a:solidFill>
                            <a:srgbClr val="FF0000"/>
                          </a:solidFill>
                          <a:latin typeface="Cambria Math" panose="02040503050406030204" pitchFamily="18" charset="0"/>
                        </a:rPr>
                        <m:t> </m:t>
                      </m:r>
                      <m:sSub>
                        <m:sSubPr>
                          <m:ctrlPr>
                            <a:rPr lang="en-US" sz="1200" b="0" i="1" smtClean="0">
                              <a:latin typeface="Cambria Math" panose="02040503050406030204" pitchFamily="18" charset="0"/>
                            </a:rPr>
                          </m:ctrlPr>
                        </m:sSubPr>
                        <m:e>
                          <m:acc>
                            <m:accPr>
                              <m:chr m:val="̃"/>
                              <m:ctrlPr>
                                <a:rPr lang="en-US" sz="1200" b="0" i="1" smtClean="0">
                                  <a:latin typeface="Cambria Math" panose="02040503050406030204" pitchFamily="18" charset="0"/>
                                  <a:ea typeface="Cambria Math" panose="02040503050406030204" pitchFamily="18" charset="0"/>
                                </a:rPr>
                              </m:ctrlPr>
                            </m:accPr>
                            <m:e>
                              <m:r>
                                <a:rPr lang="en-US" sz="1200" i="1">
                                  <a:latin typeface="Cambria Math" panose="02040503050406030204" pitchFamily="18" charset="0"/>
                                  <a:ea typeface="Cambria Math" panose="02040503050406030204" pitchFamily="18" charset="0"/>
                                </a:rPr>
                                <m:t>𝜓</m:t>
                              </m:r>
                            </m:e>
                          </m:acc>
                        </m:e>
                        <m:sub>
                          <m:r>
                            <a:rPr lang="en-US" sz="1200" b="0" i="1" smtClean="0">
                              <a:latin typeface="Cambria Math" panose="02040503050406030204" pitchFamily="18" charset="0"/>
                              <a:ea typeface="Cambria Math" panose="02040503050406030204" pitchFamily="18" charset="0"/>
                            </a:rPr>
                            <m:t>𝜆</m:t>
                          </m:r>
                        </m:sub>
                      </m:sSub>
                      <m:d>
                        <m:dPr>
                          <m:ctrlPr>
                            <a:rPr lang="en-US" sz="1200" b="0" i="1" smtClean="0">
                              <a:latin typeface="Cambria Math" panose="02040503050406030204" pitchFamily="18" charset="0"/>
                            </a:rPr>
                          </m:ctrlPr>
                        </m:dPr>
                        <m:e>
                          <m:r>
                            <a:rPr lang="en-US" sz="1200" b="0" i="1" smtClean="0">
                              <a:latin typeface="Cambria Math" panose="02040503050406030204" pitchFamily="18" charset="0"/>
                            </a:rPr>
                            <m:t>𝑡</m:t>
                          </m:r>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𝒙</m:t>
                              </m:r>
                            </m:e>
                          </m:acc>
                        </m:e>
                      </m:d>
                      <m:r>
                        <a:rPr lang="en-US" sz="1200" b="0" i="1" smtClean="0">
                          <a:latin typeface="Cambria Math" panose="02040503050406030204" pitchFamily="18" charset="0"/>
                        </a:rPr>
                        <m:t>=</m:t>
                      </m:r>
                      <m:r>
                        <a:rPr lang="en-US" sz="1200" b="0" i="1" smtClean="0">
                          <a:solidFill>
                            <a:srgbClr val="FF0000"/>
                          </a:solidFill>
                          <a:latin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ea typeface="Cambria Math" panose="02040503050406030204" pitchFamily="18" charset="0"/>
                                </a:rPr>
                              </m:ctrlPr>
                            </m:accPr>
                            <m:e>
                              <m:r>
                                <a:rPr lang="en-US" sz="1200" i="1">
                                  <a:latin typeface="Cambria Math" panose="02040503050406030204" pitchFamily="18" charset="0"/>
                                  <a:ea typeface="Cambria Math" panose="02040503050406030204" pitchFamily="18" charset="0"/>
                                </a:rPr>
                                <m:t>𝜓</m:t>
                              </m:r>
                            </m:e>
                          </m:acc>
                        </m:e>
                        <m:sub>
                          <m:r>
                            <a:rPr lang="en-US" sz="1200" i="1">
                              <a:latin typeface="Cambria Math" panose="02040503050406030204" pitchFamily="18" charset="0"/>
                              <a:ea typeface="Cambria Math" panose="02040503050406030204" pitchFamily="18" charset="0"/>
                            </a:rPr>
                            <m:t>𝜆</m:t>
                          </m:r>
                        </m:sub>
                      </m:sSub>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𝒑</m:t>
                              </m:r>
                            </m:e>
                          </m:acc>
                          <m:r>
                            <a:rPr lang="en-US" sz="1200" i="1">
                              <a:latin typeface="Cambria Math" panose="02040503050406030204" pitchFamily="18" charset="0"/>
                            </a:rPr>
                            <m:t>,</m:t>
                          </m:r>
                          <m:r>
                            <a:rPr lang="en-CA" sz="1200" b="0"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𝒙</m:t>
                              </m:r>
                            </m:e>
                          </m:acc>
                        </m:e>
                      </m:d>
                    </m:oMath>
                  </m:oMathPara>
                </a14:m>
                <a:endParaRPr lang="en-CA" sz="1200" dirty="0"/>
              </a:p>
            </p:txBody>
          </p:sp>
        </mc:Choice>
        <mc:Fallback xmlns="">
          <p:sp>
            <p:nvSpPr>
              <p:cNvPr id="18" name="TextBox 17">
                <a:extLst>
                  <a:ext uri="{FF2B5EF4-FFF2-40B4-BE49-F238E27FC236}">
                    <a16:creationId xmlns:a16="http://schemas.microsoft.com/office/drawing/2014/main" id="{F1547D37-97B9-5C15-3A6D-240D46280B33}"/>
                  </a:ext>
                </a:extLst>
              </p:cNvPr>
              <p:cNvSpPr txBox="1">
                <a:spLocks noRot="1" noChangeAspect="1" noMove="1" noResize="1" noEditPoints="1" noAdjustHandles="1" noChangeArrowheads="1" noChangeShapeType="1" noTextEdit="1"/>
              </p:cNvSpPr>
              <p:nvPr/>
            </p:nvSpPr>
            <p:spPr>
              <a:xfrm>
                <a:off x="9836278" y="5917972"/>
                <a:ext cx="2058769" cy="190758"/>
              </a:xfrm>
              <a:prstGeom prst="rect">
                <a:avLst/>
              </a:prstGeom>
              <a:blipFill>
                <a:blip r:embed="rId9"/>
                <a:stretch>
                  <a:fillRect l="-1484" t="-41935" b="-35484"/>
                </a:stretch>
              </a:blipFill>
            </p:spPr>
            <p:txBody>
              <a:bodyPr/>
              <a:lstStyle/>
              <a:p>
                <a:r>
                  <a:rPr lang="en-CA">
                    <a:noFill/>
                  </a:rPr>
                  <a:t> </a:t>
                </a:r>
              </a:p>
            </p:txBody>
          </p:sp>
        </mc:Fallback>
      </mc:AlternateContent>
    </p:spTree>
    <p:extLst>
      <p:ext uri="{BB962C8B-B14F-4D97-AF65-F5344CB8AC3E}">
        <p14:creationId xmlns:p14="http://schemas.microsoft.com/office/powerpoint/2010/main" val="66891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97F04-7C2E-203E-06E6-7687459B3EB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6DA4229-0BEC-89FC-FA2B-EED61BC0A9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2CAA0C-7B84-459D-A142-C9CEA1CCE62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FAD644-4EF0-3D11-54C6-8BFC72287A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2D38E8-E638-D4CF-CAF8-909A0D3ACDF1}"/>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7FCF539-CDF2-E962-8F90-2895B56A77FC}"/>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sp>
        <p:nvSpPr>
          <p:cNvPr id="3" name="TextBox 2">
            <a:extLst>
              <a:ext uri="{FF2B5EF4-FFF2-40B4-BE49-F238E27FC236}">
                <a16:creationId xmlns:a16="http://schemas.microsoft.com/office/drawing/2014/main" id="{94EAA298-3571-0F8D-EC9A-B49DB3229C77}"/>
              </a:ext>
            </a:extLst>
          </p:cNvPr>
          <p:cNvSpPr txBox="1"/>
          <p:nvPr/>
        </p:nvSpPr>
        <p:spPr>
          <a:xfrm>
            <a:off x="287373" y="1414234"/>
            <a:ext cx="1134762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Particle currents:</a:t>
            </a:r>
            <a:endPar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lang="en-US" sz="1600" dirty="0">
                <a:solidFill>
                  <a:prstClr val="black"/>
                </a:solidFill>
                <a:latin typeface="Calibri" panose="020F0502020204030204"/>
              </a:rPr>
              <a:t>One can prove (W. Pauli) that the following bilinear currents are the only ones needed to form any particle interaction of this type (they are a complete set and form a basis): </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CA" sz="1600" dirty="0">
              <a:solidFill>
                <a:schemeClr val="tx2"/>
              </a:solidFill>
              <a:sym typeface="Symbol"/>
            </a:endParaRPr>
          </a:p>
          <a:p>
            <a:pPr lvl="5"/>
            <a:r>
              <a:rPr lang="en-CA" sz="1600" dirty="0">
                <a:solidFill>
                  <a:schemeClr val="tx2"/>
                </a:solidFill>
                <a:sym typeface="Symbol"/>
              </a:rPr>
              <a:t>  </a:t>
            </a:r>
            <a:r>
              <a:rPr lang="en-CA" sz="1600" dirty="0">
                <a:solidFill>
                  <a:srgbClr val="FF0000"/>
                </a:solidFill>
                <a:sym typeface="Symbol"/>
              </a:rPr>
              <a:t>Type			Form	   	Parity</a:t>
            </a:r>
            <a:endParaRPr lang="en-CA" sz="1600" dirty="0">
              <a:solidFill>
                <a:schemeClr val="tx2"/>
              </a:solidFill>
              <a:sym typeface="Symbol"/>
            </a:endParaRPr>
          </a:p>
          <a:p>
            <a:pPr lvl="5">
              <a:lnSpc>
                <a:spcPct val="200000"/>
              </a:lnSpc>
              <a:buFont typeface="Arial" pitchFamily="34" charset="0"/>
              <a:buChar char="•"/>
            </a:pPr>
            <a:r>
              <a:rPr lang="en-CA" sz="1600" dirty="0">
                <a:solidFill>
                  <a:schemeClr val="tx2"/>
                </a:solidFill>
                <a:sym typeface="Symbol"/>
              </a:rPr>
              <a:t> Scalar					even 	</a:t>
            </a:r>
          </a:p>
          <a:p>
            <a:pPr lvl="5">
              <a:lnSpc>
                <a:spcPct val="200000"/>
              </a:lnSpc>
              <a:buFont typeface="Arial" pitchFamily="34" charset="0"/>
              <a:buChar char="•"/>
            </a:pPr>
            <a:r>
              <a:rPr lang="en-CA" sz="1600" dirty="0">
                <a:solidFill>
                  <a:schemeClr val="tx2"/>
                </a:solidFill>
                <a:sym typeface="Symbol"/>
              </a:rPr>
              <a:t> Pseudoscalar					odd </a:t>
            </a:r>
          </a:p>
          <a:p>
            <a:pPr lvl="5">
              <a:lnSpc>
                <a:spcPct val="200000"/>
              </a:lnSpc>
              <a:buFont typeface="Arial" pitchFamily="34" charset="0"/>
              <a:buChar char="•"/>
            </a:pPr>
            <a:r>
              <a:rPr lang="en-CA" sz="1600" dirty="0">
                <a:solidFill>
                  <a:schemeClr val="tx2"/>
                </a:solidFill>
                <a:sym typeface="Symbol"/>
              </a:rPr>
              <a:t> Vector 					even  </a:t>
            </a:r>
          </a:p>
          <a:p>
            <a:pPr lvl="5">
              <a:lnSpc>
                <a:spcPct val="200000"/>
              </a:lnSpc>
              <a:buFont typeface="Arial" pitchFamily="34" charset="0"/>
              <a:buChar char="•"/>
            </a:pPr>
            <a:r>
              <a:rPr lang="en-CA" sz="1600" dirty="0">
                <a:solidFill>
                  <a:schemeClr val="tx2"/>
                </a:solidFill>
                <a:sym typeface="Symbol"/>
              </a:rPr>
              <a:t> Pseudovector					odd</a:t>
            </a:r>
          </a:p>
          <a:p>
            <a:pPr lvl="5">
              <a:lnSpc>
                <a:spcPct val="200000"/>
              </a:lnSpc>
              <a:buFont typeface="Arial" pitchFamily="34" charset="0"/>
              <a:buChar char="•"/>
            </a:pPr>
            <a:r>
              <a:rPr lang="en-CA" sz="1600" dirty="0">
                <a:solidFill>
                  <a:schemeClr val="tx2"/>
                </a:solidFill>
                <a:sym typeface="Symbol"/>
              </a:rPr>
              <a:t> Tensor					even </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Object 2">
                <a:extLst>
                  <a:ext uri="{FF2B5EF4-FFF2-40B4-BE49-F238E27FC236}">
                    <a16:creationId xmlns:a16="http://schemas.microsoft.com/office/drawing/2014/main" id="{A28B7397-5577-CF0E-5FBB-98F03B7DE115}"/>
                  </a:ext>
                </a:extLst>
              </p:cNvPr>
              <p:cNvSpPr txBox="1"/>
              <p:nvPr/>
            </p:nvSpPr>
            <p:spPr bwMode="auto">
              <a:xfrm>
                <a:off x="5776966" y="3195693"/>
                <a:ext cx="940147" cy="2407584"/>
              </a:xfrm>
              <a:prstGeom prst="rect">
                <a:avLst/>
              </a:prstGeom>
              <a:noFill/>
            </p:spPr>
            <p:txBody>
              <a:bodyPr>
                <a:normAutofit fontScale="92500" lnSpcReduction="10000"/>
              </a:bodyPr>
              <a:lstStyle/>
              <a:p>
                <a:pPr/>
                <a14:m>
                  <m:oMathPara xmlns:m="http://schemas.openxmlformats.org/officeDocument/2006/math">
                    <m:oMathParaPr>
                      <m:jc m:val="left"/>
                    </m:oMathParaPr>
                    <m:oMath xmlns:m="http://schemas.openxmlformats.org/officeDocument/2006/math">
                      <m:bar>
                        <m:barPr>
                          <m:pos m:val="top"/>
                          <m:ctrlPr>
                            <a:rPr lang="en-CA" b="1" i="1" smtClean="0">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r>
                        <a:rPr lang="en-CA" b="1" i="1">
                          <a:solidFill>
                            <a:schemeClr val="accent1"/>
                          </a:solidFill>
                          <a:latin typeface="Cambria Math" panose="02040503050406030204" pitchFamily="18" charset="0"/>
                        </a:rPr>
                        <m:t>𝝍</m:t>
                      </m:r>
                    </m:oMath>
                  </m:oMathPara>
                </a14:m>
                <a:endParaRPr lang="en-US" b="1" i="1" dirty="0">
                  <a:solidFill>
                    <a:schemeClr val="accent1"/>
                  </a:solidFill>
                  <a:latin typeface="Cambria Math" panose="02040503050406030204" pitchFamily="18" charset="0"/>
                </a:endParaRPr>
              </a:p>
              <a:p>
                <a:pPr/>
                <a:br>
                  <a:rPr lang="en-CA"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bar>
                        <m:barPr>
                          <m:pos m:val="top"/>
                          <m:ctrlPr>
                            <a:rPr lang="en-CA" b="1" i="1">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r>
                        <a:rPr lang="en-CA" b="1" i="1">
                          <a:solidFill>
                            <a:schemeClr val="accent1"/>
                          </a:solidFill>
                          <a:latin typeface="Cambria Math" panose="02040503050406030204" pitchFamily="18" charset="0"/>
                        </a:rPr>
                        <m:t>𝝍</m:t>
                      </m:r>
                    </m:oMath>
                  </m:oMathPara>
                </a14:m>
                <a:endParaRPr lang="en-CA" b="1" i="1" dirty="0">
                  <a:solidFill>
                    <a:schemeClr val="accent1"/>
                  </a:solidFill>
                  <a:latin typeface="Cambria Math" panose="02040503050406030204" pitchFamily="18" charset="0"/>
                </a:endParaRPr>
              </a:p>
              <a:p>
                <a:pPr/>
                <a:br>
                  <a:rPr lang="en-CA"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bar>
                        <m:barPr>
                          <m:pos m:val="top"/>
                          <m:ctrlPr>
                            <a:rPr lang="en-CA" b="1" i="1">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𝝁</m:t>
                          </m:r>
                        </m:sup>
                      </m:sSup>
                      <m:r>
                        <a:rPr lang="en-CA" b="1" i="1">
                          <a:solidFill>
                            <a:schemeClr val="accent1"/>
                          </a:solidFill>
                          <a:latin typeface="Cambria Math" panose="02040503050406030204" pitchFamily="18" charset="0"/>
                        </a:rPr>
                        <m:t>𝝍</m:t>
                      </m:r>
                    </m:oMath>
                  </m:oMathPara>
                </a14:m>
                <a:br>
                  <a:rPr lang="en-CA" b="1" i="1" dirty="0">
                    <a:solidFill>
                      <a:schemeClr val="accent1"/>
                    </a:solidFill>
                    <a:latin typeface="Cambria Math" panose="02040503050406030204" pitchFamily="18" charset="0"/>
                  </a:rPr>
                </a:br>
                <a:endParaRPr lang="en-CA" b="1" i="1" dirty="0">
                  <a:solidFill>
                    <a:schemeClr val="accent1"/>
                  </a:solidFill>
                  <a:latin typeface="Cambria Math" panose="02040503050406030204" pitchFamily="18" charset="0"/>
                </a:endParaRPr>
              </a:p>
              <a:p>
                <a:endParaRPr lang="en-CA" b="1" i="1" dirty="0">
                  <a:solidFill>
                    <a:schemeClr val="accent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bar>
                        <m:barPr>
                          <m:pos m:val="top"/>
                          <m:ctrlPr>
                            <a:rPr lang="en-CA" b="1" i="1">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𝝁</m:t>
                          </m:r>
                        </m:sup>
                      </m:s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r>
                        <a:rPr lang="en-CA" b="1" i="1">
                          <a:solidFill>
                            <a:schemeClr val="accent1"/>
                          </a:solidFill>
                          <a:latin typeface="Cambria Math" panose="02040503050406030204" pitchFamily="18" charset="0"/>
                        </a:rPr>
                        <m:t>𝝍</m:t>
                      </m:r>
                    </m:oMath>
                  </m:oMathPara>
                </a14:m>
                <a:endParaRPr lang="en-CA" b="1" i="1" dirty="0">
                  <a:solidFill>
                    <a:schemeClr val="accent1"/>
                  </a:solidFill>
                  <a:latin typeface="Cambria Math" panose="02040503050406030204" pitchFamily="18" charset="0"/>
                </a:endParaRPr>
              </a:p>
              <a:p>
                <a:pPr/>
                <a:br>
                  <a:rPr lang="en-CA"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bar>
                        <m:barPr>
                          <m:pos m:val="top"/>
                          <m:ctrlPr>
                            <a:rPr lang="en-CA" b="1" i="1">
                              <a:solidFill>
                                <a:schemeClr val="accent1"/>
                              </a:solidFill>
                              <a:latin typeface="Cambria Math" panose="02040503050406030204" pitchFamily="18" charset="0"/>
                            </a:rPr>
                          </m:ctrlPr>
                        </m:barPr>
                        <m:e>
                          <m:r>
                            <a:rPr lang="en-CA" b="1" i="1">
                              <a:solidFill>
                                <a:schemeClr val="accent1"/>
                              </a:solidFill>
                              <a:latin typeface="Cambria Math" panose="02040503050406030204" pitchFamily="18" charset="0"/>
                            </a:rPr>
                            <m:t>𝝍</m:t>
                          </m:r>
                        </m:e>
                      </m:bar>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𝝈</m:t>
                          </m:r>
                        </m:e>
                        <m:sup>
                          <m:r>
                            <a:rPr lang="en-CA" b="1" i="1">
                              <a:solidFill>
                                <a:schemeClr val="accent1"/>
                              </a:solidFill>
                              <a:latin typeface="Cambria Math" panose="02040503050406030204" pitchFamily="18" charset="0"/>
                            </a:rPr>
                            <m:t>𝝁𝝂</m:t>
                          </m:r>
                        </m:sup>
                      </m:sSup>
                      <m:r>
                        <a:rPr lang="en-CA" b="1" i="1">
                          <a:solidFill>
                            <a:schemeClr val="accent1"/>
                          </a:solidFill>
                          <a:latin typeface="Cambria Math" panose="02040503050406030204" pitchFamily="18" charset="0"/>
                        </a:rPr>
                        <m:t>𝝍</m:t>
                      </m:r>
                    </m:oMath>
                  </m:oMathPara>
                </a14:m>
                <a:endParaRPr lang="en-CA" b="1" dirty="0">
                  <a:solidFill>
                    <a:schemeClr val="accent1"/>
                  </a:solidFill>
                </a:endParaRPr>
              </a:p>
            </p:txBody>
          </p:sp>
        </mc:Choice>
        <mc:Fallback xmlns="">
          <p:sp>
            <p:nvSpPr>
              <p:cNvPr id="7" name="Object 2">
                <a:extLst>
                  <a:ext uri="{FF2B5EF4-FFF2-40B4-BE49-F238E27FC236}">
                    <a16:creationId xmlns:a16="http://schemas.microsoft.com/office/drawing/2014/main" id="{A28B7397-5577-CF0E-5FBB-98F03B7DE115}"/>
                  </a:ext>
                </a:extLst>
              </p:cNvPr>
              <p:cNvSpPr txBox="1">
                <a:spLocks noRot="1" noChangeAspect="1" noMove="1" noResize="1" noEditPoints="1" noAdjustHandles="1" noChangeArrowheads="1" noChangeShapeType="1" noTextEdit="1"/>
              </p:cNvSpPr>
              <p:nvPr/>
            </p:nvSpPr>
            <p:spPr bwMode="auto">
              <a:xfrm>
                <a:off x="5776966" y="3195693"/>
                <a:ext cx="940147" cy="2407584"/>
              </a:xfrm>
              <a:prstGeom prst="rect">
                <a:avLst/>
              </a:prstGeom>
              <a:blipFill>
                <a:blip r:embed="rId2"/>
                <a:stretch>
                  <a:fillRect l="-589610" t="-462278" r="-594156" b="-338481"/>
                </a:stretch>
              </a:blipFill>
            </p:spPr>
            <p:txBody>
              <a:bodyPr/>
              <a:lstStyle/>
              <a:p>
                <a:r>
                  <a:rPr lang="en-CA">
                    <a:noFill/>
                  </a:rPr>
                  <a:t> </a:t>
                </a:r>
              </a:p>
            </p:txBody>
          </p:sp>
        </mc:Fallback>
      </mc:AlternateContent>
      <p:sp>
        <p:nvSpPr>
          <p:cNvPr id="9" name="Rectangle 8">
            <a:extLst>
              <a:ext uri="{FF2B5EF4-FFF2-40B4-BE49-F238E27FC236}">
                <a16:creationId xmlns:a16="http://schemas.microsoft.com/office/drawing/2014/main" id="{76F3C8A8-6BBD-7669-844E-AD6B4EBD7076}"/>
              </a:ext>
            </a:extLst>
          </p:cNvPr>
          <p:cNvSpPr/>
          <p:nvPr/>
        </p:nvSpPr>
        <p:spPr>
          <a:xfrm>
            <a:off x="2528557" y="4184543"/>
            <a:ext cx="5670046" cy="960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1128222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38E8-88E8-D315-3DED-B52E65DB1ED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AA68A59-734D-D8FF-D066-41F2BAE48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63EBC2-5368-4304-BD58-EDD98F150CE7}"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5C320C-7208-15F3-F9DF-0CF30BC5A8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FF83A7-F499-4E9F-D870-017F776E9F3B}"/>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053EE6C-DD18-8B98-BD8E-1DDA8AAC91B3}"/>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E40DC3D-C550-1AAD-BEA6-E04EB7D968DC}"/>
                  </a:ext>
                </a:extLst>
              </p:cNvPr>
              <p:cNvSpPr txBox="1"/>
              <p:nvPr/>
            </p:nvSpPr>
            <p:spPr>
              <a:xfrm>
                <a:off x="287373" y="1414234"/>
                <a:ext cx="1134762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Parity violating particle currents:</a:t>
                </a:r>
                <a:endPar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lang="en-US" sz="1600" dirty="0">
                    <a:solidFill>
                      <a:prstClr val="black"/>
                    </a:solidFill>
                    <a:latin typeface="Calibri" panose="020F0502020204030204"/>
                  </a:rPr>
                  <a:t>So we can write down the following currents that transform under parity in a well-defined way:</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CA"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8E40DC3D-C550-1AAD-BEA6-E04EB7D968DC}"/>
                  </a:ext>
                </a:extLst>
              </p:cNvPr>
              <p:cNvSpPr txBox="1">
                <a:spLocks noRot="1" noChangeAspect="1" noMove="1" noResize="1" noEditPoints="1" noAdjustHandles="1" noChangeArrowheads="1" noChangeShapeType="1" noTextEdit="1"/>
              </p:cNvSpPr>
              <p:nvPr/>
            </p:nvSpPr>
            <p:spPr>
              <a:xfrm>
                <a:off x="287373" y="1414234"/>
                <a:ext cx="11347623" cy="4031873"/>
              </a:xfrm>
              <a:prstGeom prst="rect">
                <a:avLst/>
              </a:prstGeom>
              <a:blipFill>
                <a:blip r:embed="rId2"/>
                <a:stretch>
                  <a:fillRect l="-269" t="-45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175A858C-3BE1-0505-43F7-22F746889EA9}"/>
                  </a:ext>
                </a:extLst>
              </p:cNvPr>
              <p:cNvSpPr txBox="1"/>
              <p:nvPr/>
            </p:nvSpPr>
            <p:spPr bwMode="auto">
              <a:xfrm>
                <a:off x="4200048" y="244616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8" name="Object 2">
                <a:extLst>
                  <a:ext uri="{FF2B5EF4-FFF2-40B4-BE49-F238E27FC236}">
                    <a16:creationId xmlns:a16="http://schemas.microsoft.com/office/drawing/2014/main" id="{175A858C-3BE1-0505-43F7-22F746889EA9}"/>
                  </a:ext>
                </a:extLst>
              </p:cNvPr>
              <p:cNvSpPr txBox="1">
                <a:spLocks noRot="1" noChangeAspect="1" noMove="1" noResize="1" noEditPoints="1" noAdjustHandles="1" noChangeArrowheads="1" noChangeShapeType="1" noTextEdit="1"/>
              </p:cNvSpPr>
              <p:nvPr/>
            </p:nvSpPr>
            <p:spPr bwMode="auto">
              <a:xfrm>
                <a:off x="4200048" y="2446169"/>
                <a:ext cx="2876824" cy="642993"/>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2">
                <a:extLst>
                  <a:ext uri="{FF2B5EF4-FFF2-40B4-BE49-F238E27FC236}">
                    <a16:creationId xmlns:a16="http://schemas.microsoft.com/office/drawing/2014/main" id="{593EDF7D-497D-C398-8C68-F82292CDF537}"/>
                  </a:ext>
                </a:extLst>
              </p:cNvPr>
              <p:cNvSpPr txBox="1"/>
              <p:nvPr/>
            </p:nvSpPr>
            <p:spPr bwMode="auto">
              <a:xfrm>
                <a:off x="7815607" y="2449576"/>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9" name="Object 2">
                <a:extLst>
                  <a:ext uri="{FF2B5EF4-FFF2-40B4-BE49-F238E27FC236}">
                    <a16:creationId xmlns:a16="http://schemas.microsoft.com/office/drawing/2014/main" id="{593EDF7D-497D-C398-8C68-F82292CDF537}"/>
                  </a:ext>
                </a:extLst>
              </p:cNvPr>
              <p:cNvSpPr txBox="1">
                <a:spLocks noRot="1" noChangeAspect="1" noMove="1" noResize="1" noEditPoints="1" noAdjustHandles="1" noChangeArrowheads="1" noChangeShapeType="1" noTextEdit="1"/>
              </p:cNvSpPr>
              <p:nvPr/>
            </p:nvSpPr>
            <p:spPr bwMode="auto">
              <a:xfrm>
                <a:off x="7815607" y="2449576"/>
                <a:ext cx="2876824" cy="642993"/>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1032D896-C874-484A-A008-5E8A4E40F939}"/>
                  </a:ext>
                </a:extLst>
              </p:cNvPr>
              <p:cNvSpPr txBox="1"/>
              <p:nvPr/>
            </p:nvSpPr>
            <p:spPr bwMode="auto">
              <a:xfrm>
                <a:off x="4200048" y="3240475"/>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smtClean="0">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0" name="Object 2">
                <a:extLst>
                  <a:ext uri="{FF2B5EF4-FFF2-40B4-BE49-F238E27FC236}">
                    <a16:creationId xmlns:a16="http://schemas.microsoft.com/office/drawing/2014/main" id="{1032D896-C874-484A-A008-5E8A4E40F939}"/>
                  </a:ext>
                </a:extLst>
              </p:cNvPr>
              <p:cNvSpPr txBox="1">
                <a:spLocks noRot="1" noChangeAspect="1" noMove="1" noResize="1" noEditPoints="1" noAdjustHandles="1" noChangeArrowheads="1" noChangeShapeType="1" noTextEdit="1"/>
              </p:cNvSpPr>
              <p:nvPr/>
            </p:nvSpPr>
            <p:spPr bwMode="auto">
              <a:xfrm>
                <a:off x="4200048" y="3240475"/>
                <a:ext cx="2876824" cy="64299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Object 2">
                <a:extLst>
                  <a:ext uri="{FF2B5EF4-FFF2-40B4-BE49-F238E27FC236}">
                    <a16:creationId xmlns:a16="http://schemas.microsoft.com/office/drawing/2014/main" id="{97D65380-023D-139E-DFB0-7C741F540B11}"/>
                  </a:ext>
                </a:extLst>
              </p:cNvPr>
              <p:cNvSpPr txBox="1"/>
              <p:nvPr/>
            </p:nvSpPr>
            <p:spPr bwMode="auto">
              <a:xfrm>
                <a:off x="4209238" y="396211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1" name="Object 2">
                <a:extLst>
                  <a:ext uri="{FF2B5EF4-FFF2-40B4-BE49-F238E27FC236}">
                    <a16:creationId xmlns:a16="http://schemas.microsoft.com/office/drawing/2014/main" id="{97D65380-023D-139E-DFB0-7C741F540B11}"/>
                  </a:ext>
                </a:extLst>
              </p:cNvPr>
              <p:cNvSpPr txBox="1">
                <a:spLocks noRot="1" noChangeAspect="1" noMove="1" noResize="1" noEditPoints="1" noAdjustHandles="1" noChangeArrowheads="1" noChangeShapeType="1" noTextEdit="1"/>
              </p:cNvSpPr>
              <p:nvPr/>
            </p:nvSpPr>
            <p:spPr bwMode="auto">
              <a:xfrm>
                <a:off x="4209238" y="3962119"/>
                <a:ext cx="2876824" cy="642993"/>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Object 2">
                <a:extLst>
                  <a:ext uri="{FF2B5EF4-FFF2-40B4-BE49-F238E27FC236}">
                    <a16:creationId xmlns:a16="http://schemas.microsoft.com/office/drawing/2014/main" id="{4F5973A9-8083-41C6-910B-3CBFFDC991A6}"/>
                  </a:ext>
                </a:extLst>
              </p:cNvPr>
              <p:cNvSpPr txBox="1"/>
              <p:nvPr/>
            </p:nvSpPr>
            <p:spPr bwMode="auto">
              <a:xfrm>
                <a:off x="7815607" y="3240475"/>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2" name="Object 2">
                <a:extLst>
                  <a:ext uri="{FF2B5EF4-FFF2-40B4-BE49-F238E27FC236}">
                    <a16:creationId xmlns:a16="http://schemas.microsoft.com/office/drawing/2014/main" id="{4F5973A9-8083-41C6-910B-3CBFFDC991A6}"/>
                  </a:ext>
                </a:extLst>
              </p:cNvPr>
              <p:cNvSpPr txBox="1">
                <a:spLocks noRot="1" noChangeAspect="1" noMove="1" noResize="1" noEditPoints="1" noAdjustHandles="1" noChangeArrowheads="1" noChangeShapeType="1" noTextEdit="1"/>
              </p:cNvSpPr>
              <p:nvPr/>
            </p:nvSpPr>
            <p:spPr bwMode="auto">
              <a:xfrm>
                <a:off x="7815607" y="3240475"/>
                <a:ext cx="2876824" cy="642993"/>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Object 2">
                <a:extLst>
                  <a:ext uri="{FF2B5EF4-FFF2-40B4-BE49-F238E27FC236}">
                    <a16:creationId xmlns:a16="http://schemas.microsoft.com/office/drawing/2014/main" id="{5C8842ED-B50E-D3E5-D7EA-34A564594A9E}"/>
                  </a:ext>
                </a:extLst>
              </p:cNvPr>
              <p:cNvSpPr txBox="1"/>
              <p:nvPr/>
            </p:nvSpPr>
            <p:spPr bwMode="auto">
              <a:xfrm>
                <a:off x="7824797" y="396211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3" name="Object 2">
                <a:extLst>
                  <a:ext uri="{FF2B5EF4-FFF2-40B4-BE49-F238E27FC236}">
                    <a16:creationId xmlns:a16="http://schemas.microsoft.com/office/drawing/2014/main" id="{5C8842ED-B50E-D3E5-D7EA-34A564594A9E}"/>
                  </a:ext>
                </a:extLst>
              </p:cNvPr>
              <p:cNvSpPr txBox="1">
                <a:spLocks noRot="1" noChangeAspect="1" noMove="1" noResize="1" noEditPoints="1" noAdjustHandles="1" noChangeArrowheads="1" noChangeShapeType="1" noTextEdit="1"/>
              </p:cNvSpPr>
              <p:nvPr/>
            </p:nvSpPr>
            <p:spPr bwMode="auto">
              <a:xfrm>
                <a:off x="7824797" y="3962119"/>
                <a:ext cx="2876824" cy="642993"/>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Object 2">
                <a:extLst>
                  <a:ext uri="{FF2B5EF4-FFF2-40B4-BE49-F238E27FC236}">
                    <a16:creationId xmlns:a16="http://schemas.microsoft.com/office/drawing/2014/main" id="{CF185AAA-994C-C71E-62BE-D6DB43B5D572}"/>
                  </a:ext>
                </a:extLst>
              </p:cNvPr>
              <p:cNvSpPr txBox="1"/>
              <p:nvPr/>
            </p:nvSpPr>
            <p:spPr bwMode="auto">
              <a:xfrm>
                <a:off x="4218428" y="4698781"/>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14" name="Object 2">
                <a:extLst>
                  <a:ext uri="{FF2B5EF4-FFF2-40B4-BE49-F238E27FC236}">
                    <a16:creationId xmlns:a16="http://schemas.microsoft.com/office/drawing/2014/main" id="{CF185AAA-994C-C71E-62BE-D6DB43B5D572}"/>
                  </a:ext>
                </a:extLst>
              </p:cNvPr>
              <p:cNvSpPr txBox="1">
                <a:spLocks noRot="1" noChangeAspect="1" noMove="1" noResize="1" noEditPoints="1" noAdjustHandles="1" noChangeArrowheads="1" noChangeShapeType="1" noTextEdit="1"/>
              </p:cNvSpPr>
              <p:nvPr/>
            </p:nvSpPr>
            <p:spPr bwMode="auto">
              <a:xfrm>
                <a:off x="4218428" y="4698781"/>
                <a:ext cx="2876824" cy="642993"/>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bject 2">
                <a:extLst>
                  <a:ext uri="{FF2B5EF4-FFF2-40B4-BE49-F238E27FC236}">
                    <a16:creationId xmlns:a16="http://schemas.microsoft.com/office/drawing/2014/main" id="{11DDEC49-BCCA-1539-1BD0-79EA0F25A125}"/>
                  </a:ext>
                </a:extLst>
              </p:cNvPr>
              <p:cNvSpPr txBox="1"/>
              <p:nvPr/>
            </p:nvSpPr>
            <p:spPr bwMode="auto">
              <a:xfrm>
                <a:off x="7833987" y="4703448"/>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15" name="Object 2">
                <a:extLst>
                  <a:ext uri="{FF2B5EF4-FFF2-40B4-BE49-F238E27FC236}">
                    <a16:creationId xmlns:a16="http://schemas.microsoft.com/office/drawing/2014/main" id="{11DDEC49-BCCA-1539-1BD0-79EA0F25A125}"/>
                  </a:ext>
                </a:extLst>
              </p:cNvPr>
              <p:cNvSpPr txBox="1">
                <a:spLocks noRot="1" noChangeAspect="1" noMove="1" noResize="1" noEditPoints="1" noAdjustHandles="1" noChangeArrowheads="1" noChangeShapeType="1" noTextEdit="1"/>
              </p:cNvSpPr>
              <p:nvPr/>
            </p:nvSpPr>
            <p:spPr bwMode="auto">
              <a:xfrm>
                <a:off x="7833987" y="4703448"/>
                <a:ext cx="2876824" cy="642993"/>
              </a:xfrm>
              <a:prstGeom prst="rect">
                <a:avLst/>
              </a:prstGeom>
              <a:blipFill>
                <a:blip r:embed="rId10"/>
                <a:stretch>
                  <a:fillRect/>
                </a:stretch>
              </a:blipFill>
            </p:spPr>
            <p:txBody>
              <a:bodyPr/>
              <a:lstStyle/>
              <a:p>
                <a:r>
                  <a:rPr lang="en-CA">
                    <a:noFill/>
                  </a:rPr>
                  <a:t> </a:t>
                </a:r>
              </a:p>
            </p:txBody>
          </p:sp>
        </mc:Fallback>
      </mc:AlternateContent>
      <p:grpSp>
        <p:nvGrpSpPr>
          <p:cNvPr id="22" name="Group 21">
            <a:extLst>
              <a:ext uri="{FF2B5EF4-FFF2-40B4-BE49-F238E27FC236}">
                <a16:creationId xmlns:a16="http://schemas.microsoft.com/office/drawing/2014/main" id="{9CF4C059-AC04-26F8-C81C-DD69F818FA13}"/>
              </a:ext>
            </a:extLst>
          </p:cNvPr>
          <p:cNvGrpSpPr/>
          <p:nvPr/>
        </p:nvGrpSpPr>
        <p:grpSpPr>
          <a:xfrm>
            <a:off x="6873042" y="2405960"/>
            <a:ext cx="741259" cy="425024"/>
            <a:chOff x="6873042" y="2405960"/>
            <a:chExt cx="741259" cy="425024"/>
          </a:xfrm>
        </p:grpSpPr>
        <p:grpSp>
          <p:nvGrpSpPr>
            <p:cNvPr id="19" name="Group 18">
              <a:extLst>
                <a:ext uri="{FF2B5EF4-FFF2-40B4-BE49-F238E27FC236}">
                  <a16:creationId xmlns:a16="http://schemas.microsoft.com/office/drawing/2014/main" id="{393EDE2E-B3A7-F270-87F4-841CBF9CF385}"/>
                </a:ext>
              </a:extLst>
            </p:cNvPr>
            <p:cNvGrpSpPr/>
            <p:nvPr/>
          </p:nvGrpSpPr>
          <p:grpSpPr>
            <a:xfrm>
              <a:off x="6873042" y="2692369"/>
              <a:ext cx="741259" cy="138615"/>
              <a:chOff x="6734872" y="1069383"/>
              <a:chExt cx="741259" cy="138615"/>
            </a:xfrm>
          </p:grpSpPr>
          <p:cxnSp>
            <p:nvCxnSpPr>
              <p:cNvPr id="17" name="Straight Arrow Connector 16">
                <a:extLst>
                  <a:ext uri="{FF2B5EF4-FFF2-40B4-BE49-F238E27FC236}">
                    <a16:creationId xmlns:a16="http://schemas.microsoft.com/office/drawing/2014/main" id="{B3843920-A591-3EB3-36DF-7F81391FAE29}"/>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B21DEE-647C-2308-0B29-24AF9FF6D434}"/>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C4368EB-A31E-764C-A20D-38017FA4F957}"/>
                    </a:ext>
                  </a:extLst>
                </p:cNvPr>
                <p:cNvSpPr txBox="1"/>
                <p:nvPr/>
              </p:nvSpPr>
              <p:spPr>
                <a:xfrm>
                  <a:off x="7155282" y="2405960"/>
                  <a:ext cx="2340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1" i="1" smtClean="0">
                            <a:solidFill>
                              <a:schemeClr val="accent1"/>
                            </a:solidFill>
                            <a:latin typeface="Cambria Math" panose="02040503050406030204" pitchFamily="18" charset="0"/>
                          </a:rPr>
                          <m:t>𝜫</m:t>
                        </m:r>
                      </m:oMath>
                    </m:oMathPara>
                  </a14:m>
                  <a:endParaRPr lang="en-CA" b="1" dirty="0">
                    <a:solidFill>
                      <a:schemeClr val="accent1"/>
                    </a:solidFill>
                  </a:endParaRPr>
                </a:p>
              </p:txBody>
            </p:sp>
          </mc:Choice>
          <mc:Fallback xmlns="">
            <p:sp>
              <p:nvSpPr>
                <p:cNvPr id="21" name="TextBox 20">
                  <a:extLst>
                    <a:ext uri="{FF2B5EF4-FFF2-40B4-BE49-F238E27FC236}">
                      <a16:creationId xmlns:a16="http://schemas.microsoft.com/office/drawing/2014/main" id="{8C4368EB-A31E-764C-A20D-38017FA4F957}"/>
                    </a:ext>
                  </a:extLst>
                </p:cNvPr>
                <p:cNvSpPr txBox="1">
                  <a:spLocks noRot="1" noChangeAspect="1" noMove="1" noResize="1" noEditPoints="1" noAdjustHandles="1" noChangeArrowheads="1" noChangeShapeType="1" noTextEdit="1"/>
                </p:cNvSpPr>
                <p:nvPr/>
              </p:nvSpPr>
              <p:spPr>
                <a:xfrm>
                  <a:off x="7155282" y="2405960"/>
                  <a:ext cx="234038" cy="276999"/>
                </a:xfrm>
                <a:prstGeom prst="rect">
                  <a:avLst/>
                </a:prstGeom>
                <a:blipFill>
                  <a:blip r:embed="rId11"/>
                  <a:stretch>
                    <a:fillRect l="-26316" r="-23684" b="-6667"/>
                  </a:stretch>
                </a:blipFill>
              </p:spPr>
              <p:txBody>
                <a:bodyPr/>
                <a:lstStyle/>
                <a:p>
                  <a:r>
                    <a:rPr lang="en-CA">
                      <a:noFill/>
                    </a:rPr>
                    <a:t> </a:t>
                  </a:r>
                </a:p>
              </p:txBody>
            </p:sp>
          </mc:Fallback>
        </mc:AlternateContent>
      </p:grpSp>
      <p:grpSp>
        <p:nvGrpSpPr>
          <p:cNvPr id="24" name="Group 23">
            <a:extLst>
              <a:ext uri="{FF2B5EF4-FFF2-40B4-BE49-F238E27FC236}">
                <a16:creationId xmlns:a16="http://schemas.microsoft.com/office/drawing/2014/main" id="{5D58C37D-F300-4812-B71B-CACC37153D3D}"/>
              </a:ext>
            </a:extLst>
          </p:cNvPr>
          <p:cNvGrpSpPr/>
          <p:nvPr/>
        </p:nvGrpSpPr>
        <p:grpSpPr>
          <a:xfrm>
            <a:off x="6907754" y="3502897"/>
            <a:ext cx="741259" cy="138615"/>
            <a:chOff x="6734872" y="1069383"/>
            <a:chExt cx="741259" cy="138615"/>
          </a:xfrm>
        </p:grpSpPr>
        <p:cxnSp>
          <p:nvCxnSpPr>
            <p:cNvPr id="26" name="Straight Arrow Connector 25">
              <a:extLst>
                <a:ext uri="{FF2B5EF4-FFF2-40B4-BE49-F238E27FC236}">
                  <a16:creationId xmlns:a16="http://schemas.microsoft.com/office/drawing/2014/main" id="{85388505-FEF9-C7E3-FBC1-2448BBAD0DD6}"/>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4152402-30D1-4007-A26F-34024257EB5A}"/>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3F142CC-1FAF-7236-5AD2-B73C17FB6799}"/>
              </a:ext>
            </a:extLst>
          </p:cNvPr>
          <p:cNvGrpSpPr/>
          <p:nvPr/>
        </p:nvGrpSpPr>
        <p:grpSpPr>
          <a:xfrm>
            <a:off x="6910861" y="4208759"/>
            <a:ext cx="741259" cy="138615"/>
            <a:chOff x="6734872" y="1069383"/>
            <a:chExt cx="741259" cy="138615"/>
          </a:xfrm>
        </p:grpSpPr>
        <p:cxnSp>
          <p:nvCxnSpPr>
            <p:cNvPr id="29" name="Straight Arrow Connector 28">
              <a:extLst>
                <a:ext uri="{FF2B5EF4-FFF2-40B4-BE49-F238E27FC236}">
                  <a16:creationId xmlns:a16="http://schemas.microsoft.com/office/drawing/2014/main" id="{46B9C47F-CA8D-97C0-BD87-AF9B4535C92E}"/>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F71A679-79BC-D2DC-2E02-813CC812FA2A}"/>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A92DE6A-F98D-EEAD-1E47-24481BA9781A}"/>
              </a:ext>
            </a:extLst>
          </p:cNvPr>
          <p:cNvGrpSpPr/>
          <p:nvPr/>
        </p:nvGrpSpPr>
        <p:grpSpPr>
          <a:xfrm>
            <a:off x="6920051" y="4932653"/>
            <a:ext cx="741259" cy="138615"/>
            <a:chOff x="6734872" y="1069383"/>
            <a:chExt cx="741259" cy="138615"/>
          </a:xfrm>
        </p:grpSpPr>
        <p:cxnSp>
          <p:nvCxnSpPr>
            <p:cNvPr id="32" name="Straight Arrow Connector 31">
              <a:extLst>
                <a:ext uri="{FF2B5EF4-FFF2-40B4-BE49-F238E27FC236}">
                  <a16:creationId xmlns:a16="http://schemas.microsoft.com/office/drawing/2014/main" id="{3DD40259-07FE-7B52-4F8C-2C84F0ECBA2E}"/>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5137407-7007-BF97-9993-ECA814C8C1F2}"/>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5808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1A5F-D698-BC27-2D68-1CB91175EC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7C292E1-9E99-6BAE-28E1-341F32F300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1F65A4-232F-4C52-8386-9130934EA2B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FF8062-3C78-A13C-C5E7-67C85558E1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1A2ED1-9031-0DDB-1B81-78C7DF1D0EC5}"/>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1471CBC-F7B0-05FD-2FC8-85D8800BF411}"/>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F30305-E251-10B3-76A0-5C6186FD289F}"/>
                  </a:ext>
                </a:extLst>
              </p:cNvPr>
              <p:cNvSpPr txBox="1"/>
              <p:nvPr/>
            </p:nvSpPr>
            <p:spPr>
              <a:xfrm>
                <a:off x="287373" y="1414234"/>
                <a:ext cx="1134762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Parity violating particle currents:</a:t>
                </a:r>
                <a:endPar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lang="en-US" sz="1600" dirty="0">
                    <a:solidFill>
                      <a:prstClr val="black"/>
                    </a:solidFill>
                    <a:latin typeface="Calibri" panose="020F0502020204030204"/>
                  </a:rPr>
                  <a:t>So we can write down the following currents that transform under parity in a well-defined way:</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CA"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lang="en-CA" sz="1600" i="1">
                        <a:solidFill>
                          <a:prstClr val="black"/>
                        </a:solidFill>
                        <a:latin typeface="Cambria Math" panose="02040503050406030204" pitchFamily="18" charset="0"/>
                      </a:rPr>
                      <m:t>→</m:t>
                    </m:r>
                  </m:oMath>
                </a14:m>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 Anti-</a:t>
                </a:r>
                <a:r>
                  <a:rPr kumimoji="0" lang="fr-FR" sz="1600" i="0" u="none" strike="noStrike" kern="1200" cap="none" spc="0" normalizeH="0" baseline="0" noProof="0" dirty="0" err="1">
                    <a:ln>
                      <a:noFill/>
                    </a:ln>
                    <a:solidFill>
                      <a:prstClr val="black"/>
                    </a:solidFill>
                    <a:effectLst/>
                    <a:uLnTx/>
                    <a:uFillTx/>
                    <a:latin typeface="Calibri" panose="020F0502020204030204"/>
                    <a:ea typeface="+mn-ea"/>
                    <a:cs typeface="+mn-cs"/>
                  </a:rPr>
                  <a:t>Particles</a:t>
                </a:r>
                <a:r>
                  <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defRPr/>
                </a:pPr>
                <a:endParaRPr lang="fr-FR" sz="1600" dirty="0">
                  <a:solidFill>
                    <a:prstClr val="black"/>
                  </a:solidFill>
                  <a:latin typeface="Calibri" panose="020F0502020204030204"/>
                </a:endParaRPr>
              </a:p>
              <a:p>
                <a:pPr lvl="1">
                  <a:defRPr/>
                </a:pPr>
                <a:endParaRPr kumimoji="0" lang="fr-FR"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lang="fr-FR" sz="1600" dirty="0">
                    <a:solidFill>
                      <a:prstClr val="black"/>
                    </a:solidFill>
                    <a:latin typeface="Calibri" panose="020F0502020204030204"/>
                  </a:rPr>
                  <a:t>	</a:t>
                </a:r>
                <a:r>
                  <a:rPr lang="fr-FR" sz="1600" dirty="0" err="1">
                    <a:solidFill>
                      <a:srgbClr val="FF0000"/>
                    </a:solidFill>
                    <a:latin typeface="Calibri" panose="020F0502020204030204"/>
                  </a:rPr>
                  <a:t>Only</a:t>
                </a:r>
                <a:r>
                  <a:rPr lang="fr-FR" sz="1600" dirty="0">
                    <a:solidFill>
                      <a:srgbClr val="FF0000"/>
                    </a:solidFill>
                    <a:latin typeface="Calibri" panose="020F0502020204030204"/>
                  </a:rPr>
                  <a:t> </a:t>
                </a:r>
                <a:r>
                  <a:rPr lang="fr-FR" sz="1600" dirty="0" err="1">
                    <a:solidFill>
                      <a:srgbClr val="FF0000"/>
                    </a:solidFill>
                    <a:latin typeface="Calibri" panose="020F0502020204030204"/>
                  </a:rPr>
                  <a:t>these</a:t>
                </a:r>
                <a:r>
                  <a:rPr lang="fr-FR" sz="1600" dirty="0">
                    <a:solidFill>
                      <a:srgbClr val="FF0000"/>
                    </a:solidFill>
                    <a:latin typeface="Calibri" panose="020F0502020204030204"/>
                  </a:rPr>
                  <a:t> are </a:t>
                </a:r>
                <a:r>
                  <a:rPr lang="fr-FR" sz="1600" dirty="0" err="1">
                    <a:solidFill>
                      <a:srgbClr val="FF0000"/>
                    </a:solidFill>
                    <a:latin typeface="Calibri" panose="020F0502020204030204"/>
                  </a:rPr>
                  <a:t>observed</a:t>
                </a:r>
                <a:r>
                  <a:rPr lang="fr-FR" sz="1600" dirty="0">
                    <a:solidFill>
                      <a:srgbClr val="FF0000"/>
                    </a:solidFill>
                    <a:latin typeface="Calibri" panose="020F0502020204030204"/>
                  </a:rPr>
                  <a:t> for the </a:t>
                </a:r>
                <a:r>
                  <a:rPr lang="fr-FR" sz="1600" dirty="0" err="1">
                    <a:solidFill>
                      <a:srgbClr val="FF0000"/>
                    </a:solidFill>
                    <a:latin typeface="Calibri" panose="020F0502020204030204"/>
                  </a:rPr>
                  <a:t>charged</a:t>
                </a:r>
                <a:r>
                  <a:rPr lang="fr-FR" sz="1600" dirty="0">
                    <a:solidFill>
                      <a:srgbClr val="FF0000"/>
                    </a:solidFill>
                    <a:latin typeface="Calibri" panose="020F0502020204030204"/>
                  </a:rPr>
                  <a:t> </a:t>
                </a:r>
                <a:r>
                  <a:rPr lang="fr-FR" sz="1600" dirty="0" err="1">
                    <a:solidFill>
                      <a:srgbClr val="FF0000"/>
                    </a:solidFill>
                    <a:latin typeface="Calibri" panose="020F0502020204030204"/>
                  </a:rPr>
                  <a:t>weak</a:t>
                </a:r>
                <a:r>
                  <a:rPr lang="fr-FR" sz="1600" dirty="0">
                    <a:solidFill>
                      <a:srgbClr val="FF0000"/>
                    </a:solidFill>
                    <a:latin typeface="Calibri" panose="020F0502020204030204"/>
                  </a:rPr>
                  <a:t> interactions </a:t>
                </a:r>
                <a14:m>
                  <m:oMath xmlns:m="http://schemas.openxmlformats.org/officeDocument/2006/math">
                    <m:d>
                      <m:dPr>
                        <m:ctrlPr>
                          <a:rPr lang="en-CA" sz="1600" b="0" i="1" smtClean="0">
                            <a:solidFill>
                              <a:srgbClr val="FF0000"/>
                            </a:solidFill>
                            <a:latin typeface="Cambria Math" panose="02040503050406030204" pitchFamily="18" charset="0"/>
                          </a:rPr>
                        </m:ctrlPr>
                      </m:dPr>
                      <m:e>
                        <m:sSup>
                          <m:sSupPr>
                            <m:ctrlPr>
                              <a:rPr lang="en-CA" sz="1600" b="0" i="1" smtClean="0">
                                <a:solidFill>
                                  <a:srgbClr val="FF0000"/>
                                </a:solidFill>
                                <a:latin typeface="Cambria Math" panose="02040503050406030204" pitchFamily="18" charset="0"/>
                              </a:rPr>
                            </m:ctrlPr>
                          </m:sSupPr>
                          <m:e>
                            <m:r>
                              <a:rPr lang="en-CA" sz="1600" b="0" i="1" smtClean="0">
                                <a:solidFill>
                                  <a:srgbClr val="FF0000"/>
                                </a:solidFill>
                                <a:latin typeface="Cambria Math" panose="02040503050406030204" pitchFamily="18" charset="0"/>
                              </a:rPr>
                              <m:t>𝑊</m:t>
                            </m:r>
                          </m:e>
                          <m:sup>
                            <m:r>
                              <a:rPr lang="en-CA" sz="1600" b="0" i="1" smtClean="0">
                                <a:solidFill>
                                  <a:srgbClr val="FF0000"/>
                                </a:solidFill>
                                <a:latin typeface="Cambria Math" panose="02040503050406030204" pitchFamily="18" charset="0"/>
                              </a:rPr>
                              <m:t>±</m:t>
                            </m:r>
                          </m:sup>
                        </m:sSup>
                      </m:e>
                    </m:d>
                  </m:oMath>
                </a14:m>
                <a:r>
                  <a:rPr lang="fr-FR" sz="1600" dirty="0">
                    <a:solidFill>
                      <a:srgbClr val="FF0000"/>
                    </a:solidFill>
                    <a:latin typeface="Calibri" panose="020F0502020204030204"/>
                  </a:rPr>
                  <a:t> … the </a:t>
                </a:r>
                <a14:m>
                  <m:oMath xmlns:m="http://schemas.openxmlformats.org/officeDocument/2006/math">
                    <m:r>
                      <a:rPr lang="en-CA" sz="1600" b="0" i="1" smtClean="0">
                        <a:solidFill>
                          <a:srgbClr val="FF0000"/>
                        </a:solidFill>
                        <a:latin typeface="Cambria Math" panose="02040503050406030204" pitchFamily="18" charset="0"/>
                      </a:rPr>
                      <m:t>𝑉</m:t>
                    </m:r>
                    <m:r>
                      <a:rPr lang="en-CA" sz="1600" b="0" i="1" smtClean="0">
                        <a:solidFill>
                          <a:srgbClr val="FF0000"/>
                        </a:solidFill>
                        <a:latin typeface="Cambria Math" panose="02040503050406030204" pitchFamily="18" charset="0"/>
                      </a:rPr>
                      <m:t>−</m:t>
                    </m:r>
                    <m:r>
                      <a:rPr lang="en-CA" sz="1600" b="0" i="1" smtClean="0">
                        <a:solidFill>
                          <a:srgbClr val="FF0000"/>
                        </a:solidFill>
                        <a:latin typeface="Cambria Math" panose="02040503050406030204" pitchFamily="18" charset="0"/>
                      </a:rPr>
                      <m:t>𝐴</m:t>
                    </m:r>
                  </m:oMath>
                </a14:m>
                <a:r>
                  <a:rPr kumimoji="0" lang="fr-FR" sz="160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600" i="0" u="none" strike="noStrike" kern="1200" cap="none" spc="0" normalizeH="0" baseline="0" noProof="0" dirty="0" err="1">
                    <a:ln>
                      <a:noFill/>
                    </a:ln>
                    <a:solidFill>
                      <a:srgbClr val="FF0000"/>
                    </a:solidFill>
                    <a:effectLst/>
                    <a:uLnTx/>
                    <a:uFillTx/>
                    <a:latin typeface="Calibri" panose="020F0502020204030204"/>
                    <a:ea typeface="+mn-ea"/>
                    <a:cs typeface="+mn-cs"/>
                  </a:rPr>
                  <a:t>vector</a:t>
                </a:r>
                <a:r>
                  <a:rPr kumimoji="0" lang="fr-FR" sz="1600" i="0" u="none" strike="noStrike" kern="1200" cap="none" spc="0" normalizeH="0" baseline="0" noProof="0" dirty="0">
                    <a:ln>
                      <a:noFill/>
                    </a:ln>
                    <a:solidFill>
                      <a:srgbClr val="FF0000"/>
                    </a:solidFill>
                    <a:effectLst/>
                    <a:uLnTx/>
                    <a:uFillTx/>
                    <a:latin typeface="Calibri" panose="020F0502020204030204"/>
                    <a:ea typeface="+mn-ea"/>
                    <a:cs typeface="+mn-cs"/>
                  </a:rPr>
                  <a:t> – axial </a:t>
                </a:r>
                <a:r>
                  <a:rPr kumimoji="0" lang="fr-FR" sz="1600" i="0" u="none" strike="noStrike" kern="1200" cap="none" spc="0" normalizeH="0" baseline="0" noProof="0" dirty="0" err="1">
                    <a:ln>
                      <a:noFill/>
                    </a:ln>
                    <a:solidFill>
                      <a:srgbClr val="FF0000"/>
                    </a:solidFill>
                    <a:effectLst/>
                    <a:uLnTx/>
                    <a:uFillTx/>
                    <a:latin typeface="Calibri" panose="020F0502020204030204"/>
                    <a:ea typeface="+mn-ea"/>
                    <a:cs typeface="+mn-cs"/>
                  </a:rPr>
                  <a:t>vector</a:t>
                </a:r>
                <a:r>
                  <a:rPr kumimoji="0" lang="fr-FR" sz="1600" i="0" u="none" strike="noStrike" kern="1200" cap="none" spc="0" normalizeH="0" baseline="0" noProof="0" dirty="0">
                    <a:ln>
                      <a:noFill/>
                    </a:ln>
                    <a:solidFill>
                      <a:srgbClr val="FF0000"/>
                    </a:solidFill>
                    <a:effectLst/>
                    <a:uLnTx/>
                    <a:uFillTx/>
                    <a:latin typeface="Calibri" panose="020F0502020204030204"/>
                    <a:ea typeface="+mn-ea"/>
                    <a:cs typeface="+mn-cs"/>
                  </a:rPr>
                  <a:t>)</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ADF30305-E251-10B3-76A0-5C6186FD289F}"/>
                  </a:ext>
                </a:extLst>
              </p:cNvPr>
              <p:cNvSpPr txBox="1">
                <a:spLocks noRot="1" noChangeAspect="1" noMove="1" noResize="1" noEditPoints="1" noAdjustHandles="1" noChangeArrowheads="1" noChangeShapeType="1" noTextEdit="1"/>
              </p:cNvSpPr>
              <p:nvPr/>
            </p:nvSpPr>
            <p:spPr>
              <a:xfrm>
                <a:off x="287373" y="1414234"/>
                <a:ext cx="11347623" cy="4770537"/>
              </a:xfrm>
              <a:prstGeom prst="rect">
                <a:avLst/>
              </a:prstGeom>
              <a:blipFill>
                <a:blip r:embed="rId2"/>
                <a:stretch>
                  <a:fillRect l="-269" t="-38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D22EA903-723B-792B-E890-F2664E8258C7}"/>
                  </a:ext>
                </a:extLst>
              </p:cNvPr>
              <p:cNvSpPr txBox="1"/>
              <p:nvPr/>
            </p:nvSpPr>
            <p:spPr bwMode="auto">
              <a:xfrm>
                <a:off x="4200048" y="244616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rgbClr val="FF0000"/>
                              </a:solidFill>
                              <a:latin typeface="Cambria Math" panose="02040503050406030204" pitchFamily="18" charset="0"/>
                            </a:rPr>
                          </m:ctrlPr>
                        </m:sSubPr>
                        <m:e>
                          <m:bar>
                            <m:barPr>
                              <m:pos m:val="top"/>
                              <m:ctrlPr>
                                <a:rPr lang="en-CA" sz="1600" b="1" i="1">
                                  <a:solidFill>
                                    <a:srgbClr val="FF0000"/>
                                  </a:solidFill>
                                  <a:latin typeface="Cambria Math" panose="02040503050406030204" pitchFamily="18" charset="0"/>
                                </a:rPr>
                              </m:ctrlPr>
                            </m:barPr>
                            <m:e>
                              <m:r>
                                <a:rPr lang="en-US" sz="1600" b="1" i="1">
                                  <a:solidFill>
                                    <a:srgbClr val="FF0000"/>
                                  </a:solidFill>
                                  <a:latin typeface="Cambria Math" panose="02040503050406030204" pitchFamily="18" charset="0"/>
                                </a:rPr>
                                <m:t>𝝍</m:t>
                              </m:r>
                            </m:e>
                          </m:bar>
                        </m:e>
                        <m:sub>
                          <m:r>
                            <a:rPr lang="en-CA" sz="1600" b="1" i="1" smtClean="0">
                              <a:solidFill>
                                <a:srgbClr val="FF0000"/>
                              </a:solidFill>
                              <a:latin typeface="Cambria Math" panose="02040503050406030204" pitchFamily="18" charset="0"/>
                            </a:rPr>
                            <m:t>𝑳</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ea typeface="Cambria Math" panose="02040503050406030204" pitchFamily="18" charset="0"/>
                            </a:rPr>
                            <m:t>𝝍</m:t>
                          </m:r>
                        </m:e>
                        <m:sub>
                          <m:r>
                            <a:rPr lang="en-CA" sz="1600" b="1" i="1">
                              <a:solidFill>
                                <a:srgbClr val="FF0000"/>
                              </a:solidFill>
                              <a:latin typeface="Cambria Math" panose="02040503050406030204" pitchFamily="18" charset="0"/>
                            </a:rPr>
                            <m:t>𝑳</m:t>
                          </m:r>
                        </m:sub>
                      </m:sSub>
                      <m:r>
                        <a:rPr lang="en-CA" sz="1600" b="1" i="1">
                          <a:solidFill>
                            <a:srgbClr val="FF0000"/>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𝟏</m:t>
                          </m:r>
                        </m:num>
                        <m:den>
                          <m:r>
                            <a:rPr lang="en-CA" sz="1600" b="1" i="1" smtClean="0">
                              <a:solidFill>
                                <a:srgbClr val="FF0000"/>
                              </a:solidFill>
                              <a:latin typeface="Cambria Math" panose="02040503050406030204" pitchFamily="18" charset="0"/>
                            </a:rPr>
                            <m:t>𝟐</m:t>
                          </m:r>
                        </m:den>
                      </m:f>
                      <m:bar>
                        <m:barPr>
                          <m:pos m:val="top"/>
                          <m:ctrlPr>
                            <a:rPr lang="en-CA" sz="1600" b="1" i="1">
                              <a:solidFill>
                                <a:srgbClr val="FF0000"/>
                              </a:solidFill>
                              <a:latin typeface="Cambria Math" panose="02040503050406030204" pitchFamily="18" charset="0"/>
                            </a:rPr>
                          </m:ctrlPr>
                        </m:barPr>
                        <m:e>
                          <m:r>
                            <a:rPr lang="en-US" sz="1600" b="1" i="1">
                              <a:solidFill>
                                <a:srgbClr val="FF0000"/>
                              </a:solidFill>
                              <a:latin typeface="Cambria Math" panose="02040503050406030204" pitchFamily="18" charset="0"/>
                            </a:rPr>
                            <m:t>𝝍</m:t>
                          </m:r>
                        </m:e>
                      </m:ba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d>
                        <m:dPr>
                          <m:ctrlPr>
                            <a:rPr lang="en-CA" sz="1600" b="1" i="1">
                              <a:solidFill>
                                <a:srgbClr val="FF0000"/>
                              </a:solidFill>
                              <a:latin typeface="Cambria Math" panose="02040503050406030204" pitchFamily="18" charset="0"/>
                            </a:rPr>
                          </m:ctrlPr>
                        </m:dPr>
                        <m:e>
                          <m:r>
                            <a:rPr lang="en-CA" sz="1600" b="1" i="1" smtClean="0">
                              <a:solidFill>
                                <a:srgbClr val="FF0000"/>
                              </a:solidFill>
                              <a:latin typeface="Cambria Math" panose="02040503050406030204" pitchFamily="18" charset="0"/>
                            </a:rPr>
                            <m:t>𝟏</m:t>
                          </m:r>
                          <m:r>
                            <a:rPr lang="en-CA" sz="1600" b="1" i="1">
                              <a:solidFill>
                                <a:srgbClr val="FF0000"/>
                              </a:solidFill>
                              <a:latin typeface="Cambria Math" panose="02040503050406030204" pitchFamily="18" charset="0"/>
                            </a:rPr>
                            <m:t>−</m:t>
                          </m:r>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𝜸</m:t>
                              </m:r>
                            </m:e>
                            <m:sub>
                              <m:r>
                                <a:rPr lang="en-CA" sz="1600" b="1" i="1">
                                  <a:solidFill>
                                    <a:srgbClr val="FF0000"/>
                                  </a:solidFill>
                                  <a:latin typeface="Cambria Math" panose="02040503050406030204" pitchFamily="18" charset="0"/>
                                </a:rPr>
                                <m:t>𝟓</m:t>
                              </m:r>
                            </m:sub>
                          </m:sSub>
                        </m:e>
                      </m:d>
                      <m:r>
                        <a:rPr lang="en-CA" sz="1600" b="1" i="1">
                          <a:solidFill>
                            <a:srgbClr val="FF0000"/>
                          </a:solidFill>
                          <a:latin typeface="Cambria Math" panose="02040503050406030204" pitchFamily="18" charset="0"/>
                          <a:ea typeface="Cambria Math" panose="02040503050406030204" pitchFamily="18" charset="0"/>
                        </a:rPr>
                        <m:t>𝝍</m:t>
                      </m:r>
                    </m:oMath>
                  </m:oMathPara>
                </a14:m>
                <a:endParaRPr lang="en-CA" sz="1600" b="1" dirty="0">
                  <a:solidFill>
                    <a:srgbClr val="FF0000"/>
                  </a:solidFill>
                </a:endParaRPr>
              </a:p>
            </p:txBody>
          </p:sp>
        </mc:Choice>
        <mc:Fallback xmlns="">
          <p:sp>
            <p:nvSpPr>
              <p:cNvPr id="8" name="Object 2">
                <a:extLst>
                  <a:ext uri="{FF2B5EF4-FFF2-40B4-BE49-F238E27FC236}">
                    <a16:creationId xmlns:a16="http://schemas.microsoft.com/office/drawing/2014/main" id="{D22EA903-723B-792B-E890-F2664E8258C7}"/>
                  </a:ext>
                </a:extLst>
              </p:cNvPr>
              <p:cNvSpPr txBox="1">
                <a:spLocks noRot="1" noChangeAspect="1" noMove="1" noResize="1" noEditPoints="1" noAdjustHandles="1" noChangeArrowheads="1" noChangeShapeType="1" noTextEdit="1"/>
              </p:cNvSpPr>
              <p:nvPr/>
            </p:nvSpPr>
            <p:spPr bwMode="auto">
              <a:xfrm>
                <a:off x="4200048" y="2446169"/>
                <a:ext cx="2876824" cy="642993"/>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2">
                <a:extLst>
                  <a:ext uri="{FF2B5EF4-FFF2-40B4-BE49-F238E27FC236}">
                    <a16:creationId xmlns:a16="http://schemas.microsoft.com/office/drawing/2014/main" id="{C8EC9572-BE07-4D98-EE22-710D9999B721}"/>
                  </a:ext>
                </a:extLst>
              </p:cNvPr>
              <p:cNvSpPr txBox="1"/>
              <p:nvPr/>
            </p:nvSpPr>
            <p:spPr bwMode="auto">
              <a:xfrm>
                <a:off x="7815607" y="2449576"/>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9" name="Object 2">
                <a:extLst>
                  <a:ext uri="{FF2B5EF4-FFF2-40B4-BE49-F238E27FC236}">
                    <a16:creationId xmlns:a16="http://schemas.microsoft.com/office/drawing/2014/main" id="{C8EC9572-BE07-4D98-EE22-710D9999B721}"/>
                  </a:ext>
                </a:extLst>
              </p:cNvPr>
              <p:cNvSpPr txBox="1">
                <a:spLocks noRot="1" noChangeAspect="1" noMove="1" noResize="1" noEditPoints="1" noAdjustHandles="1" noChangeArrowheads="1" noChangeShapeType="1" noTextEdit="1"/>
              </p:cNvSpPr>
              <p:nvPr/>
            </p:nvSpPr>
            <p:spPr bwMode="auto">
              <a:xfrm>
                <a:off x="7815607" y="2449576"/>
                <a:ext cx="2876824" cy="642993"/>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bject 2">
                <a:extLst>
                  <a:ext uri="{FF2B5EF4-FFF2-40B4-BE49-F238E27FC236}">
                    <a16:creationId xmlns:a16="http://schemas.microsoft.com/office/drawing/2014/main" id="{DCDE67BD-1B17-31FB-2255-2B1F53E58CB8}"/>
                  </a:ext>
                </a:extLst>
              </p:cNvPr>
              <p:cNvSpPr txBox="1"/>
              <p:nvPr/>
            </p:nvSpPr>
            <p:spPr bwMode="auto">
              <a:xfrm>
                <a:off x="4200048" y="3240475"/>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smtClean="0">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0" name="Object 2">
                <a:extLst>
                  <a:ext uri="{FF2B5EF4-FFF2-40B4-BE49-F238E27FC236}">
                    <a16:creationId xmlns:a16="http://schemas.microsoft.com/office/drawing/2014/main" id="{DCDE67BD-1B17-31FB-2255-2B1F53E58CB8}"/>
                  </a:ext>
                </a:extLst>
              </p:cNvPr>
              <p:cNvSpPr txBox="1">
                <a:spLocks noRot="1" noChangeAspect="1" noMove="1" noResize="1" noEditPoints="1" noAdjustHandles="1" noChangeArrowheads="1" noChangeShapeType="1" noTextEdit="1"/>
              </p:cNvSpPr>
              <p:nvPr/>
            </p:nvSpPr>
            <p:spPr bwMode="auto">
              <a:xfrm>
                <a:off x="4200048" y="3240475"/>
                <a:ext cx="2876824" cy="64299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Object 2">
                <a:extLst>
                  <a:ext uri="{FF2B5EF4-FFF2-40B4-BE49-F238E27FC236}">
                    <a16:creationId xmlns:a16="http://schemas.microsoft.com/office/drawing/2014/main" id="{BED01454-3D56-495B-B3A9-B22F9A122438}"/>
                  </a:ext>
                </a:extLst>
              </p:cNvPr>
              <p:cNvSpPr txBox="1"/>
              <p:nvPr/>
            </p:nvSpPr>
            <p:spPr bwMode="auto">
              <a:xfrm>
                <a:off x="4209238" y="396211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11" name="Object 2">
                <a:extLst>
                  <a:ext uri="{FF2B5EF4-FFF2-40B4-BE49-F238E27FC236}">
                    <a16:creationId xmlns:a16="http://schemas.microsoft.com/office/drawing/2014/main" id="{BED01454-3D56-495B-B3A9-B22F9A122438}"/>
                  </a:ext>
                </a:extLst>
              </p:cNvPr>
              <p:cNvSpPr txBox="1">
                <a:spLocks noRot="1" noChangeAspect="1" noMove="1" noResize="1" noEditPoints="1" noAdjustHandles="1" noChangeArrowheads="1" noChangeShapeType="1" noTextEdit="1"/>
              </p:cNvSpPr>
              <p:nvPr/>
            </p:nvSpPr>
            <p:spPr bwMode="auto">
              <a:xfrm>
                <a:off x="4209238" y="3962119"/>
                <a:ext cx="2876824" cy="642993"/>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Object 2">
                <a:extLst>
                  <a:ext uri="{FF2B5EF4-FFF2-40B4-BE49-F238E27FC236}">
                    <a16:creationId xmlns:a16="http://schemas.microsoft.com/office/drawing/2014/main" id="{26D43952-3306-58E5-013E-322F62F77F9B}"/>
                  </a:ext>
                </a:extLst>
              </p:cNvPr>
              <p:cNvSpPr txBox="1"/>
              <p:nvPr/>
            </p:nvSpPr>
            <p:spPr bwMode="auto">
              <a:xfrm>
                <a:off x="7815607" y="3240475"/>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rgbClr val="FF0000"/>
                              </a:solidFill>
                              <a:latin typeface="Cambria Math" panose="02040503050406030204" pitchFamily="18" charset="0"/>
                            </a:rPr>
                          </m:ctrlPr>
                        </m:sSubPr>
                        <m:e>
                          <m:bar>
                            <m:barPr>
                              <m:pos m:val="top"/>
                              <m:ctrlPr>
                                <a:rPr lang="en-CA" sz="1600" b="1" i="1">
                                  <a:solidFill>
                                    <a:srgbClr val="FF0000"/>
                                  </a:solidFill>
                                  <a:latin typeface="Cambria Math" panose="02040503050406030204" pitchFamily="18" charset="0"/>
                                </a:rPr>
                              </m:ctrlPr>
                            </m:barPr>
                            <m:e>
                              <m:acc>
                                <m:accPr>
                                  <m:chr m:val="̃"/>
                                  <m:ctrlPr>
                                    <a:rPr lang="en-CA" sz="1600" b="1" i="1">
                                      <a:solidFill>
                                        <a:srgbClr val="FF0000"/>
                                      </a:solidFill>
                                      <a:latin typeface="Cambria Math" panose="02040503050406030204" pitchFamily="18" charset="0"/>
                                      <a:ea typeface="Cambria Math" panose="02040503050406030204" pitchFamily="18" charset="0"/>
                                    </a:rPr>
                                  </m:ctrlPr>
                                </m:accPr>
                                <m:e>
                                  <m:r>
                                    <a:rPr lang="en-US" sz="1600" b="1" i="1">
                                      <a:solidFill>
                                        <a:srgbClr val="FF0000"/>
                                      </a:solidFill>
                                      <a:latin typeface="Cambria Math" panose="02040503050406030204" pitchFamily="18" charset="0"/>
                                      <a:ea typeface="Cambria Math" panose="02040503050406030204" pitchFamily="18" charset="0"/>
                                    </a:rPr>
                                    <m:t>𝝍</m:t>
                                  </m:r>
                                </m:e>
                              </m:acc>
                            </m:e>
                          </m:bar>
                        </m:e>
                        <m:sub>
                          <m:r>
                            <a:rPr lang="en-CA" sz="1600" b="1" i="1" smtClean="0">
                              <a:solidFill>
                                <a:srgbClr val="FF0000"/>
                              </a:solidFill>
                              <a:latin typeface="Cambria Math" panose="02040503050406030204" pitchFamily="18" charset="0"/>
                            </a:rPr>
                            <m:t>𝑹</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sSub>
                        <m:sSubPr>
                          <m:ctrlPr>
                            <a:rPr lang="en-CA" sz="1600" b="1" i="1">
                              <a:solidFill>
                                <a:srgbClr val="FF0000"/>
                              </a:solidFill>
                              <a:latin typeface="Cambria Math" panose="02040503050406030204" pitchFamily="18" charset="0"/>
                            </a:rPr>
                          </m:ctrlPr>
                        </m:sSubPr>
                        <m:e>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ea typeface="Cambria Math" panose="02040503050406030204" pitchFamily="18" charset="0"/>
                                </a:rPr>
                                <m:t>𝝍</m:t>
                              </m:r>
                            </m:e>
                          </m:acc>
                        </m:e>
                        <m:sub>
                          <m:r>
                            <a:rPr lang="en-CA" sz="1600" b="1" i="1" smtClean="0">
                              <a:solidFill>
                                <a:srgbClr val="FF0000"/>
                              </a:solidFill>
                              <a:latin typeface="Cambria Math" panose="02040503050406030204" pitchFamily="18" charset="0"/>
                              <a:ea typeface="Cambria Math" panose="02040503050406030204" pitchFamily="18" charset="0"/>
                            </a:rPr>
                            <m:t>𝑹</m:t>
                          </m:r>
                        </m:sub>
                      </m:sSub>
                      <m:r>
                        <a:rPr lang="en-CA" sz="1600" b="1" i="1">
                          <a:solidFill>
                            <a:srgbClr val="FF0000"/>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𝟏</m:t>
                          </m:r>
                        </m:num>
                        <m:den>
                          <m:r>
                            <a:rPr lang="en-CA" sz="1600" b="1" i="1" smtClean="0">
                              <a:solidFill>
                                <a:srgbClr val="FF0000"/>
                              </a:solidFill>
                              <a:latin typeface="Cambria Math" panose="02040503050406030204" pitchFamily="18" charset="0"/>
                            </a:rPr>
                            <m:t>𝟐</m:t>
                          </m:r>
                        </m:den>
                      </m:f>
                      <m:bar>
                        <m:barPr>
                          <m:pos m:val="top"/>
                          <m:ctrlPr>
                            <a:rPr lang="en-CA" sz="1600" b="1" i="1">
                              <a:solidFill>
                                <a:srgbClr val="FF0000"/>
                              </a:solidFill>
                              <a:latin typeface="Cambria Math" panose="02040503050406030204" pitchFamily="18" charset="0"/>
                            </a:rPr>
                          </m:ctrlPr>
                        </m:barPr>
                        <m:e>
                          <m:acc>
                            <m:accPr>
                              <m:chr m:val="̃"/>
                              <m:ctrlPr>
                                <a:rPr lang="en-CA" sz="1600" b="1" i="1">
                                  <a:solidFill>
                                    <a:srgbClr val="FF0000"/>
                                  </a:solidFill>
                                  <a:latin typeface="Cambria Math" panose="02040503050406030204" pitchFamily="18" charset="0"/>
                                  <a:ea typeface="Cambria Math" panose="02040503050406030204" pitchFamily="18" charset="0"/>
                                </a:rPr>
                              </m:ctrlPr>
                            </m:accPr>
                            <m:e>
                              <m:r>
                                <a:rPr lang="en-US" sz="1600" b="1" i="1">
                                  <a:solidFill>
                                    <a:srgbClr val="FF0000"/>
                                  </a:solidFill>
                                  <a:latin typeface="Cambria Math" panose="02040503050406030204" pitchFamily="18" charset="0"/>
                                  <a:ea typeface="Cambria Math" panose="02040503050406030204" pitchFamily="18" charset="0"/>
                                </a:rPr>
                                <m:t>𝝍</m:t>
                              </m:r>
                            </m:e>
                          </m:acc>
                        </m:e>
                      </m:ba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d>
                        <m:dPr>
                          <m:ctrlPr>
                            <a:rPr lang="en-CA" sz="1600" b="1" i="1">
                              <a:solidFill>
                                <a:srgbClr val="FF0000"/>
                              </a:solidFill>
                              <a:latin typeface="Cambria Math" panose="02040503050406030204" pitchFamily="18" charset="0"/>
                            </a:rPr>
                          </m:ctrlPr>
                        </m:dPr>
                        <m:e>
                          <m:r>
                            <a:rPr lang="en-CA" sz="1600" b="1" i="1" smtClean="0">
                              <a:solidFill>
                                <a:srgbClr val="FF0000"/>
                              </a:solidFill>
                              <a:latin typeface="Cambria Math" panose="02040503050406030204" pitchFamily="18" charset="0"/>
                            </a:rPr>
                            <m:t>𝟏</m:t>
                          </m:r>
                          <m:r>
                            <a:rPr lang="en-CA" sz="1600" b="1" i="1" smtClean="0">
                              <a:solidFill>
                                <a:srgbClr val="FF0000"/>
                              </a:solidFill>
                              <a:latin typeface="Cambria Math" panose="02040503050406030204" pitchFamily="18" charset="0"/>
                            </a:rPr>
                            <m:t>−</m:t>
                          </m:r>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𝜸</m:t>
                              </m:r>
                            </m:e>
                            <m:sub>
                              <m:r>
                                <a:rPr lang="en-CA" sz="1600" b="1" i="1">
                                  <a:solidFill>
                                    <a:srgbClr val="FF0000"/>
                                  </a:solidFill>
                                  <a:latin typeface="Cambria Math" panose="02040503050406030204" pitchFamily="18" charset="0"/>
                                </a:rPr>
                                <m:t>𝟓</m:t>
                              </m:r>
                            </m:sub>
                          </m:sSub>
                        </m:e>
                      </m:d>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ea typeface="Cambria Math" panose="02040503050406030204" pitchFamily="18" charset="0"/>
                            </a:rPr>
                            <m:t>𝝍</m:t>
                          </m:r>
                        </m:e>
                      </m:acc>
                    </m:oMath>
                  </m:oMathPara>
                </a14:m>
                <a:endParaRPr lang="en-CA" sz="1600" b="1" dirty="0">
                  <a:solidFill>
                    <a:srgbClr val="FF0000"/>
                  </a:solidFill>
                </a:endParaRPr>
              </a:p>
            </p:txBody>
          </p:sp>
        </mc:Choice>
        <mc:Fallback xmlns="">
          <p:sp>
            <p:nvSpPr>
              <p:cNvPr id="12" name="Object 2">
                <a:extLst>
                  <a:ext uri="{FF2B5EF4-FFF2-40B4-BE49-F238E27FC236}">
                    <a16:creationId xmlns:a16="http://schemas.microsoft.com/office/drawing/2014/main" id="{26D43952-3306-58E5-013E-322F62F77F9B}"/>
                  </a:ext>
                </a:extLst>
              </p:cNvPr>
              <p:cNvSpPr txBox="1">
                <a:spLocks noRot="1" noChangeAspect="1" noMove="1" noResize="1" noEditPoints="1" noAdjustHandles="1" noChangeArrowheads="1" noChangeShapeType="1" noTextEdit="1"/>
              </p:cNvSpPr>
              <p:nvPr/>
            </p:nvSpPr>
            <p:spPr bwMode="auto">
              <a:xfrm>
                <a:off x="7815607" y="3240475"/>
                <a:ext cx="2876824" cy="642993"/>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Object 2">
                <a:extLst>
                  <a:ext uri="{FF2B5EF4-FFF2-40B4-BE49-F238E27FC236}">
                    <a16:creationId xmlns:a16="http://schemas.microsoft.com/office/drawing/2014/main" id="{DC0F32DE-1FFC-5C23-5DEF-DA9A6AF70A72}"/>
                  </a:ext>
                </a:extLst>
              </p:cNvPr>
              <p:cNvSpPr txBox="1"/>
              <p:nvPr/>
            </p:nvSpPr>
            <p:spPr bwMode="auto">
              <a:xfrm>
                <a:off x="7824797" y="3962119"/>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rgbClr val="FF0000"/>
                              </a:solidFill>
                              <a:latin typeface="Cambria Math" panose="02040503050406030204" pitchFamily="18" charset="0"/>
                            </a:rPr>
                          </m:ctrlPr>
                        </m:sSubPr>
                        <m:e>
                          <m:bar>
                            <m:barPr>
                              <m:pos m:val="top"/>
                              <m:ctrlPr>
                                <a:rPr lang="en-CA" sz="1600" b="1" i="1">
                                  <a:solidFill>
                                    <a:srgbClr val="FF0000"/>
                                  </a:solidFill>
                                  <a:latin typeface="Cambria Math" panose="02040503050406030204" pitchFamily="18" charset="0"/>
                                </a:rPr>
                              </m:ctrlPr>
                            </m:barPr>
                            <m:e>
                              <m:r>
                                <a:rPr lang="en-US" sz="1600" b="1" i="1">
                                  <a:solidFill>
                                    <a:srgbClr val="FF0000"/>
                                  </a:solidFill>
                                  <a:latin typeface="Cambria Math" panose="02040503050406030204" pitchFamily="18" charset="0"/>
                                </a:rPr>
                                <m:t>𝝍</m:t>
                              </m:r>
                            </m:e>
                          </m:bar>
                        </m:e>
                        <m:sub>
                          <m:r>
                            <a:rPr lang="en-CA" sz="1600" b="1" i="1" smtClean="0">
                              <a:solidFill>
                                <a:srgbClr val="FF0000"/>
                              </a:solidFill>
                              <a:latin typeface="Cambria Math" panose="02040503050406030204" pitchFamily="18" charset="0"/>
                            </a:rPr>
                            <m:t>𝑳</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sSub>
                        <m:sSubPr>
                          <m:ctrlPr>
                            <a:rPr lang="en-CA" sz="1600" b="1" i="1">
                              <a:solidFill>
                                <a:srgbClr val="FF0000"/>
                              </a:solidFill>
                              <a:latin typeface="Cambria Math" panose="02040503050406030204" pitchFamily="18" charset="0"/>
                            </a:rPr>
                          </m:ctrlPr>
                        </m:sSubPr>
                        <m:e>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ea typeface="Cambria Math" panose="02040503050406030204" pitchFamily="18" charset="0"/>
                                </a:rPr>
                                <m:t>𝝍</m:t>
                              </m:r>
                            </m:e>
                          </m:acc>
                        </m:e>
                        <m:sub>
                          <m:r>
                            <a:rPr lang="en-CA" sz="1600" b="1" i="1" smtClean="0">
                              <a:solidFill>
                                <a:srgbClr val="FF0000"/>
                              </a:solidFill>
                              <a:latin typeface="Cambria Math" panose="02040503050406030204" pitchFamily="18" charset="0"/>
                              <a:ea typeface="Cambria Math" panose="02040503050406030204" pitchFamily="18" charset="0"/>
                            </a:rPr>
                            <m:t>𝑹</m:t>
                          </m:r>
                        </m:sub>
                      </m:sSub>
                      <m:r>
                        <a:rPr lang="en-CA" sz="1600" b="1" i="1">
                          <a:solidFill>
                            <a:srgbClr val="FF0000"/>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𝟏</m:t>
                          </m:r>
                        </m:num>
                        <m:den>
                          <m:r>
                            <a:rPr lang="en-CA" sz="1600" b="1" i="1" smtClean="0">
                              <a:solidFill>
                                <a:srgbClr val="FF0000"/>
                              </a:solidFill>
                              <a:latin typeface="Cambria Math" panose="02040503050406030204" pitchFamily="18" charset="0"/>
                            </a:rPr>
                            <m:t>𝟐</m:t>
                          </m:r>
                        </m:den>
                      </m:f>
                      <m:bar>
                        <m:barPr>
                          <m:pos m:val="top"/>
                          <m:ctrlPr>
                            <a:rPr lang="en-CA" sz="1600" b="1" i="1">
                              <a:solidFill>
                                <a:srgbClr val="FF0000"/>
                              </a:solidFill>
                              <a:latin typeface="Cambria Math" panose="02040503050406030204" pitchFamily="18" charset="0"/>
                            </a:rPr>
                          </m:ctrlPr>
                        </m:barPr>
                        <m:e>
                          <m:r>
                            <a:rPr lang="en-US" sz="1600" b="1" i="1">
                              <a:solidFill>
                                <a:srgbClr val="FF0000"/>
                              </a:solidFill>
                              <a:latin typeface="Cambria Math" panose="02040503050406030204" pitchFamily="18" charset="0"/>
                            </a:rPr>
                            <m:t>𝝍</m:t>
                          </m:r>
                        </m:e>
                      </m:ba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d>
                        <m:dPr>
                          <m:ctrlPr>
                            <a:rPr lang="en-CA" sz="1600" b="1" i="1">
                              <a:solidFill>
                                <a:srgbClr val="FF0000"/>
                              </a:solidFill>
                              <a:latin typeface="Cambria Math" panose="02040503050406030204" pitchFamily="18" charset="0"/>
                            </a:rPr>
                          </m:ctrlPr>
                        </m:dPr>
                        <m:e>
                          <m:r>
                            <a:rPr lang="en-CA" sz="1600" b="1" i="1" smtClean="0">
                              <a:solidFill>
                                <a:srgbClr val="FF0000"/>
                              </a:solidFill>
                              <a:latin typeface="Cambria Math" panose="02040503050406030204" pitchFamily="18" charset="0"/>
                            </a:rPr>
                            <m:t>𝟏</m:t>
                          </m:r>
                          <m:r>
                            <a:rPr lang="en-CA" sz="1600" b="1" i="1" smtClean="0">
                              <a:solidFill>
                                <a:srgbClr val="FF0000"/>
                              </a:solidFill>
                              <a:latin typeface="Cambria Math" panose="02040503050406030204" pitchFamily="18" charset="0"/>
                            </a:rPr>
                            <m:t>−</m:t>
                          </m:r>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𝜸</m:t>
                              </m:r>
                            </m:e>
                            <m:sub>
                              <m:r>
                                <a:rPr lang="en-CA" sz="1600" b="1" i="1">
                                  <a:solidFill>
                                    <a:srgbClr val="FF0000"/>
                                  </a:solidFill>
                                  <a:latin typeface="Cambria Math" panose="02040503050406030204" pitchFamily="18" charset="0"/>
                                </a:rPr>
                                <m:t>𝟓</m:t>
                              </m:r>
                            </m:sub>
                          </m:sSub>
                        </m:e>
                      </m:d>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ea typeface="Cambria Math" panose="02040503050406030204" pitchFamily="18" charset="0"/>
                            </a:rPr>
                            <m:t>𝝍</m:t>
                          </m:r>
                        </m:e>
                      </m:acc>
                    </m:oMath>
                  </m:oMathPara>
                </a14:m>
                <a:endParaRPr lang="en-CA" sz="1600" b="1" dirty="0">
                  <a:solidFill>
                    <a:srgbClr val="FF0000"/>
                  </a:solidFill>
                </a:endParaRPr>
              </a:p>
            </p:txBody>
          </p:sp>
        </mc:Choice>
        <mc:Fallback xmlns="">
          <p:sp>
            <p:nvSpPr>
              <p:cNvPr id="13" name="Object 2">
                <a:extLst>
                  <a:ext uri="{FF2B5EF4-FFF2-40B4-BE49-F238E27FC236}">
                    <a16:creationId xmlns:a16="http://schemas.microsoft.com/office/drawing/2014/main" id="{DC0F32DE-1FFC-5C23-5DEF-DA9A6AF70A72}"/>
                  </a:ext>
                </a:extLst>
              </p:cNvPr>
              <p:cNvSpPr txBox="1">
                <a:spLocks noRot="1" noChangeAspect="1" noMove="1" noResize="1" noEditPoints="1" noAdjustHandles="1" noChangeArrowheads="1" noChangeShapeType="1" noTextEdit="1"/>
              </p:cNvSpPr>
              <p:nvPr/>
            </p:nvSpPr>
            <p:spPr bwMode="auto">
              <a:xfrm>
                <a:off x="7824797" y="3962119"/>
                <a:ext cx="2876824" cy="642993"/>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Object 2">
                <a:extLst>
                  <a:ext uri="{FF2B5EF4-FFF2-40B4-BE49-F238E27FC236}">
                    <a16:creationId xmlns:a16="http://schemas.microsoft.com/office/drawing/2014/main" id="{45A8C108-2DEA-0DAF-6908-E7B595537D47}"/>
                  </a:ext>
                </a:extLst>
              </p:cNvPr>
              <p:cNvSpPr txBox="1"/>
              <p:nvPr/>
            </p:nvSpPr>
            <p:spPr bwMode="auto">
              <a:xfrm>
                <a:off x="4218428" y="4698781"/>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rgbClr val="FF0000"/>
                              </a:solidFill>
                              <a:latin typeface="Cambria Math" panose="02040503050406030204" pitchFamily="18" charset="0"/>
                            </a:rPr>
                          </m:ctrlPr>
                        </m:sSubPr>
                        <m:e>
                          <m:bar>
                            <m:barPr>
                              <m:pos m:val="top"/>
                              <m:ctrlPr>
                                <a:rPr lang="en-CA" sz="1600" b="1" i="1">
                                  <a:solidFill>
                                    <a:srgbClr val="FF0000"/>
                                  </a:solidFill>
                                  <a:latin typeface="Cambria Math" panose="02040503050406030204" pitchFamily="18" charset="0"/>
                                </a:rPr>
                              </m:ctrlPr>
                            </m:barPr>
                            <m:e>
                              <m:acc>
                                <m:accPr>
                                  <m:chr m:val="̃"/>
                                  <m:ctrlPr>
                                    <a:rPr lang="en-CA" sz="1600" b="1" i="1">
                                      <a:solidFill>
                                        <a:srgbClr val="FF0000"/>
                                      </a:solidFill>
                                      <a:latin typeface="Cambria Math" panose="02040503050406030204" pitchFamily="18" charset="0"/>
                                      <a:ea typeface="Cambria Math" panose="02040503050406030204" pitchFamily="18" charset="0"/>
                                    </a:rPr>
                                  </m:ctrlPr>
                                </m:accPr>
                                <m:e>
                                  <m:r>
                                    <a:rPr lang="en-US" sz="1600" b="1" i="1">
                                      <a:solidFill>
                                        <a:srgbClr val="FF0000"/>
                                      </a:solidFill>
                                      <a:latin typeface="Cambria Math" panose="02040503050406030204" pitchFamily="18" charset="0"/>
                                      <a:ea typeface="Cambria Math" panose="02040503050406030204" pitchFamily="18" charset="0"/>
                                    </a:rPr>
                                    <m:t>𝝍</m:t>
                                  </m:r>
                                </m:e>
                              </m:acc>
                            </m:e>
                          </m:bar>
                        </m:e>
                        <m:sub>
                          <m:r>
                            <a:rPr lang="en-CA" sz="1600" b="1" i="1" smtClean="0">
                              <a:solidFill>
                                <a:srgbClr val="FF0000"/>
                              </a:solidFill>
                              <a:latin typeface="Cambria Math" panose="02040503050406030204" pitchFamily="18" charset="0"/>
                            </a:rPr>
                            <m:t>𝑹</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ea typeface="Cambria Math" panose="02040503050406030204" pitchFamily="18" charset="0"/>
                            </a:rPr>
                            <m:t>𝝍</m:t>
                          </m:r>
                        </m:e>
                        <m:sub>
                          <m:r>
                            <a:rPr lang="en-CA" sz="1600" b="1" i="1">
                              <a:solidFill>
                                <a:srgbClr val="FF0000"/>
                              </a:solidFill>
                              <a:latin typeface="Cambria Math" panose="02040503050406030204" pitchFamily="18" charset="0"/>
                            </a:rPr>
                            <m:t>𝑳</m:t>
                          </m:r>
                        </m:sub>
                      </m:sSub>
                      <m:r>
                        <a:rPr lang="en-CA" sz="1600" b="1" i="1">
                          <a:solidFill>
                            <a:srgbClr val="FF0000"/>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𝟏</m:t>
                          </m:r>
                        </m:num>
                        <m:den>
                          <m:r>
                            <a:rPr lang="en-CA" sz="1600" b="1" i="1" smtClean="0">
                              <a:solidFill>
                                <a:srgbClr val="FF0000"/>
                              </a:solidFill>
                              <a:latin typeface="Cambria Math" panose="02040503050406030204" pitchFamily="18" charset="0"/>
                            </a:rPr>
                            <m:t>𝟐</m:t>
                          </m:r>
                        </m:den>
                      </m:f>
                      <m:bar>
                        <m:barPr>
                          <m:pos m:val="top"/>
                          <m:ctrlPr>
                            <a:rPr lang="en-CA" sz="1600" b="1" i="1">
                              <a:solidFill>
                                <a:srgbClr val="FF0000"/>
                              </a:solidFill>
                              <a:latin typeface="Cambria Math" panose="02040503050406030204" pitchFamily="18" charset="0"/>
                            </a:rPr>
                          </m:ctrlPr>
                        </m:barPr>
                        <m:e>
                          <m:acc>
                            <m:accPr>
                              <m:chr m:val="̃"/>
                              <m:ctrlPr>
                                <a:rPr lang="en-CA" sz="1600" b="1" i="1">
                                  <a:solidFill>
                                    <a:srgbClr val="FF0000"/>
                                  </a:solidFill>
                                  <a:latin typeface="Cambria Math" panose="02040503050406030204" pitchFamily="18" charset="0"/>
                                  <a:ea typeface="Cambria Math" panose="02040503050406030204" pitchFamily="18" charset="0"/>
                                </a:rPr>
                              </m:ctrlPr>
                            </m:accPr>
                            <m:e>
                              <m:r>
                                <a:rPr lang="en-US" sz="1600" b="1" i="1">
                                  <a:solidFill>
                                    <a:srgbClr val="FF0000"/>
                                  </a:solidFill>
                                  <a:latin typeface="Cambria Math" panose="02040503050406030204" pitchFamily="18" charset="0"/>
                                  <a:ea typeface="Cambria Math" panose="02040503050406030204" pitchFamily="18" charset="0"/>
                                </a:rPr>
                                <m:t>𝝍</m:t>
                              </m:r>
                            </m:e>
                          </m:acc>
                        </m:e>
                      </m:ba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d>
                        <m:dPr>
                          <m:ctrlPr>
                            <a:rPr lang="en-CA" sz="1600" b="1" i="1">
                              <a:solidFill>
                                <a:srgbClr val="FF0000"/>
                              </a:solidFill>
                              <a:latin typeface="Cambria Math" panose="02040503050406030204" pitchFamily="18" charset="0"/>
                            </a:rPr>
                          </m:ctrlPr>
                        </m:dPr>
                        <m:e>
                          <m:r>
                            <a:rPr lang="en-CA" sz="1600" b="1" i="1" smtClean="0">
                              <a:solidFill>
                                <a:srgbClr val="FF0000"/>
                              </a:solidFill>
                              <a:latin typeface="Cambria Math" panose="02040503050406030204" pitchFamily="18" charset="0"/>
                            </a:rPr>
                            <m:t>𝟏</m:t>
                          </m:r>
                          <m:r>
                            <a:rPr lang="en-CA" sz="1600" b="1" i="1" smtClean="0">
                              <a:solidFill>
                                <a:srgbClr val="FF0000"/>
                              </a:solidFill>
                              <a:latin typeface="Cambria Math" panose="02040503050406030204" pitchFamily="18" charset="0"/>
                            </a:rPr>
                            <m:t>−</m:t>
                          </m:r>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𝜸</m:t>
                              </m:r>
                            </m:e>
                            <m:sub>
                              <m:r>
                                <a:rPr lang="en-CA" sz="1600" b="1" i="1">
                                  <a:solidFill>
                                    <a:srgbClr val="FF0000"/>
                                  </a:solidFill>
                                  <a:latin typeface="Cambria Math" panose="02040503050406030204" pitchFamily="18" charset="0"/>
                                </a:rPr>
                                <m:t>𝟓</m:t>
                              </m:r>
                            </m:sub>
                          </m:sSub>
                        </m:e>
                      </m:d>
                      <m:r>
                        <a:rPr lang="en-CA" sz="1600" b="1" i="1">
                          <a:solidFill>
                            <a:srgbClr val="FF0000"/>
                          </a:solidFill>
                          <a:latin typeface="Cambria Math" panose="02040503050406030204" pitchFamily="18" charset="0"/>
                          <a:ea typeface="Cambria Math" panose="02040503050406030204" pitchFamily="18" charset="0"/>
                        </a:rPr>
                        <m:t>𝝍</m:t>
                      </m:r>
                    </m:oMath>
                  </m:oMathPara>
                </a14:m>
                <a:endParaRPr lang="en-CA" sz="1600" b="1" dirty="0">
                  <a:solidFill>
                    <a:srgbClr val="FF0000"/>
                  </a:solidFill>
                </a:endParaRPr>
              </a:p>
            </p:txBody>
          </p:sp>
        </mc:Choice>
        <mc:Fallback xmlns="">
          <p:sp>
            <p:nvSpPr>
              <p:cNvPr id="14" name="Object 2">
                <a:extLst>
                  <a:ext uri="{FF2B5EF4-FFF2-40B4-BE49-F238E27FC236}">
                    <a16:creationId xmlns:a16="http://schemas.microsoft.com/office/drawing/2014/main" id="{45A8C108-2DEA-0DAF-6908-E7B595537D47}"/>
                  </a:ext>
                </a:extLst>
              </p:cNvPr>
              <p:cNvSpPr txBox="1">
                <a:spLocks noRot="1" noChangeAspect="1" noMove="1" noResize="1" noEditPoints="1" noAdjustHandles="1" noChangeArrowheads="1" noChangeShapeType="1" noTextEdit="1"/>
              </p:cNvSpPr>
              <p:nvPr/>
            </p:nvSpPr>
            <p:spPr bwMode="auto">
              <a:xfrm>
                <a:off x="4218428" y="4698781"/>
                <a:ext cx="2876824" cy="642993"/>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bject 2">
                <a:extLst>
                  <a:ext uri="{FF2B5EF4-FFF2-40B4-BE49-F238E27FC236}">
                    <a16:creationId xmlns:a16="http://schemas.microsoft.com/office/drawing/2014/main" id="{50089D73-D12B-3CA8-5468-184FA559991D}"/>
                  </a:ext>
                </a:extLst>
              </p:cNvPr>
              <p:cNvSpPr txBox="1"/>
              <p:nvPr/>
            </p:nvSpPr>
            <p:spPr bwMode="auto">
              <a:xfrm>
                <a:off x="7833987" y="4703448"/>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15" name="Object 2">
                <a:extLst>
                  <a:ext uri="{FF2B5EF4-FFF2-40B4-BE49-F238E27FC236}">
                    <a16:creationId xmlns:a16="http://schemas.microsoft.com/office/drawing/2014/main" id="{50089D73-D12B-3CA8-5468-184FA559991D}"/>
                  </a:ext>
                </a:extLst>
              </p:cNvPr>
              <p:cNvSpPr txBox="1">
                <a:spLocks noRot="1" noChangeAspect="1" noMove="1" noResize="1" noEditPoints="1" noAdjustHandles="1" noChangeArrowheads="1" noChangeShapeType="1" noTextEdit="1"/>
              </p:cNvSpPr>
              <p:nvPr/>
            </p:nvSpPr>
            <p:spPr bwMode="auto">
              <a:xfrm>
                <a:off x="7833987" y="4703448"/>
                <a:ext cx="2876824" cy="642993"/>
              </a:xfrm>
              <a:prstGeom prst="rect">
                <a:avLst/>
              </a:prstGeom>
              <a:blipFill>
                <a:blip r:embed="rId10"/>
                <a:stretch>
                  <a:fillRect/>
                </a:stretch>
              </a:blipFill>
            </p:spPr>
            <p:txBody>
              <a:bodyPr/>
              <a:lstStyle/>
              <a:p>
                <a:r>
                  <a:rPr lang="en-CA">
                    <a:noFill/>
                  </a:rPr>
                  <a:t> </a:t>
                </a:r>
              </a:p>
            </p:txBody>
          </p:sp>
        </mc:Fallback>
      </mc:AlternateContent>
      <p:grpSp>
        <p:nvGrpSpPr>
          <p:cNvPr id="22" name="Group 21">
            <a:extLst>
              <a:ext uri="{FF2B5EF4-FFF2-40B4-BE49-F238E27FC236}">
                <a16:creationId xmlns:a16="http://schemas.microsoft.com/office/drawing/2014/main" id="{A1689D84-6312-6F7F-1568-2428C943743A}"/>
              </a:ext>
            </a:extLst>
          </p:cNvPr>
          <p:cNvGrpSpPr/>
          <p:nvPr/>
        </p:nvGrpSpPr>
        <p:grpSpPr>
          <a:xfrm>
            <a:off x="6873042" y="2405960"/>
            <a:ext cx="741259" cy="425024"/>
            <a:chOff x="6873042" y="2405960"/>
            <a:chExt cx="741259" cy="425024"/>
          </a:xfrm>
        </p:grpSpPr>
        <p:grpSp>
          <p:nvGrpSpPr>
            <p:cNvPr id="19" name="Group 18">
              <a:extLst>
                <a:ext uri="{FF2B5EF4-FFF2-40B4-BE49-F238E27FC236}">
                  <a16:creationId xmlns:a16="http://schemas.microsoft.com/office/drawing/2014/main" id="{702BAE11-2E42-56F8-FF11-8DC35AE81EAB}"/>
                </a:ext>
              </a:extLst>
            </p:cNvPr>
            <p:cNvGrpSpPr/>
            <p:nvPr/>
          </p:nvGrpSpPr>
          <p:grpSpPr>
            <a:xfrm>
              <a:off x="6873042" y="2692369"/>
              <a:ext cx="741259" cy="138615"/>
              <a:chOff x="6734872" y="1069383"/>
              <a:chExt cx="741259" cy="138615"/>
            </a:xfrm>
          </p:grpSpPr>
          <p:cxnSp>
            <p:nvCxnSpPr>
              <p:cNvPr id="17" name="Straight Arrow Connector 16">
                <a:extLst>
                  <a:ext uri="{FF2B5EF4-FFF2-40B4-BE49-F238E27FC236}">
                    <a16:creationId xmlns:a16="http://schemas.microsoft.com/office/drawing/2014/main" id="{ADD94BCF-850F-433D-5C9F-406BE947A122}"/>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7DB0EB-4077-20DF-77FC-580E28B5C3C6}"/>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66AABED-53B7-8098-F666-55E9363DFD41}"/>
                    </a:ext>
                  </a:extLst>
                </p:cNvPr>
                <p:cNvSpPr txBox="1"/>
                <p:nvPr/>
              </p:nvSpPr>
              <p:spPr>
                <a:xfrm>
                  <a:off x="7155282" y="2405960"/>
                  <a:ext cx="2340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1" i="1" smtClean="0">
                            <a:solidFill>
                              <a:schemeClr val="accent1"/>
                            </a:solidFill>
                            <a:latin typeface="Cambria Math" panose="02040503050406030204" pitchFamily="18" charset="0"/>
                          </a:rPr>
                          <m:t>𝜫</m:t>
                        </m:r>
                      </m:oMath>
                    </m:oMathPara>
                  </a14:m>
                  <a:endParaRPr lang="en-CA" b="1" dirty="0">
                    <a:solidFill>
                      <a:schemeClr val="accent1"/>
                    </a:solidFill>
                  </a:endParaRPr>
                </a:p>
              </p:txBody>
            </p:sp>
          </mc:Choice>
          <mc:Fallback xmlns="">
            <p:sp>
              <p:nvSpPr>
                <p:cNvPr id="21" name="TextBox 20">
                  <a:extLst>
                    <a:ext uri="{FF2B5EF4-FFF2-40B4-BE49-F238E27FC236}">
                      <a16:creationId xmlns:a16="http://schemas.microsoft.com/office/drawing/2014/main" id="{F66AABED-53B7-8098-F666-55E9363DFD41}"/>
                    </a:ext>
                  </a:extLst>
                </p:cNvPr>
                <p:cNvSpPr txBox="1">
                  <a:spLocks noRot="1" noChangeAspect="1" noMove="1" noResize="1" noEditPoints="1" noAdjustHandles="1" noChangeArrowheads="1" noChangeShapeType="1" noTextEdit="1"/>
                </p:cNvSpPr>
                <p:nvPr/>
              </p:nvSpPr>
              <p:spPr>
                <a:xfrm>
                  <a:off x="7155282" y="2405960"/>
                  <a:ext cx="234038" cy="276999"/>
                </a:xfrm>
                <a:prstGeom prst="rect">
                  <a:avLst/>
                </a:prstGeom>
                <a:blipFill>
                  <a:blip r:embed="rId11"/>
                  <a:stretch>
                    <a:fillRect l="-26316" r="-23684" b="-6667"/>
                  </a:stretch>
                </a:blipFill>
              </p:spPr>
              <p:txBody>
                <a:bodyPr/>
                <a:lstStyle/>
                <a:p>
                  <a:r>
                    <a:rPr lang="en-CA">
                      <a:noFill/>
                    </a:rPr>
                    <a:t> </a:t>
                  </a:r>
                </a:p>
              </p:txBody>
            </p:sp>
          </mc:Fallback>
        </mc:AlternateContent>
      </p:grpSp>
      <p:grpSp>
        <p:nvGrpSpPr>
          <p:cNvPr id="24" name="Group 23">
            <a:extLst>
              <a:ext uri="{FF2B5EF4-FFF2-40B4-BE49-F238E27FC236}">
                <a16:creationId xmlns:a16="http://schemas.microsoft.com/office/drawing/2014/main" id="{9FF6E1AA-924A-879B-7081-94B913F84A03}"/>
              </a:ext>
            </a:extLst>
          </p:cNvPr>
          <p:cNvGrpSpPr/>
          <p:nvPr/>
        </p:nvGrpSpPr>
        <p:grpSpPr>
          <a:xfrm>
            <a:off x="6907754" y="3502897"/>
            <a:ext cx="741259" cy="138615"/>
            <a:chOff x="6734872" y="1069383"/>
            <a:chExt cx="741259" cy="138615"/>
          </a:xfrm>
        </p:grpSpPr>
        <p:cxnSp>
          <p:nvCxnSpPr>
            <p:cNvPr id="26" name="Straight Arrow Connector 25">
              <a:extLst>
                <a:ext uri="{FF2B5EF4-FFF2-40B4-BE49-F238E27FC236}">
                  <a16:creationId xmlns:a16="http://schemas.microsoft.com/office/drawing/2014/main" id="{144A296C-B56D-D12B-E8A9-1DF71C644556}"/>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1F50F1-CB44-D39C-D0FB-4CC57C8CEC5D}"/>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22331C4-27B0-C477-60FE-D4A4E19BC709}"/>
              </a:ext>
            </a:extLst>
          </p:cNvPr>
          <p:cNvGrpSpPr/>
          <p:nvPr/>
        </p:nvGrpSpPr>
        <p:grpSpPr>
          <a:xfrm>
            <a:off x="6910861" y="4208759"/>
            <a:ext cx="741259" cy="138615"/>
            <a:chOff x="6734872" y="1069383"/>
            <a:chExt cx="741259" cy="138615"/>
          </a:xfrm>
        </p:grpSpPr>
        <p:cxnSp>
          <p:nvCxnSpPr>
            <p:cNvPr id="29" name="Straight Arrow Connector 28">
              <a:extLst>
                <a:ext uri="{FF2B5EF4-FFF2-40B4-BE49-F238E27FC236}">
                  <a16:creationId xmlns:a16="http://schemas.microsoft.com/office/drawing/2014/main" id="{F6135AF0-8367-3414-A738-09423EE1D57F}"/>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AB3AD6F-D57E-A024-5B24-D6961D849659}"/>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912A637-3540-8951-8A41-18DCA0257423}"/>
              </a:ext>
            </a:extLst>
          </p:cNvPr>
          <p:cNvGrpSpPr/>
          <p:nvPr/>
        </p:nvGrpSpPr>
        <p:grpSpPr>
          <a:xfrm>
            <a:off x="6920051" y="4932653"/>
            <a:ext cx="741259" cy="138615"/>
            <a:chOff x="6734872" y="1069383"/>
            <a:chExt cx="741259" cy="138615"/>
          </a:xfrm>
        </p:grpSpPr>
        <p:cxnSp>
          <p:nvCxnSpPr>
            <p:cNvPr id="32" name="Straight Arrow Connector 31">
              <a:extLst>
                <a:ext uri="{FF2B5EF4-FFF2-40B4-BE49-F238E27FC236}">
                  <a16:creationId xmlns:a16="http://schemas.microsoft.com/office/drawing/2014/main" id="{21FEC6F3-B9D2-04EC-6065-CDA8B35E40D9}"/>
                </a:ext>
              </a:extLst>
            </p:cNvPr>
            <p:cNvCxnSpPr/>
            <p:nvPr/>
          </p:nvCxnSpPr>
          <p:spPr>
            <a:xfrm>
              <a:off x="6792131" y="1069383"/>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A0DEACF-9749-3E16-DA3B-3002D103E1FD}"/>
                </a:ext>
              </a:extLst>
            </p:cNvPr>
            <p:cNvCxnSpPr>
              <a:cxnSpLocks/>
            </p:cNvCxnSpPr>
            <p:nvPr/>
          </p:nvCxnSpPr>
          <p:spPr>
            <a:xfrm flipH="1">
              <a:off x="6734872" y="1207998"/>
              <a:ext cx="684000" cy="0"/>
            </a:xfrm>
            <a:prstGeom prst="straightConnector1">
              <a:avLst/>
            </a:prstGeom>
            <a:ln w="31750">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6330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F5F5-AC05-A81D-007F-96C1DB7452C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A3F7981-FE0A-A263-D66F-1B54F02270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D4F672-E9EA-4A1E-A335-AF9C6E344ABE}"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46E15A-29C4-60AF-7250-91B72CAD8B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5FBDCC-7A2E-1F89-FCF5-4738A2268FA0}"/>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79A994E-9AA4-3143-22AB-F1EEE1E8C274}"/>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sp>
        <p:nvSpPr>
          <p:cNvPr id="3" name="TextBox 2">
            <a:extLst>
              <a:ext uri="{FF2B5EF4-FFF2-40B4-BE49-F238E27FC236}">
                <a16:creationId xmlns:a16="http://schemas.microsoft.com/office/drawing/2014/main" id="{735130F0-D1AB-B993-786C-3E2F2310FB24}"/>
              </a:ext>
            </a:extLst>
          </p:cNvPr>
          <p:cNvSpPr txBox="1"/>
          <p:nvPr/>
        </p:nvSpPr>
        <p:spPr>
          <a:xfrm>
            <a:off x="287373" y="1414234"/>
            <a:ext cx="1134762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Parity violating particle currents:</a:t>
            </a:r>
            <a:endParaRPr kumimoji="0" lang="en-US" sz="16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Example: In the relativistic limit, the only possible electron – neutrino interactions are:</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	     		Left-handed		     Right-handed		  Left/Right-handed</a:t>
            </a: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defRPr/>
            </a:pP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2">
            <a:extLst>
              <a:ext uri="{FF2B5EF4-FFF2-40B4-BE49-F238E27FC236}">
                <a16:creationId xmlns:a16="http://schemas.microsoft.com/office/drawing/2014/main" id="{2C42AF74-9163-1804-D984-F4854CF4FC43}"/>
              </a:ext>
            </a:extLst>
          </p:cNvPr>
          <p:cNvPicPr>
            <a:picLocks noChangeAspect="1" noChangeArrowheads="1"/>
          </p:cNvPicPr>
          <p:nvPr/>
        </p:nvPicPr>
        <p:blipFill>
          <a:blip r:embed="rId2" cstate="print"/>
          <a:srcRect/>
          <a:stretch>
            <a:fillRect/>
          </a:stretch>
        </p:blipFill>
        <p:spPr bwMode="auto">
          <a:xfrm>
            <a:off x="2374113" y="2473721"/>
            <a:ext cx="7568995" cy="14202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4" name="Object 2">
                <a:extLst>
                  <a:ext uri="{FF2B5EF4-FFF2-40B4-BE49-F238E27FC236}">
                    <a16:creationId xmlns:a16="http://schemas.microsoft.com/office/drawing/2014/main" id="{0A0844F8-1BC6-6CBD-10F5-F412F7A5E480}"/>
                  </a:ext>
                </a:extLst>
              </p:cNvPr>
              <p:cNvSpPr txBox="1"/>
              <p:nvPr/>
            </p:nvSpPr>
            <p:spPr bwMode="auto">
              <a:xfrm>
                <a:off x="2374113" y="4396377"/>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e>
                        <m:sub>
                          <m:r>
                            <a:rPr lang="en-CA" sz="1600" b="1" i="1" smtClean="0">
                              <a:solidFill>
                                <a:schemeClr val="accent1"/>
                              </a:solidFill>
                              <a:latin typeface="Cambria Math" panose="02040503050406030204" pitchFamily="18" charset="0"/>
                            </a:rPr>
                            <m:t>𝑳</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r>
                            <a:rPr lang="en-US" sz="1600" b="1" i="1">
                              <a:solidFill>
                                <a:schemeClr val="accent1"/>
                              </a:solidFill>
                              <a:latin typeface="Cambria Math" panose="02040503050406030204" pitchFamily="18" charset="0"/>
                            </a:rPr>
                            <m:t>𝝍</m:t>
                          </m:r>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34" name="Object 2">
                <a:extLst>
                  <a:ext uri="{FF2B5EF4-FFF2-40B4-BE49-F238E27FC236}">
                    <a16:creationId xmlns:a16="http://schemas.microsoft.com/office/drawing/2014/main" id="{0A0844F8-1BC6-6CBD-10F5-F412F7A5E480}"/>
                  </a:ext>
                </a:extLst>
              </p:cNvPr>
              <p:cNvSpPr txBox="1">
                <a:spLocks noRot="1" noChangeAspect="1" noMove="1" noResize="1" noEditPoints="1" noAdjustHandles="1" noChangeArrowheads="1" noChangeShapeType="1" noTextEdit="1"/>
              </p:cNvSpPr>
              <p:nvPr/>
            </p:nvSpPr>
            <p:spPr bwMode="auto">
              <a:xfrm>
                <a:off x="2374113" y="4396377"/>
                <a:ext cx="2876824" cy="642993"/>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Object 2">
                <a:extLst>
                  <a:ext uri="{FF2B5EF4-FFF2-40B4-BE49-F238E27FC236}">
                    <a16:creationId xmlns:a16="http://schemas.microsoft.com/office/drawing/2014/main" id="{3697C0FA-33B6-91C0-A103-3C4DEF61E621}"/>
                  </a:ext>
                </a:extLst>
              </p:cNvPr>
              <p:cNvSpPr txBox="1"/>
              <p:nvPr/>
            </p:nvSpPr>
            <p:spPr bwMode="auto">
              <a:xfrm>
                <a:off x="5502653" y="4396377"/>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e>
                        <m:sub>
                          <m:r>
                            <a:rPr lang="en-CA" sz="1600" b="1" i="1" smtClean="0">
                              <a:solidFill>
                                <a:schemeClr val="accent1"/>
                              </a:solidFill>
                              <a:latin typeface="Cambria Math" panose="02040503050406030204" pitchFamily="18" charset="0"/>
                              <a:ea typeface="Cambria Math" panose="02040503050406030204" pitchFamily="18" charset="0"/>
                            </a:rPr>
                            <m:t>𝑹</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ea typeface="Cambria Math" panose="02040503050406030204" pitchFamily="18" charset="0"/>
                            </a:rPr>
                            <m:t>𝝍</m:t>
                          </m:r>
                        </m:e>
                      </m:acc>
                    </m:oMath>
                  </m:oMathPara>
                </a14:m>
                <a:endParaRPr lang="en-CA" sz="1600" b="1" dirty="0">
                  <a:solidFill>
                    <a:schemeClr val="accent1"/>
                  </a:solidFill>
                </a:endParaRPr>
              </a:p>
            </p:txBody>
          </p:sp>
        </mc:Choice>
        <mc:Fallback xmlns="">
          <p:sp>
            <p:nvSpPr>
              <p:cNvPr id="35" name="Object 2">
                <a:extLst>
                  <a:ext uri="{FF2B5EF4-FFF2-40B4-BE49-F238E27FC236}">
                    <a16:creationId xmlns:a16="http://schemas.microsoft.com/office/drawing/2014/main" id="{3697C0FA-33B6-91C0-A103-3C4DEF61E621}"/>
                  </a:ext>
                </a:extLst>
              </p:cNvPr>
              <p:cNvSpPr txBox="1">
                <a:spLocks noRot="1" noChangeAspect="1" noMove="1" noResize="1" noEditPoints="1" noAdjustHandles="1" noChangeArrowheads="1" noChangeShapeType="1" noTextEdit="1"/>
              </p:cNvSpPr>
              <p:nvPr/>
            </p:nvSpPr>
            <p:spPr bwMode="auto">
              <a:xfrm>
                <a:off x="5502653" y="4396377"/>
                <a:ext cx="2876824" cy="642993"/>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Object 2">
                <a:extLst>
                  <a:ext uri="{FF2B5EF4-FFF2-40B4-BE49-F238E27FC236}">
                    <a16:creationId xmlns:a16="http://schemas.microsoft.com/office/drawing/2014/main" id="{153F0CDB-D935-861E-DAC3-5020E65C921C}"/>
                  </a:ext>
                </a:extLst>
              </p:cNvPr>
              <p:cNvSpPr txBox="1"/>
              <p:nvPr/>
            </p:nvSpPr>
            <p:spPr bwMode="auto">
              <a:xfrm>
                <a:off x="8610600" y="4396377"/>
                <a:ext cx="2876824" cy="64299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e>
                        <m:sub>
                          <m:r>
                            <a:rPr lang="en-CA" sz="1600" b="1" i="1" smtClean="0">
                              <a:solidFill>
                                <a:schemeClr val="accent1"/>
                              </a:solidFill>
                              <a:latin typeface="Cambria Math" panose="02040503050406030204" pitchFamily="18" charset="0"/>
                            </a:rPr>
                            <m:t>𝑹</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ea typeface="Cambria Math" panose="02040503050406030204" pitchFamily="18" charset="0"/>
                            </a:rPr>
                            <m:t>𝝍</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bar>
                        <m:barPr>
                          <m:pos m:val="top"/>
                          <m:ctrlPr>
                            <a:rPr lang="en-CA" sz="1600" b="1" i="1">
                              <a:solidFill>
                                <a:schemeClr val="accent1"/>
                              </a:solidFill>
                              <a:latin typeface="Cambria Math" panose="02040503050406030204" pitchFamily="18" charset="0"/>
                            </a:rPr>
                          </m:ctrlPr>
                        </m:barPr>
                        <m:e>
                          <m:acc>
                            <m:accPr>
                              <m:chr m:val="̃"/>
                              <m:ctrlPr>
                                <a:rPr lang="en-CA" sz="1600" b="1" i="1">
                                  <a:solidFill>
                                    <a:schemeClr val="accent1"/>
                                  </a:solidFill>
                                  <a:latin typeface="Cambria Math" panose="02040503050406030204" pitchFamily="18" charset="0"/>
                                  <a:ea typeface="Cambria Math" panose="02040503050406030204" pitchFamily="18" charset="0"/>
                                </a:rPr>
                              </m:ctrlPr>
                            </m:accPr>
                            <m:e>
                              <m:r>
                                <a:rPr lang="en-US" sz="1600" b="1" i="1">
                                  <a:solidFill>
                                    <a:schemeClr val="accent1"/>
                                  </a:solidFill>
                                  <a:latin typeface="Cambria Math" panose="02040503050406030204" pitchFamily="18" charset="0"/>
                                  <a:ea typeface="Cambria Math" panose="02040503050406030204" pitchFamily="18" charset="0"/>
                                </a:rPr>
                                <m:t>𝝍</m:t>
                              </m:r>
                            </m:e>
                          </m:acc>
                        </m:e>
                      </m:ba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r>
                        <a:rPr lang="en-CA" sz="1600" b="1" i="1">
                          <a:solidFill>
                            <a:schemeClr val="accent1"/>
                          </a:solidFill>
                          <a:latin typeface="Cambria Math" panose="02040503050406030204" pitchFamily="18" charset="0"/>
                          <a:ea typeface="Cambria Math" panose="02040503050406030204" pitchFamily="18" charset="0"/>
                        </a:rPr>
                        <m:t>𝝍</m:t>
                      </m:r>
                    </m:oMath>
                  </m:oMathPara>
                </a14:m>
                <a:endParaRPr lang="en-CA" sz="1600" b="1" dirty="0">
                  <a:solidFill>
                    <a:schemeClr val="accent1"/>
                  </a:solidFill>
                </a:endParaRPr>
              </a:p>
            </p:txBody>
          </p:sp>
        </mc:Choice>
        <mc:Fallback xmlns="">
          <p:sp>
            <p:nvSpPr>
              <p:cNvPr id="36" name="Object 2">
                <a:extLst>
                  <a:ext uri="{FF2B5EF4-FFF2-40B4-BE49-F238E27FC236}">
                    <a16:creationId xmlns:a16="http://schemas.microsoft.com/office/drawing/2014/main" id="{153F0CDB-D935-861E-DAC3-5020E65C921C}"/>
                  </a:ext>
                </a:extLst>
              </p:cNvPr>
              <p:cNvSpPr txBox="1">
                <a:spLocks noRot="1" noChangeAspect="1" noMove="1" noResize="1" noEditPoints="1" noAdjustHandles="1" noChangeArrowheads="1" noChangeShapeType="1" noTextEdit="1"/>
              </p:cNvSpPr>
              <p:nvPr/>
            </p:nvSpPr>
            <p:spPr bwMode="auto">
              <a:xfrm>
                <a:off x="8610600" y="4396377"/>
                <a:ext cx="2876824" cy="642993"/>
              </a:xfrm>
              <a:prstGeom prst="rect">
                <a:avLst/>
              </a:prstGeom>
              <a:blipFill>
                <a:blip r:embed="rId5"/>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10368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542A-22AD-0AE7-4186-7221D265A8A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656AD42-0CE0-FCD1-C8AD-615FE40F8C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451AE-FF18-4E5B-95F2-F01994E50CF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5181DC-97A6-9709-72EF-E577486E6A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8CCE6E-D3BF-975A-8CB5-CD0AB426C178}"/>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ADEB159-61CB-5A12-67B6-887FA8B370A6}"/>
              </a:ext>
            </a:extLst>
          </p:cNvPr>
          <p:cNvSpPr txBox="1"/>
          <p:nvPr/>
        </p:nvSpPr>
        <p:spPr>
          <a:xfrm>
            <a:off x="287373" y="212487"/>
            <a:ext cx="11433220" cy="5447645"/>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1600" dirty="0"/>
          </a:p>
          <a:p>
            <a:r>
              <a:rPr lang="en-US" sz="1600" b="1" dirty="0">
                <a:solidFill>
                  <a:prstClr val="black"/>
                </a:solidFill>
              </a:rPr>
              <a:t>Parity violating particle interactions:</a:t>
            </a:r>
            <a:endParaRPr lang="en-US" sz="1600" dirty="0">
              <a:solidFill>
                <a:srgbClr val="FF0000"/>
              </a:solidFill>
            </a:endParaRPr>
          </a:p>
          <a:p>
            <a:endParaRPr lang="en-US" sz="1600" dirty="0"/>
          </a:p>
          <a:p>
            <a:r>
              <a:rPr lang="en-US" sz="1600" dirty="0"/>
              <a:t>A linear combination of axial-vector and vector current (now with couplings).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With a parity transformation we get: </a:t>
            </a:r>
          </a:p>
        </p:txBody>
      </p:sp>
      <mc:AlternateContent xmlns:mc="http://schemas.openxmlformats.org/markup-compatibility/2006" xmlns:a14="http://schemas.microsoft.com/office/drawing/2010/main">
        <mc:Choice Requires="a14">
          <p:sp>
            <p:nvSpPr>
              <p:cNvPr id="7" name="Object 2">
                <a:extLst>
                  <a:ext uri="{FF2B5EF4-FFF2-40B4-BE49-F238E27FC236}">
                    <a16:creationId xmlns:a16="http://schemas.microsoft.com/office/drawing/2014/main" id="{FC6CB8EB-23F3-F366-A7F4-BA3E172C4B86}"/>
                  </a:ext>
                </a:extLst>
              </p:cNvPr>
              <p:cNvSpPr txBox="1"/>
              <p:nvPr/>
            </p:nvSpPr>
            <p:spPr bwMode="auto">
              <a:xfrm>
                <a:off x="5415346" y="2293547"/>
                <a:ext cx="4976812" cy="51117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b="1" i="1" smtClean="0">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𝟏</m:t>
                          </m:r>
                        </m:sub>
                        <m:sup>
                          <m:r>
                            <a:rPr lang="en-CA" b="1" i="1">
                              <a:solidFill>
                                <a:schemeClr val="accent1"/>
                              </a:solidFill>
                              <a:latin typeface="Cambria Math" panose="02040503050406030204" pitchFamily="18" charset="0"/>
                            </a:rPr>
                            <m:t>𝝁</m:t>
                          </m:r>
                        </m:sup>
                      </m:sSubSup>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𝒙</m:t>
                          </m:r>
                        </m:e>
                      </m:d>
                      <m:r>
                        <a:rPr lang="en-CA" b="1" i="1">
                          <a:solidFill>
                            <a:schemeClr val="accent1"/>
                          </a:solidFill>
                          <a:latin typeface="Cambria Math" panose="02040503050406030204" pitchFamily="18" charset="0"/>
                        </a:rPr>
                        <m:t>=</m:t>
                      </m:r>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𝝁</m:t>
                              </m:r>
                            </m:sup>
                          </m:sSup>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𝝁</m:t>
                              </m:r>
                            </m:sup>
                          </m:s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oMath>
                  </m:oMathPara>
                </a14:m>
                <a:endParaRPr lang="en-CA" b="1" dirty="0">
                  <a:solidFill>
                    <a:schemeClr val="accent1"/>
                  </a:solidFill>
                </a:endParaRPr>
              </a:p>
            </p:txBody>
          </p:sp>
        </mc:Choice>
        <mc:Fallback xmlns="">
          <p:sp>
            <p:nvSpPr>
              <p:cNvPr id="7" name="Object 2">
                <a:extLst>
                  <a:ext uri="{FF2B5EF4-FFF2-40B4-BE49-F238E27FC236}">
                    <a16:creationId xmlns:a16="http://schemas.microsoft.com/office/drawing/2014/main" id="{FC6CB8EB-23F3-F366-A7F4-BA3E172C4B86}"/>
                  </a:ext>
                </a:extLst>
              </p:cNvPr>
              <p:cNvSpPr txBox="1">
                <a:spLocks noRot="1" noChangeAspect="1" noMove="1" noResize="1" noEditPoints="1" noAdjustHandles="1" noChangeArrowheads="1" noChangeShapeType="1" noTextEdit="1"/>
              </p:cNvSpPr>
              <p:nvPr/>
            </p:nvSpPr>
            <p:spPr bwMode="auto">
              <a:xfrm>
                <a:off x="5415346" y="2293547"/>
                <a:ext cx="4976812" cy="511175"/>
              </a:xfrm>
              <a:prstGeom prst="rect">
                <a:avLst/>
              </a:prstGeom>
              <a:blipFill>
                <a:blip r:embed="rId2"/>
                <a:stretch>
                  <a:fillRect l="-24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Object 3">
                <a:extLst>
                  <a:ext uri="{FF2B5EF4-FFF2-40B4-BE49-F238E27FC236}">
                    <a16:creationId xmlns:a16="http://schemas.microsoft.com/office/drawing/2014/main" id="{C4945C53-EDA1-B6BF-39C4-84F7D0065396}"/>
                  </a:ext>
                </a:extLst>
              </p:cNvPr>
              <p:cNvSpPr txBox="1"/>
              <p:nvPr/>
            </p:nvSpPr>
            <p:spPr bwMode="auto">
              <a:xfrm>
                <a:off x="5434396" y="3717535"/>
                <a:ext cx="4957762" cy="51117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b="1" i="1" smtClean="0">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𝟐</m:t>
                          </m:r>
                        </m:sub>
                        <m:sup>
                          <m:r>
                            <a:rPr lang="en-CA" b="1" i="1">
                              <a:solidFill>
                                <a:schemeClr val="accent1"/>
                              </a:solidFill>
                              <a:latin typeface="Cambria Math" panose="02040503050406030204" pitchFamily="18" charset="0"/>
                            </a:rPr>
                            <m:t>𝝂</m:t>
                          </m:r>
                        </m:sup>
                      </m:sSubSup>
                      <m:d>
                        <m:dPr>
                          <m:ctrlPr>
                            <a:rPr lang="en-CA" b="1" i="1">
                              <a:solidFill>
                                <a:schemeClr val="accent1"/>
                              </a:solidFill>
                              <a:latin typeface="Cambria Math" panose="02040503050406030204" pitchFamily="18" charset="0"/>
                            </a:rPr>
                          </m:ctrlPr>
                        </m:dPr>
                        <m:e>
                          <m:r>
                            <a:rPr lang="en-CA" b="1" i="1">
                              <a:solidFill>
                                <a:schemeClr val="accent1"/>
                              </a:solidFill>
                              <a:latin typeface="Cambria Math" panose="02040503050406030204" pitchFamily="18" charset="0"/>
                            </a:rPr>
                            <m:t>𝒙</m:t>
                          </m:r>
                        </m:e>
                      </m:d>
                      <m:r>
                        <a:rPr lang="en-CA" b="1" i="1">
                          <a:solidFill>
                            <a:schemeClr val="accent1"/>
                          </a:solidFill>
                          <a:latin typeface="Cambria Math" panose="02040503050406030204" pitchFamily="18" charset="0"/>
                        </a:rPr>
                        <m:t>=</m:t>
                      </m:r>
                      <m:acc>
                        <m:accPr>
                          <m:chr m:val="̅"/>
                          <m:ctrlPr>
                            <a:rPr lang="en-CA" b="1" i="1" smtClean="0">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rPr>
                            <m:t>𝝍</m:t>
                          </m:r>
                        </m:e>
                      </m:acc>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𝝂</m:t>
                              </m:r>
                            </m:sup>
                          </m:sSup>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𝜸</m:t>
                              </m:r>
                            </m:e>
                            <m:sup>
                              <m:r>
                                <a:rPr lang="en-CA" b="1" i="1">
                                  <a:solidFill>
                                    <a:schemeClr val="accent1"/>
                                  </a:solidFill>
                                  <a:latin typeface="Cambria Math" panose="02040503050406030204" pitchFamily="18" charset="0"/>
                                </a:rPr>
                                <m:t>𝝂</m:t>
                              </m:r>
                            </m:sup>
                          </m:s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𝜸</m:t>
                              </m:r>
                            </m:e>
                            <m:sub>
                              <m:r>
                                <a:rPr lang="en-CA" b="1" i="1">
                                  <a:solidFill>
                                    <a:schemeClr val="accent1"/>
                                  </a:solidFill>
                                  <a:latin typeface="Cambria Math" panose="02040503050406030204" pitchFamily="18" charset="0"/>
                                </a:rPr>
                                <m:t>𝟓</m:t>
                              </m:r>
                            </m:sub>
                          </m:sSub>
                        </m:e>
                      </m:d>
                      <m:r>
                        <a:rPr lang="en-CA" b="1" i="1">
                          <a:solidFill>
                            <a:schemeClr val="accent1"/>
                          </a:solidFill>
                          <a:latin typeface="Cambria Math" panose="02040503050406030204" pitchFamily="18" charset="0"/>
                        </a:rPr>
                        <m:t>𝝍</m:t>
                      </m:r>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𝝂</m:t>
                          </m:r>
                        </m:sup>
                      </m:sSubSup>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𝝂</m:t>
                          </m:r>
                        </m:sup>
                      </m:sSubSup>
                    </m:oMath>
                  </m:oMathPara>
                </a14:m>
                <a:endParaRPr lang="en-CA" b="1" dirty="0">
                  <a:solidFill>
                    <a:schemeClr val="accent1"/>
                  </a:solidFill>
                </a:endParaRPr>
              </a:p>
            </p:txBody>
          </p:sp>
        </mc:Choice>
        <mc:Fallback xmlns="">
          <p:sp>
            <p:nvSpPr>
              <p:cNvPr id="8" name="Object 3">
                <a:extLst>
                  <a:ext uri="{FF2B5EF4-FFF2-40B4-BE49-F238E27FC236}">
                    <a16:creationId xmlns:a16="http://schemas.microsoft.com/office/drawing/2014/main" id="{C4945C53-EDA1-B6BF-39C4-84F7D0065396}"/>
                  </a:ext>
                </a:extLst>
              </p:cNvPr>
              <p:cNvSpPr txBox="1">
                <a:spLocks noRot="1" noChangeAspect="1" noMove="1" noResize="1" noEditPoints="1" noAdjustHandles="1" noChangeArrowheads="1" noChangeShapeType="1" noTextEdit="1"/>
              </p:cNvSpPr>
              <p:nvPr/>
            </p:nvSpPr>
            <p:spPr bwMode="auto">
              <a:xfrm>
                <a:off x="5434396" y="3717535"/>
                <a:ext cx="4957762" cy="511175"/>
              </a:xfrm>
              <a:prstGeom prst="rect">
                <a:avLst/>
              </a:prstGeom>
              <a:blipFill>
                <a:blip r:embed="rId3"/>
                <a:stretch>
                  <a:fillRect l="-24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4">
                <a:extLst>
                  <a:ext uri="{FF2B5EF4-FFF2-40B4-BE49-F238E27FC236}">
                    <a16:creationId xmlns:a16="http://schemas.microsoft.com/office/drawing/2014/main" id="{50E4E1D7-C5F5-25C3-9EC9-5F1F5ACAC065}"/>
                  </a:ext>
                </a:extLst>
              </p:cNvPr>
              <p:cNvSpPr txBox="1"/>
              <p:nvPr/>
            </p:nvSpPr>
            <p:spPr bwMode="auto">
              <a:xfrm>
                <a:off x="6750681" y="2849135"/>
                <a:ext cx="933450" cy="74453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f>
                        <m:fPr>
                          <m:ctrlPr>
                            <a:rPr lang="en-CA" b="1" i="1" smtClean="0">
                              <a:solidFill>
                                <a:schemeClr val="accent1"/>
                              </a:solidFill>
                              <a:latin typeface="Cambria Math" panose="02040503050406030204" pitchFamily="18" charset="0"/>
                            </a:rPr>
                          </m:ctrlPr>
                        </m:fPr>
                        <m:num>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𝝁𝝂</m:t>
                              </m:r>
                            </m:sub>
                          </m:sSub>
                        </m:num>
                        <m:den>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𝒒</m:t>
                              </m:r>
                            </m:e>
                            <m:sup>
                              <m:r>
                                <a:rPr lang="en-CA" b="1" i="1">
                                  <a:solidFill>
                                    <a:schemeClr val="accent1"/>
                                  </a:solidFill>
                                  <a:latin typeface="Cambria Math" panose="02040503050406030204" pitchFamily="18" charset="0"/>
                                </a:rPr>
                                <m:t>𝟐</m:t>
                              </m:r>
                            </m:sup>
                          </m:sSup>
                          <m:r>
                            <a:rPr lang="en-CA" b="1" i="1">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𝒎</m:t>
                              </m:r>
                            </m:e>
                            <m:sup>
                              <m:r>
                                <a:rPr lang="en-CA" b="1" i="1">
                                  <a:solidFill>
                                    <a:schemeClr val="accent1"/>
                                  </a:solidFill>
                                  <a:latin typeface="Cambria Math" panose="02040503050406030204" pitchFamily="18" charset="0"/>
                                </a:rPr>
                                <m:t>𝟐</m:t>
                              </m:r>
                            </m:sup>
                          </m:sSup>
                        </m:den>
                      </m:f>
                    </m:oMath>
                  </m:oMathPara>
                </a14:m>
                <a:endParaRPr lang="en-CA" b="1" dirty="0">
                  <a:solidFill>
                    <a:schemeClr val="accent1"/>
                  </a:solidFill>
                </a:endParaRPr>
              </a:p>
            </p:txBody>
          </p:sp>
        </mc:Choice>
        <mc:Fallback xmlns="">
          <p:sp>
            <p:nvSpPr>
              <p:cNvPr id="9" name="Object 4">
                <a:extLst>
                  <a:ext uri="{FF2B5EF4-FFF2-40B4-BE49-F238E27FC236}">
                    <a16:creationId xmlns:a16="http://schemas.microsoft.com/office/drawing/2014/main" id="{50E4E1D7-C5F5-25C3-9EC9-5F1F5ACAC065}"/>
                  </a:ext>
                </a:extLst>
              </p:cNvPr>
              <p:cNvSpPr txBox="1">
                <a:spLocks noRot="1" noChangeAspect="1" noMove="1" noResize="1" noEditPoints="1" noAdjustHandles="1" noChangeArrowheads="1" noChangeShapeType="1" noTextEdit="1"/>
              </p:cNvSpPr>
              <p:nvPr/>
            </p:nvSpPr>
            <p:spPr bwMode="auto">
              <a:xfrm>
                <a:off x="6750681" y="2849135"/>
                <a:ext cx="933450" cy="744537"/>
              </a:xfrm>
              <a:prstGeom prst="rect">
                <a:avLst/>
              </a:prstGeom>
              <a:blipFill>
                <a:blip r:embed="rId4"/>
                <a:stretch>
                  <a:fillRect/>
                </a:stretch>
              </a:blipFill>
            </p:spPr>
            <p:txBody>
              <a:bodyPr/>
              <a:lstStyle/>
              <a:p>
                <a:r>
                  <a:rPr lang="en-CA">
                    <a:noFill/>
                  </a:rPr>
                  <a:t> </a:t>
                </a:r>
              </a:p>
            </p:txBody>
          </p:sp>
        </mc:Fallback>
      </mc:AlternateContent>
      <p:pic>
        <p:nvPicPr>
          <p:cNvPr id="13" name="Picture 12" descr="A diagram of a person's face&#10;&#10;AI-generated content may be incorrect.">
            <a:extLst>
              <a:ext uri="{FF2B5EF4-FFF2-40B4-BE49-F238E27FC236}">
                <a16:creationId xmlns:a16="http://schemas.microsoft.com/office/drawing/2014/main" id="{D6D2DFB5-496D-CE99-D204-7A2D05A7C9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296" y="2293547"/>
            <a:ext cx="2103528" cy="1855715"/>
          </a:xfrm>
          <a:prstGeom prst="rect">
            <a:avLst/>
          </a:prstGeom>
        </p:spPr>
      </p:pic>
      <mc:AlternateContent xmlns:mc="http://schemas.openxmlformats.org/markup-compatibility/2006" xmlns:a14="http://schemas.microsoft.com/office/drawing/2010/main">
        <mc:Choice Requires="a14">
          <p:sp>
            <p:nvSpPr>
              <p:cNvPr id="14" name="Object 5">
                <a:extLst>
                  <a:ext uri="{FF2B5EF4-FFF2-40B4-BE49-F238E27FC236}">
                    <a16:creationId xmlns:a16="http://schemas.microsoft.com/office/drawing/2014/main" id="{60877C14-AA04-9D01-1FAA-82457F6CE60C}"/>
                  </a:ext>
                </a:extLst>
              </p:cNvPr>
              <p:cNvSpPr txBox="1"/>
              <p:nvPr/>
            </p:nvSpPr>
            <p:spPr bwMode="auto">
              <a:xfrm>
                <a:off x="3499820" y="4339076"/>
                <a:ext cx="6820493" cy="4937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𝑴</m:t>
                      </m:r>
                      <m:r>
                        <a:rPr lang="en-CA" b="1" i="1" smtClean="0">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𝟏</m:t>
                          </m:r>
                        </m:sub>
                        <m:sup>
                          <m:r>
                            <a:rPr lang="en-CA" b="1" i="1">
                              <a:solidFill>
                                <a:schemeClr val="accent1"/>
                              </a:solidFill>
                              <a:latin typeface="Cambria Math" panose="02040503050406030204" pitchFamily="18" charset="0"/>
                            </a:rPr>
                            <m:t>𝝁</m:t>
                          </m:r>
                        </m:sup>
                      </m:sSub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𝝁𝝂</m:t>
                          </m:r>
                        </m:sub>
                      </m:sSub>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𝟐</m:t>
                          </m:r>
                        </m:sub>
                        <m:sup>
                          <m:r>
                            <a:rPr lang="en-CA" b="1" i="1">
                              <a:solidFill>
                                <a:schemeClr val="accent1"/>
                              </a:solidFill>
                              <a:latin typeface="Cambria Math" panose="02040503050406030204" pitchFamily="18" charset="0"/>
                            </a:rPr>
                            <m:t>𝝂</m:t>
                          </m:r>
                        </m:sup>
                      </m:sSubSup>
                      <m:r>
                        <a:rPr lang="en-CA" b="1" i="1">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up>
                          <m:r>
                            <a:rPr lang="en-CA" b="1" i="1">
                              <a:solidFill>
                                <a:schemeClr val="accent1"/>
                              </a:solidFill>
                              <a:latin typeface="Cambria Math" panose="02040503050406030204" pitchFamily="18" charset="0"/>
                            </a:rPr>
                            <m:t>𝟐</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𝟐</m:t>
                              </m:r>
                            </m:sub>
                          </m:sSub>
                        </m:sup>
                      </m:sSubSup>
                      <m:r>
                        <a:rPr lang="en-CA" b="1" i="1">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up>
                          <m:r>
                            <a:rPr lang="en-CA" b="1" i="1">
                              <a:solidFill>
                                <a:schemeClr val="accent1"/>
                              </a:solidFill>
                              <a:latin typeface="Cambria Math" panose="02040503050406030204" pitchFamily="18" charset="0"/>
                            </a:rPr>
                            <m:t>𝟐</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𝟐</m:t>
                              </m:r>
                            </m:sub>
                          </m:sSub>
                        </m:sup>
                      </m:sSubSup>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d>
                        <m:dPr>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𝟐</m:t>
                                  </m:r>
                                </m:sub>
                              </m:sSub>
                            </m:sup>
                          </m:sSubSup>
                          <m:r>
                            <a:rPr lang="en-CA" b="1" i="1">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b>
                            <m:sup>
                              <m:r>
                                <a:rPr lang="en-CA" b="1" i="1">
                                  <a:solidFill>
                                    <a:schemeClr val="accent1"/>
                                  </a:solidFill>
                                  <a:latin typeface="Cambria Math" panose="02040503050406030204" pitchFamily="18" charset="0"/>
                                </a:rPr>
                                <m:t>𝝁</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𝟐</m:t>
                                  </m:r>
                                </m:sub>
                              </m:sSub>
                            </m:sup>
                          </m:sSubSup>
                        </m:e>
                      </m:d>
                    </m:oMath>
                  </m:oMathPara>
                </a14:m>
                <a:endParaRPr lang="en-CA" b="1" dirty="0">
                  <a:solidFill>
                    <a:schemeClr val="accent1"/>
                  </a:solidFill>
                </a:endParaRPr>
              </a:p>
            </p:txBody>
          </p:sp>
        </mc:Choice>
        <mc:Fallback xmlns="">
          <p:sp>
            <p:nvSpPr>
              <p:cNvPr id="14" name="Object 5">
                <a:extLst>
                  <a:ext uri="{FF2B5EF4-FFF2-40B4-BE49-F238E27FC236}">
                    <a16:creationId xmlns:a16="http://schemas.microsoft.com/office/drawing/2014/main" id="{60877C14-AA04-9D01-1FAA-82457F6CE60C}"/>
                  </a:ext>
                </a:extLst>
              </p:cNvPr>
              <p:cNvSpPr txBox="1">
                <a:spLocks noRot="1" noChangeAspect="1" noMove="1" noResize="1" noEditPoints="1" noAdjustHandles="1" noChangeArrowheads="1" noChangeShapeType="1" noTextEdit="1"/>
              </p:cNvSpPr>
              <p:nvPr/>
            </p:nvSpPr>
            <p:spPr bwMode="auto">
              <a:xfrm>
                <a:off x="3499820" y="4339076"/>
                <a:ext cx="6820493" cy="493713"/>
              </a:xfrm>
              <a:prstGeom prst="rect">
                <a:avLst/>
              </a:prstGeom>
              <a:blipFill>
                <a:blip r:embed="rId6"/>
                <a:stretch>
                  <a:fillRect/>
                </a:stretch>
              </a:blipFill>
              <a:ln>
                <a:noFill/>
              </a:ln>
            </p:spPr>
            <p:txBody>
              <a:bodyPr/>
              <a:lstStyle/>
              <a:p>
                <a:r>
                  <a:rPr lang="en-CA">
                    <a:noFill/>
                  </a:rPr>
                  <a:t> </a:t>
                </a:r>
              </a:p>
            </p:txBody>
          </p:sp>
        </mc:Fallback>
      </mc:AlternateContent>
      <p:sp>
        <p:nvSpPr>
          <p:cNvPr id="15" name="Rectangle 14">
            <a:extLst>
              <a:ext uri="{FF2B5EF4-FFF2-40B4-BE49-F238E27FC236}">
                <a16:creationId xmlns:a16="http://schemas.microsoft.com/office/drawing/2014/main" id="{F8C743B3-F00D-CC18-8798-54DCC3B2C66B}"/>
              </a:ext>
            </a:extLst>
          </p:cNvPr>
          <p:cNvSpPr/>
          <p:nvPr/>
        </p:nvSpPr>
        <p:spPr>
          <a:xfrm>
            <a:off x="3499820" y="5156741"/>
            <a:ext cx="5903777" cy="585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mc:AlternateContent xmlns:mc="http://schemas.openxmlformats.org/markup-compatibility/2006" xmlns:a14="http://schemas.microsoft.com/office/drawing/2010/main">
        <mc:Choice Requires="a14">
          <p:sp>
            <p:nvSpPr>
              <p:cNvPr id="16" name="Object 6">
                <a:extLst>
                  <a:ext uri="{FF2B5EF4-FFF2-40B4-BE49-F238E27FC236}">
                    <a16:creationId xmlns:a16="http://schemas.microsoft.com/office/drawing/2014/main" id="{4490A1E8-6B59-E979-4D37-1C13CAF69A1C}"/>
                  </a:ext>
                </a:extLst>
              </p:cNvPr>
              <p:cNvSpPr txBox="1"/>
              <p:nvPr/>
            </p:nvSpPr>
            <p:spPr bwMode="auto">
              <a:xfrm>
                <a:off x="3466150" y="5156741"/>
                <a:ext cx="6437267" cy="4937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𝑴</m:t>
                      </m:r>
                      <m:r>
                        <a:rPr lang="en-CA" b="1" i="1" smtClean="0">
                          <a:solidFill>
                            <a:schemeClr val="accent1"/>
                          </a:solidFill>
                          <a:latin typeface="Cambria Math" panose="02040503050406030204" pitchFamily="18" charset="0"/>
                        </a:rPr>
                        <m:t> </m:t>
                      </m:r>
                      <m:groupChr>
                        <m:groupChrPr>
                          <m:chr m:val="→"/>
                          <m:vertJc m:val="bot"/>
                          <m:ctrlPr>
                            <a:rPr lang="en-CA" b="1" i="1">
                              <a:solidFill>
                                <a:schemeClr val="accent1"/>
                              </a:solidFill>
                              <a:latin typeface="Cambria Math" panose="02040503050406030204" pitchFamily="18" charset="0"/>
                            </a:rPr>
                          </m:ctrlPr>
                        </m:groupChrPr>
                        <m:e>
                          <m:r>
                            <a:rPr lang="en-CA" b="1" i="1">
                              <a:solidFill>
                                <a:schemeClr val="accent1"/>
                              </a:solidFill>
                              <a:latin typeface="Cambria Math" panose="02040503050406030204" pitchFamily="18" charset="0"/>
                            </a:rPr>
                            <m:t> </m:t>
                          </m:r>
                          <m:r>
                            <a:rPr lang="en-CA" b="1" i="1" smtClean="0">
                              <a:solidFill>
                                <a:schemeClr val="accent1"/>
                              </a:solidFill>
                              <a:latin typeface="Cambria Math" panose="02040503050406030204" pitchFamily="18" charset="0"/>
                            </a:rPr>
                            <m:t>𝜫</m:t>
                          </m:r>
                          <m:r>
                            <a:rPr lang="en-CA" b="1" i="1">
                              <a:solidFill>
                                <a:schemeClr val="accent1"/>
                              </a:solidFill>
                              <a:latin typeface="Cambria Math" panose="02040503050406030204" pitchFamily="18" charset="0"/>
                            </a:rPr>
                            <m:t> </m:t>
                          </m:r>
                        </m:e>
                      </m:groupChr>
                      <m:r>
                        <a:rPr lang="en-CA" b="1" i="1" smtClean="0">
                          <a:solidFill>
                            <a:schemeClr val="accent1"/>
                          </a:solidFill>
                          <a:latin typeface="Cambria Math" panose="02040503050406030204" pitchFamily="18" charset="0"/>
                        </a:rPr>
                        <m:t>  </m:t>
                      </m:r>
                      <m:sSubSup>
                        <m:sSubSupPr>
                          <m:ctrlPr>
                            <a:rPr lang="en-CA" b="1" i="1" smtClean="0">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up>
                          <m:r>
                            <a:rPr lang="en-CA" b="1" i="1">
                              <a:solidFill>
                                <a:schemeClr val="accent1"/>
                              </a:solidFill>
                              <a:latin typeface="Cambria Math" panose="02040503050406030204" pitchFamily="18" charset="0"/>
                            </a:rPr>
                            <m:t>𝟐</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𝟐</m:t>
                              </m:r>
                            </m:sub>
                          </m:sSub>
                        </m:sub>
                        <m:sup>
                          <m:r>
                            <a:rPr lang="en-CA" b="1" i="1">
                              <a:solidFill>
                                <a:schemeClr val="accent1"/>
                              </a:solidFill>
                              <a:latin typeface="Cambria Math" panose="02040503050406030204" pitchFamily="18" charset="0"/>
                            </a:rPr>
                            <m:t>𝝁</m:t>
                          </m:r>
                        </m:sup>
                      </m:sSubSup>
                      <m:r>
                        <a:rPr lang="en-CA" b="1" i="1">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up>
                          <m:r>
                            <a:rPr lang="en-CA" b="1" i="1">
                              <a:solidFill>
                                <a:schemeClr val="accent1"/>
                              </a:solidFill>
                              <a:latin typeface="Cambria Math" panose="02040503050406030204" pitchFamily="18" charset="0"/>
                            </a:rPr>
                            <m:t>𝟐</m:t>
                          </m:r>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𝟐</m:t>
                              </m:r>
                            </m:sub>
                          </m:sSub>
                        </m:sub>
                        <m:sup>
                          <m:r>
                            <a:rPr lang="en-CA" b="1" i="1">
                              <a:solidFill>
                                <a:schemeClr val="accent1"/>
                              </a:solidFill>
                              <a:latin typeface="Cambria Math" panose="02040503050406030204" pitchFamily="18" charset="0"/>
                            </a:rPr>
                            <m:t>𝝁</m:t>
                          </m:r>
                        </m:sup>
                      </m:sSubSup>
                      <m:r>
                        <a:rPr lang="en-CA" b="1" i="1" smtClean="0">
                          <a:solidFill>
                            <a:srgbClr val="FF0000"/>
                          </a:solidFill>
                          <a:latin typeface="Cambria Math" panose="02040503050406030204" pitchFamily="18" charset="0"/>
                        </a:rPr>
                        <m:t>−</m:t>
                      </m:r>
                      <m:sSub>
                        <m:sSubPr>
                          <m:ctrlPr>
                            <a:rPr lang="en-CA" b="1" i="1" smtClean="0">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𝑽</m:t>
                          </m:r>
                        </m:sub>
                      </m:s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𝒈</m:t>
                          </m:r>
                        </m:e>
                        <m:sub>
                          <m:r>
                            <a:rPr lang="en-CA" b="1" i="1">
                              <a:solidFill>
                                <a:schemeClr val="accent1"/>
                              </a:solidFill>
                              <a:latin typeface="Cambria Math" panose="02040503050406030204" pitchFamily="18" charset="0"/>
                            </a:rPr>
                            <m:t>𝑨</m:t>
                          </m:r>
                        </m:sub>
                      </m:sSub>
                      <m:d>
                        <m:dPr>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𝟏</m:t>
                                  </m:r>
                                </m:sub>
                              </m:sSub>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𝟐</m:t>
                                  </m:r>
                                </m:sub>
                              </m:sSub>
                            </m:sub>
                            <m:sup>
                              <m:r>
                                <a:rPr lang="en-CA" b="1" i="1">
                                  <a:solidFill>
                                    <a:schemeClr val="accent1"/>
                                  </a:solidFill>
                                  <a:latin typeface="Cambria Math" panose="02040503050406030204" pitchFamily="18" charset="0"/>
                                </a:rPr>
                                <m:t>𝝁</m:t>
                              </m:r>
                            </m:sup>
                          </m:sSubSup>
                          <m:r>
                            <a:rPr lang="en-CA" b="1" i="1">
                              <a:solidFill>
                                <a:schemeClr val="accent1"/>
                              </a:solidFill>
                              <a:latin typeface="Cambria Math" panose="02040503050406030204" pitchFamily="18" charset="0"/>
                            </a:rPr>
                            <m:t>+</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r>
                                <a:rPr lang="en-CA" b="1" i="1">
                                  <a:solidFill>
                                    <a:schemeClr val="accent1"/>
                                  </a:solidFill>
                                  <a:latin typeface="Cambria Math" panose="02040503050406030204" pitchFamily="18" charset="0"/>
                                </a:rPr>
                                <m:t>𝝁</m:t>
                              </m:r>
                            </m:sub>
                            <m:sup>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𝑨</m:t>
                                  </m:r>
                                </m:e>
                                <m:sub>
                                  <m:r>
                                    <a:rPr lang="en-CA" b="1" i="1">
                                      <a:solidFill>
                                        <a:schemeClr val="accent1"/>
                                      </a:solidFill>
                                      <a:latin typeface="Cambria Math" panose="02040503050406030204" pitchFamily="18" charset="0"/>
                                    </a:rPr>
                                    <m:t>𝟏</m:t>
                                  </m:r>
                                </m:sub>
                              </m:sSub>
                            </m:sup>
                          </m:sSubSup>
                          <m:r>
                            <a:rPr lang="en-CA" b="1" i="1" smtClean="0">
                              <a:solidFill>
                                <a:schemeClr val="accent1"/>
                              </a:solidFill>
                              <a:latin typeface="Cambria Math" panose="02040503050406030204" pitchFamily="18" charset="0"/>
                            </a:rPr>
                            <m:t> </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𝑱</m:t>
                              </m:r>
                            </m:e>
                            <m:sub>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𝑽</m:t>
                                  </m:r>
                                </m:e>
                                <m:sub>
                                  <m:r>
                                    <a:rPr lang="en-CA" b="1" i="1">
                                      <a:solidFill>
                                        <a:schemeClr val="accent1"/>
                                      </a:solidFill>
                                      <a:latin typeface="Cambria Math" panose="02040503050406030204" pitchFamily="18" charset="0"/>
                                    </a:rPr>
                                    <m:t>𝟐</m:t>
                                  </m:r>
                                </m:sub>
                              </m:sSub>
                            </m:sub>
                            <m:sup>
                              <m:r>
                                <a:rPr lang="en-CA" b="1" i="1">
                                  <a:solidFill>
                                    <a:schemeClr val="accent1"/>
                                  </a:solidFill>
                                  <a:latin typeface="Cambria Math" panose="02040503050406030204" pitchFamily="18" charset="0"/>
                                </a:rPr>
                                <m:t>𝝁</m:t>
                              </m:r>
                            </m:sup>
                          </m:sSubSup>
                        </m:e>
                      </m:d>
                    </m:oMath>
                  </m:oMathPara>
                </a14:m>
                <a:endParaRPr lang="en-CA" b="1" i="1" dirty="0"/>
              </a:p>
            </p:txBody>
          </p:sp>
        </mc:Choice>
        <mc:Fallback xmlns="">
          <p:sp>
            <p:nvSpPr>
              <p:cNvPr id="16" name="Object 6">
                <a:extLst>
                  <a:ext uri="{FF2B5EF4-FFF2-40B4-BE49-F238E27FC236}">
                    <a16:creationId xmlns:a16="http://schemas.microsoft.com/office/drawing/2014/main" id="{4490A1E8-6B59-E979-4D37-1C13CAF69A1C}"/>
                  </a:ext>
                </a:extLst>
              </p:cNvPr>
              <p:cNvSpPr txBox="1">
                <a:spLocks noRot="1" noChangeAspect="1" noMove="1" noResize="1" noEditPoints="1" noAdjustHandles="1" noChangeArrowheads="1" noChangeShapeType="1" noTextEdit="1"/>
              </p:cNvSpPr>
              <p:nvPr/>
            </p:nvSpPr>
            <p:spPr bwMode="auto">
              <a:xfrm>
                <a:off x="3466150" y="5156741"/>
                <a:ext cx="6437267" cy="493713"/>
              </a:xfrm>
              <a:prstGeom prst="rect">
                <a:avLst/>
              </a:prstGeom>
              <a:blipFill>
                <a:blip r:embed="rId7"/>
                <a:stretch>
                  <a:fillRect b="-711111"/>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Object 6">
                <a:extLst>
                  <a:ext uri="{FF2B5EF4-FFF2-40B4-BE49-F238E27FC236}">
                    <a16:creationId xmlns:a16="http://schemas.microsoft.com/office/drawing/2014/main" id="{99DA244C-F139-832B-31C7-A55AAEB75C80}"/>
                  </a:ext>
                </a:extLst>
              </p:cNvPr>
              <p:cNvSpPr txBox="1"/>
              <p:nvPr/>
            </p:nvSpPr>
            <p:spPr bwMode="auto">
              <a:xfrm>
                <a:off x="7299261" y="795463"/>
                <a:ext cx="1228682" cy="3603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200" i="1" smtClean="0">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𝑔</m:t>
                          </m:r>
                        </m:e>
                        <m:sub>
                          <m:r>
                            <a:rPr lang="en-CA" sz="1200" i="1">
                              <a:solidFill>
                                <a:srgbClr val="000000"/>
                              </a:solidFill>
                              <a:latin typeface="Cambria Math" panose="02040503050406030204" pitchFamily="18" charset="0"/>
                            </a:rPr>
                            <m:t>𝑉</m:t>
                          </m:r>
                        </m:sub>
                      </m:sSub>
                      <m:r>
                        <a:rPr lang="en-CA" sz="1200" i="1">
                          <a:solidFill>
                            <a:srgbClr val="000000"/>
                          </a:solidFill>
                          <a:latin typeface="Cambria Math" panose="02040503050406030204" pitchFamily="18" charset="0"/>
                        </a:rPr>
                        <m:t> ≈−</m:t>
                      </m:r>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𝑔</m:t>
                          </m:r>
                        </m:e>
                        <m:sub>
                          <m:r>
                            <a:rPr lang="en-CA" sz="1200" i="1">
                              <a:solidFill>
                                <a:srgbClr val="000000"/>
                              </a:solidFill>
                              <a:latin typeface="Cambria Math" panose="02040503050406030204" pitchFamily="18" charset="0"/>
                            </a:rPr>
                            <m:t>𝐴</m:t>
                          </m:r>
                        </m:sub>
                      </m:sSub>
                      <m:r>
                        <a:rPr lang="en-CA" sz="1200" b="0" i="1" smtClean="0">
                          <a:solidFill>
                            <a:srgbClr val="000000"/>
                          </a:solidFill>
                          <a:latin typeface="Cambria Math" panose="02040503050406030204" pitchFamily="18" charset="0"/>
                        </a:rPr>
                        <m:t>≡</m:t>
                      </m:r>
                      <m:r>
                        <a:rPr lang="en-CA" sz="1200" b="0" i="1" smtClean="0">
                          <a:solidFill>
                            <a:srgbClr val="000000"/>
                          </a:solidFill>
                          <a:latin typeface="Cambria Math" panose="02040503050406030204" pitchFamily="18" charset="0"/>
                        </a:rPr>
                        <m:t>𝑔</m:t>
                      </m:r>
                    </m:oMath>
                  </m:oMathPara>
                </a14:m>
                <a:endParaRPr lang="en-CA" sz="1200" dirty="0"/>
              </a:p>
            </p:txBody>
          </p:sp>
        </mc:Choice>
        <mc:Fallback xmlns="">
          <p:sp>
            <p:nvSpPr>
              <p:cNvPr id="17" name="Object 6">
                <a:extLst>
                  <a:ext uri="{FF2B5EF4-FFF2-40B4-BE49-F238E27FC236}">
                    <a16:creationId xmlns:a16="http://schemas.microsoft.com/office/drawing/2014/main" id="{99DA244C-F139-832B-31C7-A55AAEB75C80}"/>
                  </a:ext>
                </a:extLst>
              </p:cNvPr>
              <p:cNvSpPr txBox="1">
                <a:spLocks noRot="1" noChangeAspect="1" noMove="1" noResize="1" noEditPoints="1" noAdjustHandles="1" noChangeArrowheads="1" noChangeShapeType="1" noTextEdit="1"/>
              </p:cNvSpPr>
              <p:nvPr/>
            </p:nvSpPr>
            <p:spPr bwMode="auto">
              <a:xfrm>
                <a:off x="7299261" y="795463"/>
                <a:ext cx="1228682" cy="360362"/>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Object 5">
                <a:extLst>
                  <a:ext uri="{FF2B5EF4-FFF2-40B4-BE49-F238E27FC236}">
                    <a16:creationId xmlns:a16="http://schemas.microsoft.com/office/drawing/2014/main" id="{5064D3C1-BA61-067F-E08E-D05477338CA9}"/>
                  </a:ext>
                </a:extLst>
              </p:cNvPr>
              <p:cNvSpPr txBox="1"/>
              <p:nvPr/>
            </p:nvSpPr>
            <p:spPr bwMode="auto">
              <a:xfrm>
                <a:off x="7299260" y="212487"/>
                <a:ext cx="4696430" cy="58297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200" i="1" smtClean="0">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𝑀</m:t>
                          </m:r>
                        </m:e>
                        <m:sub>
                          <m:r>
                            <a:rPr lang="en-CA" sz="1200" i="1">
                              <a:solidFill>
                                <a:srgbClr val="000000"/>
                              </a:solidFill>
                              <a:latin typeface="Cambria Math" panose="02040503050406030204" pitchFamily="18" charset="0"/>
                            </a:rPr>
                            <m:t>𝑓𝑖</m:t>
                          </m:r>
                        </m:sub>
                      </m:sSub>
                      <m:r>
                        <a:rPr lang="en-CA" sz="1200" i="1">
                          <a:solidFill>
                            <a:srgbClr val="000000"/>
                          </a:solidFill>
                          <a:latin typeface="Cambria Math" panose="02040503050406030204" pitchFamily="18" charset="0"/>
                        </a:rPr>
                        <m:t>=</m:t>
                      </m:r>
                      <m:f>
                        <m:fPr>
                          <m:ctrlPr>
                            <a:rPr lang="en-CA" sz="1200" i="1">
                              <a:solidFill>
                                <a:srgbClr val="000000"/>
                              </a:solidFill>
                              <a:latin typeface="Cambria Math" panose="02040503050406030204" pitchFamily="18" charset="0"/>
                            </a:rPr>
                          </m:ctrlPr>
                        </m:fPr>
                        <m:num>
                          <m:r>
                            <a:rPr lang="en-CA" sz="1200" b="0" i="1" smtClean="0">
                              <a:solidFill>
                                <a:srgbClr val="000000"/>
                              </a:solidFill>
                              <a:latin typeface="Cambria Math" panose="02040503050406030204" pitchFamily="18" charset="0"/>
                            </a:rPr>
                            <m:t>𝑔</m:t>
                          </m:r>
                        </m:num>
                        <m:den>
                          <m:r>
                            <a:rPr lang="en-CA" sz="1200" i="1">
                              <a:solidFill>
                                <a:srgbClr val="000000"/>
                              </a:solidFill>
                              <a:latin typeface="Cambria Math" panose="02040503050406030204" pitchFamily="18" charset="0"/>
                            </a:rPr>
                            <m:t>2</m:t>
                          </m:r>
                          <m:rad>
                            <m:radPr>
                              <m:degHide m:val="on"/>
                              <m:ctrlPr>
                                <a:rPr lang="en-CA" sz="1200" i="1">
                                  <a:solidFill>
                                    <a:srgbClr val="000000"/>
                                  </a:solidFill>
                                  <a:latin typeface="Cambria Math" panose="02040503050406030204" pitchFamily="18" charset="0"/>
                                </a:rPr>
                              </m:ctrlPr>
                            </m:radPr>
                            <m:deg/>
                            <m:e>
                              <m:r>
                                <a:rPr lang="en-CA" sz="1200" i="1">
                                  <a:solidFill>
                                    <a:srgbClr val="000000"/>
                                  </a:solidFill>
                                  <a:latin typeface="Cambria Math" panose="02040503050406030204" pitchFamily="18" charset="0"/>
                                </a:rPr>
                                <m:t>2</m:t>
                              </m:r>
                            </m:e>
                          </m:rad>
                        </m:den>
                      </m:f>
                      <m:d>
                        <m:dPr>
                          <m:begChr m:val="["/>
                          <m:endChr m:val="]"/>
                          <m:ctrlPr>
                            <a:rPr lang="en-CA" sz="1200" i="1">
                              <a:solidFill>
                                <a:srgbClr val="000000"/>
                              </a:solidFill>
                              <a:latin typeface="Cambria Math" panose="02040503050406030204" pitchFamily="18" charset="0"/>
                            </a:rPr>
                          </m:ctrlPr>
                        </m:dPr>
                        <m:e>
                          <m:acc>
                            <m:accPr>
                              <m:chr m:val="̄"/>
                              <m:ctrlPr>
                                <a:rPr lang="en-CA" sz="1200" i="1" smtClean="0">
                                  <a:solidFill>
                                    <a:srgbClr val="FF0000"/>
                                  </a:solidFill>
                                  <a:latin typeface="Cambria Math" panose="02040503050406030204" pitchFamily="18" charset="0"/>
                                </a:rPr>
                              </m:ctrlPr>
                            </m:accPr>
                            <m:e>
                              <m:r>
                                <a:rPr lang="en-CA" sz="1200" i="1">
                                  <a:solidFill>
                                    <a:srgbClr val="FF0000"/>
                                  </a:solidFill>
                                  <a:latin typeface="Cambria Math" panose="02040503050406030204" pitchFamily="18" charset="0"/>
                                </a:rPr>
                                <m:t>𝜓</m:t>
                              </m:r>
                            </m:e>
                          </m:acc>
                          <m:sSup>
                            <m:sSupPr>
                              <m:ctrlPr>
                                <a:rPr lang="en-CA" sz="1200" i="1">
                                  <a:solidFill>
                                    <a:srgbClr val="FF0000"/>
                                  </a:solidFill>
                                  <a:latin typeface="Cambria Math" panose="02040503050406030204" pitchFamily="18" charset="0"/>
                                </a:rPr>
                              </m:ctrlPr>
                            </m:sSupPr>
                            <m:e>
                              <m:r>
                                <a:rPr lang="en-CA" sz="1200" i="1">
                                  <a:solidFill>
                                    <a:srgbClr val="FF0000"/>
                                  </a:solidFill>
                                  <a:latin typeface="Cambria Math" panose="02040503050406030204" pitchFamily="18" charset="0"/>
                                </a:rPr>
                                <m:t>𝛾</m:t>
                              </m:r>
                            </m:e>
                            <m:sup>
                              <m:r>
                                <a:rPr lang="en-CA" sz="1200" i="1">
                                  <a:solidFill>
                                    <a:srgbClr val="FF0000"/>
                                  </a:solidFill>
                                  <a:latin typeface="Cambria Math" panose="02040503050406030204" pitchFamily="18" charset="0"/>
                                </a:rPr>
                                <m:t>𝜇</m:t>
                              </m:r>
                            </m:sup>
                          </m:sSup>
                          <m:d>
                            <m:dPr>
                              <m:ctrlPr>
                                <a:rPr lang="en-CA" sz="1200" i="1">
                                  <a:solidFill>
                                    <a:srgbClr val="FF0000"/>
                                  </a:solidFill>
                                  <a:latin typeface="Cambria Math" panose="02040503050406030204" pitchFamily="18" charset="0"/>
                                </a:rPr>
                              </m:ctrlPr>
                            </m:dPr>
                            <m:e>
                              <m:r>
                                <a:rPr lang="en-CA" sz="1200" i="1">
                                  <a:solidFill>
                                    <a:srgbClr val="FF0000"/>
                                  </a:solidFill>
                                  <a:latin typeface="Cambria Math" panose="02040503050406030204" pitchFamily="18" charset="0"/>
                                </a:rPr>
                                <m:t>1−</m:t>
                              </m:r>
                              <m:sSub>
                                <m:sSubPr>
                                  <m:ctrlPr>
                                    <a:rPr lang="en-CA" sz="1200" i="1">
                                      <a:solidFill>
                                        <a:srgbClr val="FF0000"/>
                                      </a:solidFill>
                                      <a:latin typeface="Cambria Math" panose="02040503050406030204" pitchFamily="18" charset="0"/>
                                    </a:rPr>
                                  </m:ctrlPr>
                                </m:sSubPr>
                                <m:e>
                                  <m:r>
                                    <a:rPr lang="en-CA" sz="1200" i="1">
                                      <a:solidFill>
                                        <a:srgbClr val="FF0000"/>
                                      </a:solidFill>
                                      <a:latin typeface="Cambria Math" panose="02040503050406030204" pitchFamily="18" charset="0"/>
                                    </a:rPr>
                                    <m:t>𝛾</m:t>
                                  </m:r>
                                </m:e>
                                <m:sub>
                                  <m:r>
                                    <a:rPr lang="en-CA" sz="1200" i="1">
                                      <a:solidFill>
                                        <a:srgbClr val="FF0000"/>
                                      </a:solidFill>
                                      <a:latin typeface="Cambria Math" panose="02040503050406030204" pitchFamily="18" charset="0"/>
                                    </a:rPr>
                                    <m:t>5</m:t>
                                  </m:r>
                                </m:sub>
                              </m:sSub>
                            </m:e>
                          </m:d>
                          <m:r>
                            <a:rPr lang="en-CA" sz="1200" i="1">
                              <a:solidFill>
                                <a:srgbClr val="FF0000"/>
                              </a:solidFill>
                              <a:latin typeface="Cambria Math" panose="02040503050406030204" pitchFamily="18" charset="0"/>
                            </a:rPr>
                            <m:t>𝜓</m:t>
                          </m:r>
                        </m:e>
                      </m:d>
                      <m:f>
                        <m:fPr>
                          <m:ctrlPr>
                            <a:rPr lang="en-CA" sz="1200" i="1" smtClean="0">
                              <a:solidFill>
                                <a:schemeClr val="accent1"/>
                              </a:solidFill>
                              <a:latin typeface="Cambria Math" panose="02040503050406030204" pitchFamily="18" charset="0"/>
                            </a:rPr>
                          </m:ctrlPr>
                        </m:fPr>
                        <m:num>
                          <m:d>
                            <m:dPr>
                              <m:ctrlPr>
                                <a:rPr lang="en-CA" sz="1200" i="1">
                                  <a:solidFill>
                                    <a:schemeClr val="accent1"/>
                                  </a:solidFill>
                                  <a:latin typeface="Cambria Math" panose="02040503050406030204" pitchFamily="18" charset="0"/>
                                </a:rPr>
                              </m:ctrlPr>
                            </m:dPr>
                            <m:e>
                              <m:sSub>
                                <m:sSubPr>
                                  <m:ctrlPr>
                                    <a:rPr lang="en-CA" sz="1200" i="1">
                                      <a:solidFill>
                                        <a:schemeClr val="accent1"/>
                                      </a:solidFill>
                                      <a:latin typeface="Cambria Math" panose="02040503050406030204" pitchFamily="18" charset="0"/>
                                    </a:rPr>
                                  </m:ctrlPr>
                                </m:sSubPr>
                                <m:e>
                                  <m:r>
                                    <a:rPr lang="en-CA" sz="1200" i="1">
                                      <a:solidFill>
                                        <a:schemeClr val="accent1"/>
                                      </a:solidFill>
                                      <a:latin typeface="Cambria Math" panose="02040503050406030204" pitchFamily="18" charset="0"/>
                                    </a:rPr>
                                    <m:t>𝑔</m:t>
                                  </m:r>
                                </m:e>
                                <m:sub>
                                  <m:r>
                                    <a:rPr lang="en-CA" sz="1200" i="1">
                                      <a:solidFill>
                                        <a:schemeClr val="accent1"/>
                                      </a:solidFill>
                                      <a:latin typeface="Cambria Math" panose="02040503050406030204" pitchFamily="18" charset="0"/>
                                    </a:rPr>
                                    <m:t>𝜇𝜈</m:t>
                                  </m:r>
                                </m:sub>
                              </m:sSub>
                              <m:r>
                                <a:rPr lang="en-CA" sz="1200" i="1">
                                  <a:solidFill>
                                    <a:schemeClr val="accent1"/>
                                  </a:solidFill>
                                  <a:latin typeface="Cambria Math" panose="02040503050406030204" pitchFamily="18" charset="0"/>
                                </a:rPr>
                                <m:t>−</m:t>
                              </m:r>
                              <m:f>
                                <m:fPr>
                                  <m:type m:val="lin"/>
                                  <m:ctrlPr>
                                    <a:rPr lang="en-CA" sz="1200" i="1">
                                      <a:solidFill>
                                        <a:schemeClr val="accent1"/>
                                      </a:solidFill>
                                      <a:latin typeface="Cambria Math" panose="02040503050406030204" pitchFamily="18" charset="0"/>
                                    </a:rPr>
                                  </m:ctrlPr>
                                </m:fPr>
                                <m:num>
                                  <m:sSub>
                                    <m:sSubPr>
                                      <m:ctrlPr>
                                        <a:rPr lang="en-CA" sz="1200" i="1">
                                          <a:solidFill>
                                            <a:schemeClr val="accent1"/>
                                          </a:solidFill>
                                          <a:latin typeface="Cambria Math" panose="02040503050406030204" pitchFamily="18" charset="0"/>
                                        </a:rPr>
                                      </m:ctrlPr>
                                    </m:sSubPr>
                                    <m:e>
                                      <m:r>
                                        <a:rPr lang="en-CA" sz="1200" i="1">
                                          <a:solidFill>
                                            <a:schemeClr val="accent1"/>
                                          </a:solidFill>
                                          <a:latin typeface="Cambria Math" panose="02040503050406030204" pitchFamily="18" charset="0"/>
                                        </a:rPr>
                                        <m:t>𝑞</m:t>
                                      </m:r>
                                    </m:e>
                                    <m:sub>
                                      <m:r>
                                        <a:rPr lang="en-CA" sz="1200" i="1">
                                          <a:solidFill>
                                            <a:schemeClr val="accent1"/>
                                          </a:solidFill>
                                          <a:latin typeface="Cambria Math" panose="02040503050406030204" pitchFamily="18" charset="0"/>
                                        </a:rPr>
                                        <m:t>𝜇</m:t>
                                      </m:r>
                                    </m:sub>
                                  </m:sSub>
                                  <m:sSub>
                                    <m:sSubPr>
                                      <m:ctrlPr>
                                        <a:rPr lang="en-CA" sz="1200" i="1">
                                          <a:solidFill>
                                            <a:schemeClr val="accent1"/>
                                          </a:solidFill>
                                          <a:latin typeface="Cambria Math" panose="02040503050406030204" pitchFamily="18" charset="0"/>
                                        </a:rPr>
                                      </m:ctrlPr>
                                    </m:sSubPr>
                                    <m:e>
                                      <m:r>
                                        <a:rPr lang="en-CA" sz="1200" i="1">
                                          <a:solidFill>
                                            <a:schemeClr val="accent1"/>
                                          </a:solidFill>
                                          <a:latin typeface="Cambria Math" panose="02040503050406030204" pitchFamily="18" charset="0"/>
                                        </a:rPr>
                                        <m:t>𝑞</m:t>
                                      </m:r>
                                    </m:e>
                                    <m:sub>
                                      <m:r>
                                        <a:rPr lang="en-CA" sz="1200" i="1">
                                          <a:solidFill>
                                            <a:schemeClr val="accent1"/>
                                          </a:solidFill>
                                          <a:latin typeface="Cambria Math" panose="02040503050406030204" pitchFamily="18" charset="0"/>
                                        </a:rPr>
                                        <m:t>𝜈</m:t>
                                      </m:r>
                                    </m:sub>
                                  </m:sSub>
                                </m:num>
                                <m:den>
                                  <m:sSubSup>
                                    <m:sSubSupPr>
                                      <m:ctrlPr>
                                        <a:rPr lang="en-CA" sz="1200" i="1">
                                          <a:solidFill>
                                            <a:schemeClr val="accent1"/>
                                          </a:solidFill>
                                          <a:latin typeface="Cambria Math" panose="02040503050406030204" pitchFamily="18" charset="0"/>
                                        </a:rPr>
                                      </m:ctrlPr>
                                    </m:sSubSupPr>
                                    <m:e>
                                      <m:r>
                                        <a:rPr lang="en-CA" sz="1200" i="1">
                                          <a:solidFill>
                                            <a:schemeClr val="accent1"/>
                                          </a:solidFill>
                                          <a:latin typeface="Cambria Math" panose="02040503050406030204" pitchFamily="18" charset="0"/>
                                        </a:rPr>
                                        <m:t>𝑀</m:t>
                                      </m:r>
                                    </m:e>
                                    <m:sub>
                                      <m:r>
                                        <a:rPr lang="en-CA" sz="1200" i="1">
                                          <a:solidFill>
                                            <a:schemeClr val="accent1"/>
                                          </a:solidFill>
                                          <a:latin typeface="Cambria Math" panose="02040503050406030204" pitchFamily="18" charset="0"/>
                                        </a:rPr>
                                        <m:t>𝑍</m:t>
                                      </m:r>
                                      <m:r>
                                        <a:rPr lang="en-CA" sz="1200" i="1">
                                          <a:solidFill>
                                            <a:schemeClr val="accent1"/>
                                          </a:solidFill>
                                          <a:latin typeface="Cambria Math" panose="02040503050406030204" pitchFamily="18" charset="0"/>
                                        </a:rPr>
                                        <m:t>,</m:t>
                                      </m:r>
                                      <m:r>
                                        <a:rPr lang="en-CA" sz="1200" i="1">
                                          <a:solidFill>
                                            <a:schemeClr val="accent1"/>
                                          </a:solidFill>
                                          <a:latin typeface="Cambria Math" panose="02040503050406030204" pitchFamily="18" charset="0"/>
                                        </a:rPr>
                                        <m:t>𝑊</m:t>
                                      </m:r>
                                    </m:sub>
                                    <m:sup>
                                      <m:r>
                                        <a:rPr lang="en-CA" sz="1200" i="1">
                                          <a:solidFill>
                                            <a:schemeClr val="accent1"/>
                                          </a:solidFill>
                                          <a:latin typeface="Cambria Math" panose="02040503050406030204" pitchFamily="18" charset="0"/>
                                        </a:rPr>
                                        <m:t>2</m:t>
                                      </m:r>
                                    </m:sup>
                                  </m:sSubSup>
                                </m:den>
                              </m:f>
                            </m:e>
                          </m:d>
                        </m:num>
                        <m:den>
                          <m:sSup>
                            <m:sSupPr>
                              <m:ctrlPr>
                                <a:rPr lang="en-CA" sz="1200" i="1">
                                  <a:solidFill>
                                    <a:schemeClr val="accent1"/>
                                  </a:solidFill>
                                  <a:latin typeface="Cambria Math" panose="02040503050406030204" pitchFamily="18" charset="0"/>
                                </a:rPr>
                              </m:ctrlPr>
                            </m:sSupPr>
                            <m:e>
                              <m:r>
                                <a:rPr lang="en-CA" sz="1200" i="1">
                                  <a:solidFill>
                                    <a:schemeClr val="accent1"/>
                                  </a:solidFill>
                                  <a:latin typeface="Cambria Math" panose="02040503050406030204" pitchFamily="18" charset="0"/>
                                </a:rPr>
                                <m:t>𝑞</m:t>
                              </m:r>
                            </m:e>
                            <m:sup>
                              <m:r>
                                <a:rPr lang="en-CA" sz="1200" i="1">
                                  <a:solidFill>
                                    <a:schemeClr val="accent1"/>
                                  </a:solidFill>
                                  <a:latin typeface="Cambria Math" panose="02040503050406030204" pitchFamily="18" charset="0"/>
                                </a:rPr>
                                <m:t>2</m:t>
                              </m:r>
                            </m:sup>
                          </m:sSup>
                          <m:r>
                            <a:rPr lang="en-CA" sz="1200" i="1">
                              <a:solidFill>
                                <a:schemeClr val="accent1"/>
                              </a:solidFill>
                              <a:latin typeface="Cambria Math" panose="02040503050406030204" pitchFamily="18" charset="0"/>
                            </a:rPr>
                            <m:t>−</m:t>
                          </m:r>
                          <m:sSubSup>
                            <m:sSubSupPr>
                              <m:ctrlPr>
                                <a:rPr lang="en-CA" sz="1200" i="1">
                                  <a:solidFill>
                                    <a:schemeClr val="accent1"/>
                                  </a:solidFill>
                                  <a:latin typeface="Cambria Math" panose="02040503050406030204" pitchFamily="18" charset="0"/>
                                </a:rPr>
                              </m:ctrlPr>
                            </m:sSubSupPr>
                            <m:e>
                              <m:r>
                                <a:rPr lang="en-CA" sz="1200" i="1">
                                  <a:solidFill>
                                    <a:schemeClr val="accent1"/>
                                  </a:solidFill>
                                  <a:latin typeface="Cambria Math" panose="02040503050406030204" pitchFamily="18" charset="0"/>
                                </a:rPr>
                                <m:t>𝑀</m:t>
                              </m:r>
                            </m:e>
                            <m:sub>
                              <m:r>
                                <a:rPr lang="en-CA" sz="1200" i="1">
                                  <a:solidFill>
                                    <a:schemeClr val="accent1"/>
                                  </a:solidFill>
                                  <a:latin typeface="Cambria Math" panose="02040503050406030204" pitchFamily="18" charset="0"/>
                                </a:rPr>
                                <m:t>𝑍</m:t>
                              </m:r>
                              <m:r>
                                <a:rPr lang="en-CA" sz="1200" i="1">
                                  <a:solidFill>
                                    <a:schemeClr val="accent1"/>
                                  </a:solidFill>
                                  <a:latin typeface="Cambria Math" panose="02040503050406030204" pitchFamily="18" charset="0"/>
                                </a:rPr>
                                <m:t>,</m:t>
                              </m:r>
                              <m:r>
                                <a:rPr lang="en-CA" sz="1200" i="1">
                                  <a:solidFill>
                                    <a:schemeClr val="accent1"/>
                                  </a:solidFill>
                                  <a:latin typeface="Cambria Math" panose="02040503050406030204" pitchFamily="18" charset="0"/>
                                </a:rPr>
                                <m:t>𝑊</m:t>
                              </m:r>
                            </m:sub>
                            <m:sup>
                              <m:r>
                                <a:rPr lang="en-CA" sz="1200" i="1">
                                  <a:solidFill>
                                    <a:schemeClr val="accent1"/>
                                  </a:solidFill>
                                  <a:latin typeface="Cambria Math" panose="02040503050406030204" pitchFamily="18" charset="0"/>
                                </a:rPr>
                                <m:t>2</m:t>
                              </m:r>
                            </m:sup>
                          </m:sSubSup>
                        </m:den>
                      </m:f>
                      <m:f>
                        <m:fPr>
                          <m:ctrlPr>
                            <a:rPr lang="en-CA" sz="1200" i="1">
                              <a:solidFill>
                                <a:srgbClr val="000000"/>
                              </a:solidFill>
                              <a:latin typeface="Cambria Math" panose="02040503050406030204" pitchFamily="18" charset="0"/>
                            </a:rPr>
                          </m:ctrlPr>
                        </m:fPr>
                        <m:num>
                          <m:r>
                            <a:rPr lang="en-CA" sz="1200" b="0" i="1" smtClean="0">
                              <a:solidFill>
                                <a:srgbClr val="000000"/>
                              </a:solidFill>
                              <a:latin typeface="Cambria Math" panose="02040503050406030204" pitchFamily="18" charset="0"/>
                            </a:rPr>
                            <m:t>𝑔</m:t>
                          </m:r>
                        </m:num>
                        <m:den>
                          <m:r>
                            <a:rPr lang="en-CA" sz="1200" i="1">
                              <a:solidFill>
                                <a:srgbClr val="000000"/>
                              </a:solidFill>
                              <a:latin typeface="Cambria Math" panose="02040503050406030204" pitchFamily="18" charset="0"/>
                            </a:rPr>
                            <m:t>2</m:t>
                          </m:r>
                          <m:rad>
                            <m:radPr>
                              <m:degHide m:val="on"/>
                              <m:ctrlPr>
                                <a:rPr lang="en-CA" sz="1200" i="1">
                                  <a:solidFill>
                                    <a:srgbClr val="000000"/>
                                  </a:solidFill>
                                  <a:latin typeface="Cambria Math" panose="02040503050406030204" pitchFamily="18" charset="0"/>
                                </a:rPr>
                              </m:ctrlPr>
                            </m:radPr>
                            <m:deg/>
                            <m:e>
                              <m:r>
                                <a:rPr lang="en-CA" sz="1200" i="1">
                                  <a:solidFill>
                                    <a:srgbClr val="000000"/>
                                  </a:solidFill>
                                  <a:latin typeface="Cambria Math" panose="02040503050406030204" pitchFamily="18" charset="0"/>
                                </a:rPr>
                                <m:t>2</m:t>
                              </m:r>
                            </m:e>
                          </m:rad>
                        </m:den>
                      </m:f>
                      <m:d>
                        <m:dPr>
                          <m:begChr m:val="["/>
                          <m:endChr m:val="]"/>
                          <m:ctrlPr>
                            <a:rPr lang="en-CA" sz="1200" i="1">
                              <a:solidFill>
                                <a:srgbClr val="000000"/>
                              </a:solidFill>
                              <a:latin typeface="Cambria Math" panose="02040503050406030204" pitchFamily="18" charset="0"/>
                            </a:rPr>
                          </m:ctrlPr>
                        </m:dPr>
                        <m:e>
                          <m:acc>
                            <m:accPr>
                              <m:chr m:val="̄"/>
                              <m:ctrlPr>
                                <a:rPr lang="en-CA" sz="1200" i="1" smtClean="0">
                                  <a:solidFill>
                                    <a:srgbClr val="FF0000"/>
                                  </a:solidFill>
                                  <a:latin typeface="Cambria Math" panose="02040503050406030204" pitchFamily="18" charset="0"/>
                                </a:rPr>
                              </m:ctrlPr>
                            </m:accPr>
                            <m:e>
                              <m:r>
                                <a:rPr lang="en-CA" sz="1200" i="1">
                                  <a:solidFill>
                                    <a:srgbClr val="FF0000"/>
                                  </a:solidFill>
                                  <a:latin typeface="Cambria Math" panose="02040503050406030204" pitchFamily="18" charset="0"/>
                                </a:rPr>
                                <m:t>𝜓</m:t>
                              </m:r>
                            </m:e>
                          </m:acc>
                          <m:sSup>
                            <m:sSupPr>
                              <m:ctrlPr>
                                <a:rPr lang="en-CA" sz="1200" i="1">
                                  <a:solidFill>
                                    <a:srgbClr val="FF0000"/>
                                  </a:solidFill>
                                  <a:latin typeface="Cambria Math" panose="02040503050406030204" pitchFamily="18" charset="0"/>
                                </a:rPr>
                              </m:ctrlPr>
                            </m:sSupPr>
                            <m:e>
                              <m:r>
                                <a:rPr lang="en-CA" sz="1200" i="1">
                                  <a:solidFill>
                                    <a:srgbClr val="FF0000"/>
                                  </a:solidFill>
                                  <a:latin typeface="Cambria Math" panose="02040503050406030204" pitchFamily="18" charset="0"/>
                                </a:rPr>
                                <m:t>𝛾</m:t>
                              </m:r>
                            </m:e>
                            <m:sup>
                              <m:r>
                                <a:rPr lang="en-CA" sz="1200" i="1">
                                  <a:solidFill>
                                    <a:srgbClr val="FF0000"/>
                                  </a:solidFill>
                                  <a:latin typeface="Cambria Math" panose="02040503050406030204" pitchFamily="18" charset="0"/>
                                </a:rPr>
                                <m:t>𝜈</m:t>
                              </m:r>
                            </m:sup>
                          </m:sSup>
                          <m:d>
                            <m:dPr>
                              <m:ctrlPr>
                                <a:rPr lang="en-CA" sz="1200" i="1">
                                  <a:solidFill>
                                    <a:srgbClr val="FF0000"/>
                                  </a:solidFill>
                                  <a:latin typeface="Cambria Math" panose="02040503050406030204" pitchFamily="18" charset="0"/>
                                </a:rPr>
                              </m:ctrlPr>
                            </m:dPr>
                            <m:e>
                              <m:r>
                                <a:rPr lang="en-CA" sz="1200" i="1">
                                  <a:solidFill>
                                    <a:srgbClr val="FF0000"/>
                                  </a:solidFill>
                                  <a:latin typeface="Cambria Math" panose="02040503050406030204" pitchFamily="18" charset="0"/>
                                </a:rPr>
                                <m:t>1−</m:t>
                              </m:r>
                              <m:sSub>
                                <m:sSubPr>
                                  <m:ctrlPr>
                                    <a:rPr lang="en-CA" sz="1200" i="1">
                                      <a:solidFill>
                                        <a:srgbClr val="FF0000"/>
                                      </a:solidFill>
                                      <a:latin typeface="Cambria Math" panose="02040503050406030204" pitchFamily="18" charset="0"/>
                                    </a:rPr>
                                  </m:ctrlPr>
                                </m:sSubPr>
                                <m:e>
                                  <m:r>
                                    <a:rPr lang="en-CA" sz="1200" i="1">
                                      <a:solidFill>
                                        <a:srgbClr val="FF0000"/>
                                      </a:solidFill>
                                      <a:latin typeface="Cambria Math" panose="02040503050406030204" pitchFamily="18" charset="0"/>
                                    </a:rPr>
                                    <m:t>𝛾</m:t>
                                  </m:r>
                                </m:e>
                                <m:sub>
                                  <m:r>
                                    <a:rPr lang="en-CA" sz="1200" i="1">
                                      <a:solidFill>
                                        <a:srgbClr val="FF0000"/>
                                      </a:solidFill>
                                      <a:latin typeface="Cambria Math" panose="02040503050406030204" pitchFamily="18" charset="0"/>
                                    </a:rPr>
                                    <m:t>5</m:t>
                                  </m:r>
                                </m:sub>
                              </m:sSub>
                            </m:e>
                          </m:d>
                          <m:r>
                            <a:rPr lang="en-CA" sz="1200" i="1">
                              <a:solidFill>
                                <a:srgbClr val="FF0000"/>
                              </a:solidFill>
                              <a:latin typeface="Cambria Math" panose="02040503050406030204" pitchFamily="18" charset="0"/>
                            </a:rPr>
                            <m:t>𝜓</m:t>
                          </m:r>
                        </m:e>
                      </m:d>
                    </m:oMath>
                  </m:oMathPara>
                </a14:m>
                <a:endParaRPr lang="en-CA" sz="1200" dirty="0"/>
              </a:p>
            </p:txBody>
          </p:sp>
        </mc:Choice>
        <mc:Fallback xmlns="">
          <p:sp>
            <p:nvSpPr>
              <p:cNvPr id="18" name="Object 5">
                <a:extLst>
                  <a:ext uri="{FF2B5EF4-FFF2-40B4-BE49-F238E27FC236}">
                    <a16:creationId xmlns:a16="http://schemas.microsoft.com/office/drawing/2014/main" id="{5064D3C1-BA61-067F-E08E-D05477338CA9}"/>
                  </a:ext>
                </a:extLst>
              </p:cNvPr>
              <p:cNvSpPr txBox="1">
                <a:spLocks noRot="1" noChangeAspect="1" noMove="1" noResize="1" noEditPoints="1" noAdjustHandles="1" noChangeArrowheads="1" noChangeShapeType="1" noTextEdit="1"/>
              </p:cNvSpPr>
              <p:nvPr/>
            </p:nvSpPr>
            <p:spPr bwMode="auto">
              <a:xfrm>
                <a:off x="7299260" y="212487"/>
                <a:ext cx="4696430" cy="582976"/>
              </a:xfrm>
              <a:prstGeom prst="rect">
                <a:avLst/>
              </a:prstGeom>
              <a:blipFill>
                <a:blip r:embed="rId9"/>
                <a:stretch>
                  <a:fillRect t="-42105" b="-2105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257D46C-7983-8DEB-B4ED-E684A3408B2E}"/>
                  </a:ext>
                </a:extLst>
              </p:cNvPr>
              <p:cNvSpPr txBox="1"/>
              <p:nvPr/>
            </p:nvSpPr>
            <p:spPr>
              <a:xfrm>
                <a:off x="7370356" y="1086964"/>
                <a:ext cx="887422" cy="2236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𝑔</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𝑀</m:t>
                          </m:r>
                        </m:e>
                        <m:sub>
                          <m:r>
                            <a:rPr lang="en-US" sz="1200" b="0" i="1" smtClean="0">
                              <a:latin typeface="Cambria Math" panose="02040503050406030204" pitchFamily="18" charset="0"/>
                            </a:rPr>
                            <m:t>𝑊</m:t>
                          </m:r>
                        </m:sub>
                      </m:sSub>
                      <m:rad>
                        <m:radPr>
                          <m:degHide m:val="on"/>
                          <m:ctrlPr>
                            <a:rPr lang="en-US" sz="1200" b="0" i="1" smtClean="0">
                              <a:latin typeface="Cambria Math" panose="02040503050406030204" pitchFamily="18" charset="0"/>
                            </a:rPr>
                          </m:ctrlPr>
                        </m:radPr>
                        <m:deg/>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𝐺</m:t>
                              </m:r>
                            </m:e>
                            <m:sub>
                              <m:r>
                                <a:rPr lang="en-US" sz="1200" b="0" i="1" smtClean="0">
                                  <a:latin typeface="Cambria Math" panose="02040503050406030204" pitchFamily="18" charset="0"/>
                                </a:rPr>
                                <m:t>𝐹</m:t>
                              </m:r>
                            </m:sub>
                          </m:sSub>
                        </m:e>
                      </m:rad>
                      <m:r>
                        <a:rPr lang="en-US" sz="1200" b="0" i="1" smtClean="0">
                          <a:latin typeface="Cambria Math" panose="02040503050406030204" pitchFamily="18" charset="0"/>
                        </a:rPr>
                        <m:t> </m:t>
                      </m:r>
                    </m:oMath>
                  </m:oMathPara>
                </a14:m>
                <a:endParaRPr lang="en-CA" sz="1200" dirty="0"/>
              </a:p>
            </p:txBody>
          </p:sp>
        </mc:Choice>
        <mc:Fallback xmlns="">
          <p:sp>
            <p:nvSpPr>
              <p:cNvPr id="3" name="TextBox 2">
                <a:extLst>
                  <a:ext uri="{FF2B5EF4-FFF2-40B4-BE49-F238E27FC236}">
                    <a16:creationId xmlns:a16="http://schemas.microsoft.com/office/drawing/2014/main" id="{6257D46C-7983-8DEB-B4ED-E684A3408B2E}"/>
                  </a:ext>
                </a:extLst>
              </p:cNvPr>
              <p:cNvSpPr txBox="1">
                <a:spLocks noRot="1" noChangeAspect="1" noMove="1" noResize="1" noEditPoints="1" noAdjustHandles="1" noChangeArrowheads="1" noChangeShapeType="1" noTextEdit="1"/>
              </p:cNvSpPr>
              <p:nvPr/>
            </p:nvSpPr>
            <p:spPr>
              <a:xfrm>
                <a:off x="7370356" y="1086964"/>
                <a:ext cx="887422" cy="223651"/>
              </a:xfrm>
              <a:prstGeom prst="rect">
                <a:avLst/>
              </a:prstGeom>
              <a:blipFill>
                <a:blip r:embed="rId10"/>
                <a:stretch>
                  <a:fillRect l="-3425" b="-13514"/>
                </a:stretch>
              </a:blipFill>
            </p:spPr>
            <p:txBody>
              <a:bodyPr/>
              <a:lstStyle/>
              <a:p>
                <a:r>
                  <a:rPr lang="en-CA">
                    <a:noFill/>
                  </a:rPr>
                  <a:t> </a:t>
                </a:r>
              </a:p>
            </p:txBody>
          </p:sp>
        </mc:Fallback>
      </mc:AlternateContent>
      <p:sp>
        <p:nvSpPr>
          <p:cNvPr id="10" name="Left Brace 9">
            <a:extLst>
              <a:ext uri="{FF2B5EF4-FFF2-40B4-BE49-F238E27FC236}">
                <a16:creationId xmlns:a16="http://schemas.microsoft.com/office/drawing/2014/main" id="{5D5B2C9E-12AB-C07D-847A-441211524C17}"/>
              </a:ext>
            </a:extLst>
          </p:cNvPr>
          <p:cNvSpPr/>
          <p:nvPr/>
        </p:nvSpPr>
        <p:spPr>
          <a:xfrm>
            <a:off x="4902209" y="2429143"/>
            <a:ext cx="405045" cy="1575175"/>
          </a:xfrm>
          <a:prstGeom prst="leftBrace">
            <a:avLst>
              <a:gd name="adj1" fmla="val 41443"/>
              <a:gd name="adj2" fmla="val 49203"/>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black"/>
              </a:solidFill>
            </a:endParaRPr>
          </a:p>
        </p:txBody>
      </p:sp>
    </p:spTree>
    <p:extLst>
      <p:ext uri="{BB962C8B-B14F-4D97-AF65-F5344CB8AC3E}">
        <p14:creationId xmlns:p14="http://schemas.microsoft.com/office/powerpoint/2010/main" val="2800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BF62-1726-D0BD-B2BB-CEECD23B629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1EBB981-EB24-D2C1-7635-1FB6D76A27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55A03C-F119-4067-A50A-27388524D2A3}"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F2787B-3636-A118-D807-35684623C2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07332D2-B578-536D-658F-59AA23BED401}"/>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53522D5-C789-2A7F-FDC6-B7D6C38BE5C1}"/>
                  </a:ext>
                </a:extLst>
              </p:cNvPr>
              <p:cNvSpPr txBox="1"/>
              <p:nvPr/>
            </p:nvSpPr>
            <p:spPr>
              <a:xfrm>
                <a:off x="287373" y="212487"/>
                <a:ext cx="11433220" cy="4958280"/>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1600" dirty="0"/>
              </a:p>
              <a:p>
                <a:r>
                  <a:rPr lang="en-US" sz="1600" b="1" dirty="0">
                    <a:solidFill>
                      <a:prstClr val="black"/>
                    </a:solidFill>
                  </a:rPr>
                  <a:t>Problems:</a:t>
                </a:r>
              </a:p>
              <a:p>
                <a:pPr marL="1257300" lvl="2" indent="-342900">
                  <a:buFont typeface="+mj-lt"/>
                  <a:buAutoNum type="arabicPeriod"/>
                </a:pPr>
                <a:r>
                  <a:rPr lang="en-US" sz="1600" dirty="0"/>
                  <a:t>The left and right-handed fields do not satisfy the Dirac equation separately unless they are massless:</a:t>
                </a:r>
              </a:p>
              <a:p>
                <a:pPr marL="1257300" lvl="2" indent="-342900">
                  <a:buFont typeface="+mj-lt"/>
                  <a:buAutoNum type="arabicPeriod"/>
                </a:pPr>
                <a:endParaRPr lang="en-US" sz="1600" dirty="0"/>
              </a:p>
              <a:p>
                <a:pPr marL="1257300" lvl="2" indent="-342900">
                  <a:buFont typeface="+mj-lt"/>
                  <a:buAutoNum type="arabicPeriod"/>
                </a:pPr>
                <a:endParaRPr lang="en-US" sz="1600" dirty="0"/>
              </a:p>
              <a:p>
                <a:pPr marL="1257300" lvl="2" indent="-342900">
                  <a:buFont typeface="+mj-lt"/>
                  <a:buAutoNum type="arabicPeriod"/>
                </a:pPr>
                <a:endParaRPr lang="en-US" sz="1600" dirty="0"/>
              </a:p>
              <a:p>
                <a:pPr marL="1257300" lvl="2" indent="-342900">
                  <a:buFont typeface="+mj-lt"/>
                  <a:buAutoNum type="arabicPeriod"/>
                </a:pPr>
                <a:endParaRPr lang="en-US" sz="1600" dirty="0"/>
              </a:p>
              <a:p>
                <a:pPr marL="1257300" lvl="2" indent="-342900">
                  <a:buFont typeface="+mj-lt"/>
                  <a:buAutoNum type="arabicPeriod"/>
                </a:pPr>
                <a:r>
                  <a:rPr lang="en-US" sz="1600" dirty="0"/>
                  <a:t>The YM </a:t>
                </a:r>
                <a:r>
                  <a:rPr lang="en-US" sz="1600" dirty="0" err="1"/>
                  <a:t>lagrangian</a:t>
                </a:r>
                <a:r>
                  <a:rPr lang="en-US" sz="1600" dirty="0"/>
                  <a:t> for the vector bosons (</a:t>
                </a:r>
                <a14:m>
                  <m:oMath xmlns:m="http://schemas.openxmlformats.org/officeDocument/2006/math">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𝑊</m:t>
                        </m:r>
                      </m:e>
                      <m:sup>
                        <m:r>
                          <a:rPr lang="en-CA" sz="1600" b="0" i="1" smtClean="0">
                            <a:latin typeface="Cambria Math" panose="02040503050406030204" pitchFamily="18" charset="0"/>
                          </a:rPr>
                          <m:t>±</m:t>
                        </m:r>
                      </m:sup>
                    </m:sSup>
                    <m:r>
                      <a:rPr lang="en-CA" sz="1600" b="0" i="1" smtClean="0">
                        <a:latin typeface="Cambria Math" panose="02040503050406030204" pitchFamily="18" charset="0"/>
                      </a:rPr>
                      <m:t>, </m:t>
                    </m:r>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𝑍</m:t>
                        </m:r>
                      </m:e>
                      <m:sup>
                        <m:r>
                          <a:rPr lang="en-CA" sz="1600" b="0" i="1" smtClean="0">
                            <a:latin typeface="Cambria Math" panose="02040503050406030204" pitchFamily="18" charset="0"/>
                          </a:rPr>
                          <m:t>0</m:t>
                        </m:r>
                      </m:sup>
                    </m:sSup>
                  </m:oMath>
                </a14:m>
                <a:r>
                  <a:rPr lang="en-US" sz="1600" dirty="0"/>
                  <a:t>) has not mass terms </a:t>
                </a:r>
              </a:p>
              <a:p>
                <a:pPr marL="1257300" lvl="2" indent="-342900">
                  <a:buFont typeface="+mj-lt"/>
                  <a:buAutoNum type="arabicPeriod"/>
                </a:pPr>
                <a:endParaRPr lang="en-US" sz="1600" dirty="0"/>
              </a:p>
              <a:p>
                <a:pPr lvl="2"/>
                <a:endParaRPr lang="en-US" sz="1600" dirty="0"/>
              </a:p>
              <a:p>
                <a:pPr lvl="2"/>
                <a:endParaRPr lang="en-US" sz="1600" dirty="0"/>
              </a:p>
              <a:p>
                <a:pPr lvl="2"/>
                <a:endParaRPr lang="en-US" sz="1600" dirty="0"/>
              </a:p>
              <a:p>
                <a:pPr marL="1257300" lvl="2" indent="-342900">
                  <a:buFont typeface="+mj-lt"/>
                  <a:buAutoNum type="arabicPeriod"/>
                </a:pPr>
                <a:endParaRPr lang="en-US" sz="1600" dirty="0"/>
              </a:p>
              <a:p>
                <a:pPr lvl="2"/>
                <a:endParaRPr lang="en-US" sz="1600" dirty="0"/>
              </a:p>
              <a:p>
                <a:pPr lvl="2"/>
                <a:r>
                  <a:rPr lang="en-US" sz="1600" dirty="0"/>
                  <a:t>The model so far describes a mass-less universe for weak interactions …</a:t>
                </a:r>
              </a:p>
              <a:p>
                <a:pPr marL="1257300" lvl="2" indent="-342900">
                  <a:buFont typeface="+mj-lt"/>
                  <a:buAutoNum type="arabicPeriod"/>
                </a:pPr>
                <a:endParaRPr lang="en-US" sz="1600" dirty="0"/>
              </a:p>
            </p:txBody>
          </p:sp>
        </mc:Choice>
        <mc:Fallback xmlns="">
          <p:sp>
            <p:nvSpPr>
              <p:cNvPr id="2" name="TextBox 1">
                <a:extLst>
                  <a:ext uri="{FF2B5EF4-FFF2-40B4-BE49-F238E27FC236}">
                    <a16:creationId xmlns:a16="http://schemas.microsoft.com/office/drawing/2014/main" id="{C53522D5-C789-2A7F-FDC6-B7D6C38BE5C1}"/>
                  </a:ext>
                </a:extLst>
              </p:cNvPr>
              <p:cNvSpPr txBox="1">
                <a:spLocks noRot="1" noChangeAspect="1" noMove="1" noResize="1" noEditPoints="1" noAdjustHandles="1" noChangeArrowheads="1" noChangeShapeType="1" noTextEdit="1"/>
              </p:cNvSpPr>
              <p:nvPr/>
            </p:nvSpPr>
            <p:spPr>
              <a:xfrm>
                <a:off x="287373" y="212487"/>
                <a:ext cx="11433220" cy="4958280"/>
              </a:xfrm>
              <a:prstGeom prst="rect">
                <a:avLst/>
              </a:prstGeom>
              <a:blipFill>
                <a:blip r:embed="rId2"/>
                <a:stretch>
                  <a:fillRect l="-533" t="-157196" b="-7675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334DC730-1EAE-AD07-1F35-7DFB0D6D01AB}"/>
                  </a:ext>
                </a:extLst>
              </p:cNvPr>
              <p:cNvSpPr txBox="1"/>
              <p:nvPr/>
            </p:nvSpPr>
            <p:spPr bwMode="auto">
              <a:xfrm>
                <a:off x="2113783" y="2011987"/>
                <a:ext cx="9064370" cy="66632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ctrlPr>
                            <a:rPr lang="en-CA" sz="1600" b="1" i="1" smtClean="0">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𝒊</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𝒎</m:t>
                          </m:r>
                        </m:e>
                      </m:d>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𝝍</m:t>
                          </m:r>
                        </m:e>
                        <m:sup>
                          <m:r>
                            <a:rPr lang="en-CA" sz="1600" b="1" i="1">
                              <a:solidFill>
                                <a:schemeClr val="accent1"/>
                              </a:solidFill>
                              <a:latin typeface="Cambria Math" panose="02040503050406030204" pitchFamily="18" charset="0"/>
                            </a:rPr>
                            <m:t>𝑳</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𝑹</m:t>
                          </m:r>
                        </m:sup>
                      </m:sSup>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𝒙</m:t>
                          </m:r>
                        </m:e>
                      </m:d>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𝟐</m:t>
                          </m:r>
                        </m:den>
                      </m:f>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𝒊</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𝒎</m:t>
                          </m:r>
                        </m:e>
                      </m:d>
                      <m:r>
                        <a:rPr lang="en-CA" sz="1600" b="1" i="1">
                          <a:solidFill>
                            <a:schemeClr val="accent1"/>
                          </a:solidFill>
                          <a:latin typeface="Cambria Math" panose="02040503050406030204" pitchFamily="18" charset="0"/>
                        </a:rPr>
                        <m:t>𝝍</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𝒙</m:t>
                          </m:r>
                        </m:e>
                      </m:d>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𝟐</m:t>
                          </m:r>
                        </m:den>
                      </m:f>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𝒊</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𝒎</m:t>
                          </m:r>
                        </m:e>
                      </m:d>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r>
                        <a:rPr lang="en-CA" sz="1600" b="1" i="1">
                          <a:solidFill>
                            <a:schemeClr val="accent1"/>
                          </a:solidFill>
                          <a:latin typeface="Cambria Math" panose="02040503050406030204" pitchFamily="18" charset="0"/>
                        </a:rPr>
                        <m:t>𝝍</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𝒙</m:t>
                          </m:r>
                        </m:e>
                      </m:d>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𝟐</m:t>
                          </m:r>
                        </m:den>
                      </m:f>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𝒊</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𝒎</m:t>
                          </m:r>
                        </m:e>
                      </m:d>
                      <m:r>
                        <a:rPr lang="en-CA" sz="1600" b="1" i="1">
                          <a:solidFill>
                            <a:schemeClr val="accent1"/>
                          </a:solidFill>
                          <a:latin typeface="Cambria Math" panose="02040503050406030204" pitchFamily="18" charset="0"/>
                        </a:rPr>
                        <m:t>𝝍</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𝒙</m:t>
                          </m:r>
                        </m:e>
                      </m:d>
                      <m:r>
                        <a:rPr lang="en-CA" sz="1600" b="1" i="1" smtClean="0">
                          <a:solidFill>
                            <a:schemeClr val="accent1"/>
                          </a:solidFill>
                          <a:latin typeface="Cambria Math" panose="02040503050406030204" pitchFamily="18" charset="0"/>
                          <a:ea typeface="Cambria Math" panose="02040503050406030204" pitchFamily="18" charset="0"/>
                        </a:rPr>
                        <m:t>≠</m:t>
                      </m:r>
                      <m:r>
                        <a:rPr lang="en-CA" sz="1600" b="1" i="1" smtClean="0">
                          <a:solidFill>
                            <a:schemeClr val="accent1"/>
                          </a:solidFill>
                          <a:latin typeface="Cambria Math" panose="02040503050406030204" pitchFamily="18" charset="0"/>
                          <a:ea typeface="Cambria Math" panose="02040503050406030204" pitchFamily="18" charset="0"/>
                        </a:rPr>
                        <m:t>𝟎</m:t>
                      </m:r>
                    </m:oMath>
                  </m:oMathPara>
                </a14:m>
                <a:endParaRPr lang="en-CA" sz="1600" b="1" dirty="0">
                  <a:solidFill>
                    <a:schemeClr val="accent1"/>
                  </a:solidFill>
                </a:endParaRPr>
              </a:p>
            </p:txBody>
          </p:sp>
        </mc:Choice>
        <mc:Fallback xmlns="">
          <p:sp>
            <p:nvSpPr>
              <p:cNvPr id="3" name="Object 2">
                <a:extLst>
                  <a:ext uri="{FF2B5EF4-FFF2-40B4-BE49-F238E27FC236}">
                    <a16:creationId xmlns:a16="http://schemas.microsoft.com/office/drawing/2014/main" id="{334DC730-1EAE-AD07-1F35-7DFB0D6D01AB}"/>
                  </a:ext>
                </a:extLst>
              </p:cNvPr>
              <p:cNvSpPr txBox="1">
                <a:spLocks noRot="1" noChangeAspect="1" noMove="1" noResize="1" noEditPoints="1" noAdjustHandles="1" noChangeArrowheads="1" noChangeShapeType="1" noTextEdit="1"/>
              </p:cNvSpPr>
              <p:nvPr/>
            </p:nvSpPr>
            <p:spPr bwMode="auto">
              <a:xfrm>
                <a:off x="2113783" y="2011987"/>
                <a:ext cx="9064370" cy="666329"/>
              </a:xfrm>
              <a:prstGeom prst="rect">
                <a:avLst/>
              </a:prstGeom>
              <a:blipFill>
                <a:blip r:embed="rId3"/>
                <a:stretch>
                  <a:fillRect b="-49449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Object 9">
                <a:extLst>
                  <a:ext uri="{FF2B5EF4-FFF2-40B4-BE49-F238E27FC236}">
                    <a16:creationId xmlns:a16="http://schemas.microsoft.com/office/drawing/2014/main" id="{486BFDE2-2143-1FCA-D183-8400A81C6FDD}"/>
                  </a:ext>
                </a:extLst>
              </p:cNvPr>
              <p:cNvSpPr txBox="1"/>
              <p:nvPr/>
            </p:nvSpPr>
            <p:spPr bwMode="auto">
              <a:xfrm>
                <a:off x="1885683" y="3373972"/>
                <a:ext cx="9520570" cy="97985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ea typeface="Cambria Math" panose="02040503050406030204" pitchFamily="18" charset="0"/>
                            </a:rPr>
                            <m:t>𝓛</m:t>
                          </m:r>
                        </m:e>
                        <m:sub>
                          <m:r>
                            <a:rPr lang="en-CA" sz="1600" b="1" i="1">
                              <a:solidFill>
                                <a:schemeClr val="accent1"/>
                              </a:solidFill>
                              <a:latin typeface="Cambria Math" panose="02040503050406030204" pitchFamily="18" charset="0"/>
                            </a:rPr>
                            <m:t>𝒀𝑴</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𝟒</m:t>
                          </m:r>
                        </m:den>
                      </m:f>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𝑬</m:t>
                              </m:r>
                            </m:e>
                          </m:acc>
                        </m:e>
                        <m:sub>
                          <m:r>
                            <a:rPr lang="en-CA" sz="1600" b="1" i="1">
                              <a:solidFill>
                                <a:schemeClr val="accent1"/>
                              </a:solidFill>
                              <a:latin typeface="Cambria Math" panose="02040503050406030204" pitchFamily="18" charset="0"/>
                            </a:rPr>
                            <m:t>𝝁𝝂</m:t>
                          </m:r>
                        </m:sub>
                      </m:sSub>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𝑬</m:t>
                              </m:r>
                            </m:e>
                          </m:acc>
                        </m:e>
                        <m:sup>
                          <m:r>
                            <a:rPr lang="en-CA" sz="1600" b="1" i="1">
                              <a:solidFill>
                                <a:schemeClr val="accent1"/>
                              </a:solidFill>
                              <a:latin typeface="Cambria Math" panose="02040503050406030204" pitchFamily="18" charset="0"/>
                            </a:rPr>
                            <m:t>𝝁𝝂</m:t>
                          </m:r>
                        </m:sup>
                      </m:sSup>
                    </m:oMath>
                  </m:oMathPara>
                </a14:m>
                <a:endParaRPr lang="en-CA" sz="1600" b="1" i="1" dirty="0">
                  <a:solidFill>
                    <a:schemeClr val="accent1"/>
                  </a:solidFill>
                  <a:latin typeface="Cambria Math" panose="02040503050406030204" pitchFamily="18" charset="0"/>
                </a:endParaRPr>
              </a:p>
              <a:p>
                <a:r>
                  <a:rPr lang="en-CA" sz="1600" b="1" dirty="0">
                    <a:solidFill>
                      <a:schemeClr val="accent1"/>
                    </a:solidFill>
                  </a:rPr>
                  <a:t>         </a:t>
                </a:r>
                <a14:m>
                  <m:oMath xmlns:m="http://schemas.openxmlformats.org/officeDocument/2006/math">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𝟒</m:t>
                        </m:r>
                      </m:den>
                    </m:f>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𝝂</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𝝂</m:t>
                            </m:r>
                          </m:sub>
                        </m:sSub>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𝝁</m:t>
                            </m:r>
                          </m:sub>
                        </m:sSub>
                      </m:e>
                    </m:d>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𝝁</m:t>
                            </m:r>
                          </m:sup>
                        </m:sSup>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𝝂</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𝝂</m:t>
                            </m:r>
                          </m:sup>
                        </m:sSup>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𝝁</m:t>
                            </m:r>
                          </m:sup>
                        </m:sSup>
                      </m:e>
                    </m:d>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𝟐</m:t>
                    </m:r>
                    <m:r>
                      <a:rPr lang="en-CA" sz="1600" b="1" i="1">
                        <a:solidFill>
                          <a:schemeClr val="accent1"/>
                        </a:solidFill>
                        <a:latin typeface="Cambria Math" panose="02040503050406030204" pitchFamily="18" charset="0"/>
                      </a:rPr>
                      <m:t>𝒈</m:t>
                    </m:r>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𝝂</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𝝂</m:t>
                            </m:r>
                          </m:sub>
                        </m:sSub>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𝝁</m:t>
                            </m:r>
                          </m:sub>
                        </m:sSub>
                      </m:e>
                    </m:d>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𝝂</m:t>
                            </m:r>
                          </m:sup>
                        </m:sSup>
                      </m:e>
                    </m:d>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b>
                            <m:r>
                              <a:rPr lang="en-CA" sz="1600" b="1" i="1">
                                <a:solidFill>
                                  <a:schemeClr val="accent1"/>
                                </a:solidFill>
                                <a:latin typeface="Cambria Math" panose="02040503050406030204" pitchFamily="18" charset="0"/>
                              </a:rPr>
                              <m:t>𝝂</m:t>
                            </m:r>
                          </m:sub>
                        </m:sSub>
                      </m:e>
                    </m:d>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𝑩</m:t>
                                </m:r>
                              </m:e>
                            </m:acc>
                          </m:e>
                          <m:sup>
                            <m:r>
                              <a:rPr lang="en-CA" sz="1600" b="1" i="1">
                                <a:solidFill>
                                  <a:schemeClr val="accent1"/>
                                </a:solidFill>
                                <a:latin typeface="Cambria Math" panose="02040503050406030204" pitchFamily="18" charset="0"/>
                              </a:rPr>
                              <m:t>𝝂</m:t>
                            </m:r>
                          </m:sup>
                        </m:sSup>
                      </m:e>
                    </m:d>
                  </m:oMath>
                </a14:m>
                <a:endParaRPr lang="en-CA" sz="1600" b="1" dirty="0">
                  <a:solidFill>
                    <a:schemeClr val="accent1"/>
                  </a:solidFill>
                </a:endParaRPr>
              </a:p>
            </p:txBody>
          </p:sp>
        </mc:Choice>
        <mc:Fallback xmlns="">
          <p:sp>
            <p:nvSpPr>
              <p:cNvPr id="7" name="Object 9">
                <a:extLst>
                  <a:ext uri="{FF2B5EF4-FFF2-40B4-BE49-F238E27FC236}">
                    <a16:creationId xmlns:a16="http://schemas.microsoft.com/office/drawing/2014/main" id="{486BFDE2-2143-1FCA-D183-8400A81C6FDD}"/>
                  </a:ext>
                </a:extLst>
              </p:cNvPr>
              <p:cNvSpPr txBox="1">
                <a:spLocks noRot="1" noChangeAspect="1" noMove="1" noResize="1" noEditPoints="1" noAdjustHandles="1" noChangeArrowheads="1" noChangeShapeType="1" noTextEdit="1"/>
              </p:cNvSpPr>
              <p:nvPr/>
            </p:nvSpPr>
            <p:spPr bwMode="auto">
              <a:xfrm>
                <a:off x="1885683" y="3373972"/>
                <a:ext cx="9520570" cy="979853"/>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93343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4A3B-18B6-FBC9-440C-5F2BDFE17A7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E85C8A2-C37D-2AC7-E9CA-9CCD914D52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7CE7B-BF30-4901-9F73-C2099C4B908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D30691E-B52C-7191-FB35-5C5873C97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8B9CCE-FB1A-253D-3B54-B0759240EA98}"/>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F7ADAC-5AF1-4AE2-BC0D-C438931B4042}"/>
              </a:ext>
            </a:extLst>
          </p:cNvPr>
          <p:cNvSpPr txBox="1"/>
          <p:nvPr/>
        </p:nvSpPr>
        <p:spPr>
          <a:xfrm>
            <a:off x="271875" y="212487"/>
            <a:ext cx="5032420" cy="1323439"/>
          </a:xfrm>
          <a:prstGeom prst="rect">
            <a:avLst/>
          </a:prstGeom>
          <a:noFill/>
        </p:spPr>
        <p:txBody>
          <a:bodyPr wrap="square" rtlCol="0">
            <a:spAutoFit/>
          </a:bodyPr>
          <a:lstStyle/>
          <a:p>
            <a:r>
              <a:rPr lang="en-US" sz="2000" b="1" dirty="0"/>
              <a:t>Parity Violation (a brief summary)</a:t>
            </a:r>
          </a:p>
          <a:p>
            <a:endParaRPr lang="en-US"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 model to describe the observations: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lang="en-US" sz="2000" b="1" dirty="0"/>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2A86FE-51F0-CA10-BE25-2B3CDDAF776B}"/>
                  </a:ext>
                </a:extLst>
              </p:cNvPr>
              <p:cNvSpPr txBox="1"/>
              <p:nvPr/>
            </p:nvSpPr>
            <p:spPr>
              <a:xfrm>
                <a:off x="163368" y="1339846"/>
                <a:ext cx="11756757" cy="4916410"/>
              </a:xfrm>
              <a:prstGeom prst="rect">
                <a:avLst/>
              </a:prstGeom>
              <a:noFill/>
            </p:spPr>
            <p:txBody>
              <a:bodyPr wrap="square" rtlCol="0">
                <a:spAutoFit/>
              </a:bodyPr>
              <a:lstStyle/>
              <a:p>
                <a:pPr marL="742950" lvl="1" indent="-285750">
                  <a:buFont typeface="Wingdings" panose="05000000000000000000" pitchFamily="2" charset="2"/>
                  <a:buChar char="Ø"/>
                  <a:defRPr/>
                </a:pPr>
                <a:r>
                  <a:rPr lang="en-US" sz="1600" dirty="0">
                    <a:cs typeface="Arial" panose="020B0604020202020204" pitchFamily="34" charset="0"/>
                    <a:sym typeface="Symbol"/>
                  </a:rPr>
                  <a:t>The Weak interaction is not invariant under parity transformation, which takes left-handed particles into right-handed particles and vice-versa. </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Left-handed particles are observed to only transform as iso-spinors, while right-handed particles are observed to transform only as iso-scalars (charged). The opposite is true for anti-particles. So there is a clear distinction in nature, between these two groups. </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Left- and right-handed fields are given by  </a:t>
                </a:r>
                <a14:m>
                  <m:oMath xmlns:m="http://schemas.openxmlformats.org/officeDocument/2006/math">
                    <m:sSub>
                      <m:sSubPr>
                        <m:ctrlPr>
                          <a:rPr lang="en-CA" sz="1600" i="1" smtClean="0">
                            <a:solidFill>
                              <a:schemeClr val="accent1"/>
                            </a:solidFill>
                            <a:latin typeface="Cambria Math" panose="02040503050406030204" pitchFamily="18" charset="0"/>
                          </a:rPr>
                        </m:ctrlPr>
                      </m:sSubPr>
                      <m:e>
                        <m:r>
                          <a:rPr lang="en-CA" sz="1600" i="1">
                            <a:solidFill>
                              <a:schemeClr val="accent1"/>
                            </a:solidFill>
                            <a:latin typeface="Cambria Math" panose="02040503050406030204" pitchFamily="18" charset="0"/>
                          </a:rPr>
                          <m:t>𝜓</m:t>
                        </m:r>
                      </m:e>
                      <m:sub>
                        <m:r>
                          <a:rPr lang="en-US" sz="1600" b="0" i="1" smtClean="0">
                            <a:solidFill>
                              <a:schemeClr val="accent1"/>
                            </a:solidFill>
                            <a:latin typeface="Cambria Math" panose="02040503050406030204" pitchFamily="18" charset="0"/>
                          </a:rPr>
                          <m:t>𝐿</m:t>
                        </m:r>
                      </m:sub>
                    </m:sSub>
                    <m:r>
                      <a:rPr lang="en-CA" sz="1600" i="1">
                        <a:solidFill>
                          <a:schemeClr val="accent1"/>
                        </a:solidFill>
                        <a:latin typeface="Cambria Math" panose="02040503050406030204" pitchFamily="18" charset="0"/>
                      </a:rPr>
                      <m:t>=</m:t>
                    </m:r>
                    <m:f>
                      <m:fPr>
                        <m:ctrlPr>
                          <a:rPr lang="en-CA" sz="1600" i="1">
                            <a:solidFill>
                              <a:schemeClr val="accent1"/>
                            </a:solidFill>
                            <a:latin typeface="Cambria Math" panose="02040503050406030204" pitchFamily="18" charset="0"/>
                          </a:rPr>
                        </m:ctrlPr>
                      </m:fPr>
                      <m:num>
                        <m:r>
                          <a:rPr lang="en-CA" sz="1600" i="1">
                            <a:solidFill>
                              <a:schemeClr val="accent1"/>
                            </a:solidFill>
                            <a:latin typeface="Cambria Math" panose="02040503050406030204" pitchFamily="18" charset="0"/>
                          </a:rPr>
                          <m:t>1</m:t>
                        </m:r>
                      </m:num>
                      <m:den>
                        <m:r>
                          <a:rPr lang="en-CA" sz="1600" i="1">
                            <a:solidFill>
                              <a:schemeClr val="accent1"/>
                            </a:solidFill>
                            <a:latin typeface="Cambria Math" panose="02040503050406030204" pitchFamily="18" charset="0"/>
                          </a:rPr>
                          <m:t>2</m:t>
                        </m:r>
                      </m:den>
                    </m:f>
                    <m:d>
                      <m:dPr>
                        <m:ctrlPr>
                          <a:rPr lang="en-CA" sz="1600" i="1">
                            <a:solidFill>
                              <a:schemeClr val="accent1"/>
                            </a:solidFill>
                            <a:latin typeface="Cambria Math" panose="02040503050406030204" pitchFamily="18" charset="0"/>
                          </a:rPr>
                        </m:ctrlPr>
                      </m:dPr>
                      <m:e>
                        <m:r>
                          <a:rPr lang="en-CA" sz="1600" i="1">
                            <a:solidFill>
                              <a:schemeClr val="accent1"/>
                            </a:solidFill>
                            <a:latin typeface="Cambria Math" panose="02040503050406030204" pitchFamily="18" charset="0"/>
                          </a:rPr>
                          <m:t>1</m:t>
                        </m:r>
                        <m:r>
                          <a:rPr lang="en-US" sz="1600" b="0" i="1" smtClean="0">
                            <a:solidFill>
                              <a:schemeClr val="accent1"/>
                            </a:solidFill>
                            <a:latin typeface="Cambria Math" panose="02040503050406030204" pitchFamily="18" charset="0"/>
                          </a:rPr>
                          <m:t>−</m:t>
                        </m:r>
                        <m:sSub>
                          <m:sSubPr>
                            <m:ctrlPr>
                              <a:rPr lang="en-CA" sz="1600" i="1">
                                <a:solidFill>
                                  <a:schemeClr val="accent1"/>
                                </a:solidFill>
                                <a:latin typeface="Cambria Math" panose="02040503050406030204" pitchFamily="18" charset="0"/>
                              </a:rPr>
                            </m:ctrlPr>
                          </m:sSubPr>
                          <m:e>
                            <m:r>
                              <a:rPr lang="en-CA" sz="1600" i="1">
                                <a:solidFill>
                                  <a:schemeClr val="accent1"/>
                                </a:solidFill>
                                <a:latin typeface="Cambria Math" panose="02040503050406030204" pitchFamily="18" charset="0"/>
                              </a:rPr>
                              <m:t>𝛾</m:t>
                            </m:r>
                          </m:e>
                          <m:sub>
                            <m:r>
                              <a:rPr lang="en-CA" sz="1600" i="1">
                                <a:solidFill>
                                  <a:schemeClr val="accent1"/>
                                </a:solidFill>
                                <a:latin typeface="Cambria Math" panose="02040503050406030204" pitchFamily="18" charset="0"/>
                              </a:rPr>
                              <m:t>5</m:t>
                            </m:r>
                          </m:sub>
                        </m:sSub>
                      </m:e>
                    </m:d>
                    <m:r>
                      <a:rPr lang="en-CA" sz="1600" i="1">
                        <a:solidFill>
                          <a:schemeClr val="accent1"/>
                        </a:solidFill>
                        <a:latin typeface="Cambria Math" panose="02040503050406030204" pitchFamily="18" charset="0"/>
                      </a:rPr>
                      <m:t>𝜓</m:t>
                    </m:r>
                  </m:oMath>
                </a14:m>
                <a:r>
                  <a:rPr lang="en-US" sz="1600" dirty="0">
                    <a:solidFill>
                      <a:schemeClr val="accent1"/>
                    </a:solidFill>
                    <a:cs typeface="Arial" panose="020B0604020202020204" pitchFamily="34" charset="0"/>
                    <a:sym typeface="Symbol"/>
                  </a:rPr>
                  <a:t>   </a:t>
                </a:r>
                <a:r>
                  <a:rPr lang="en-US" sz="1600" dirty="0">
                    <a:cs typeface="Arial" panose="020B0604020202020204" pitchFamily="34" charset="0"/>
                    <a:sym typeface="Symbol"/>
                  </a:rPr>
                  <a:t>and   </a:t>
                </a:r>
                <a14:m>
                  <m:oMath xmlns:m="http://schemas.openxmlformats.org/officeDocument/2006/math">
                    <m:sSub>
                      <m:sSubPr>
                        <m:ctrlPr>
                          <a:rPr lang="en-CA" sz="1600" i="1" smtClean="0">
                            <a:solidFill>
                              <a:schemeClr val="accent1"/>
                            </a:solidFill>
                            <a:latin typeface="Cambria Math" panose="02040503050406030204" pitchFamily="18" charset="0"/>
                          </a:rPr>
                        </m:ctrlPr>
                      </m:sSubPr>
                      <m:e>
                        <m:r>
                          <a:rPr lang="en-CA" sz="1600" i="1">
                            <a:solidFill>
                              <a:schemeClr val="accent1"/>
                            </a:solidFill>
                            <a:latin typeface="Cambria Math" panose="02040503050406030204" pitchFamily="18" charset="0"/>
                          </a:rPr>
                          <m:t>𝜓</m:t>
                        </m:r>
                      </m:e>
                      <m:sub>
                        <m:r>
                          <a:rPr lang="en-US" sz="1600" b="0" i="1" smtClean="0">
                            <a:solidFill>
                              <a:schemeClr val="accent1"/>
                            </a:solidFill>
                            <a:latin typeface="Cambria Math" panose="02040503050406030204" pitchFamily="18" charset="0"/>
                          </a:rPr>
                          <m:t>𝑅</m:t>
                        </m:r>
                      </m:sub>
                    </m:sSub>
                    <m:r>
                      <a:rPr lang="en-CA" sz="1600" i="1">
                        <a:solidFill>
                          <a:schemeClr val="accent1"/>
                        </a:solidFill>
                        <a:latin typeface="Cambria Math" panose="02040503050406030204" pitchFamily="18" charset="0"/>
                      </a:rPr>
                      <m:t>=</m:t>
                    </m:r>
                    <m:f>
                      <m:fPr>
                        <m:ctrlPr>
                          <a:rPr lang="en-CA" sz="1600" i="1">
                            <a:solidFill>
                              <a:schemeClr val="accent1"/>
                            </a:solidFill>
                            <a:latin typeface="Cambria Math" panose="02040503050406030204" pitchFamily="18" charset="0"/>
                          </a:rPr>
                        </m:ctrlPr>
                      </m:fPr>
                      <m:num>
                        <m:r>
                          <a:rPr lang="en-CA" sz="1600" i="1">
                            <a:solidFill>
                              <a:schemeClr val="accent1"/>
                            </a:solidFill>
                            <a:latin typeface="Cambria Math" panose="02040503050406030204" pitchFamily="18" charset="0"/>
                          </a:rPr>
                          <m:t>1</m:t>
                        </m:r>
                      </m:num>
                      <m:den>
                        <m:r>
                          <a:rPr lang="en-CA" sz="1600" i="1">
                            <a:solidFill>
                              <a:schemeClr val="accent1"/>
                            </a:solidFill>
                            <a:latin typeface="Cambria Math" panose="02040503050406030204" pitchFamily="18" charset="0"/>
                          </a:rPr>
                          <m:t>2</m:t>
                        </m:r>
                      </m:den>
                    </m:f>
                    <m:d>
                      <m:dPr>
                        <m:ctrlPr>
                          <a:rPr lang="en-CA" sz="1600" i="1">
                            <a:solidFill>
                              <a:schemeClr val="accent1"/>
                            </a:solidFill>
                            <a:latin typeface="Cambria Math" panose="02040503050406030204" pitchFamily="18" charset="0"/>
                          </a:rPr>
                        </m:ctrlPr>
                      </m:dPr>
                      <m:e>
                        <m:r>
                          <a:rPr lang="en-CA" sz="1600" i="1">
                            <a:solidFill>
                              <a:schemeClr val="accent1"/>
                            </a:solidFill>
                            <a:latin typeface="Cambria Math" panose="02040503050406030204" pitchFamily="18" charset="0"/>
                          </a:rPr>
                          <m:t>1</m:t>
                        </m:r>
                        <m:r>
                          <a:rPr lang="en-US" sz="1600" b="0" i="1" smtClean="0">
                            <a:solidFill>
                              <a:schemeClr val="accent1"/>
                            </a:solidFill>
                            <a:latin typeface="Cambria Math" panose="02040503050406030204" pitchFamily="18" charset="0"/>
                          </a:rPr>
                          <m:t>+</m:t>
                        </m:r>
                        <m:sSub>
                          <m:sSubPr>
                            <m:ctrlPr>
                              <a:rPr lang="en-CA" sz="1600" i="1">
                                <a:solidFill>
                                  <a:schemeClr val="accent1"/>
                                </a:solidFill>
                                <a:latin typeface="Cambria Math" panose="02040503050406030204" pitchFamily="18" charset="0"/>
                              </a:rPr>
                            </m:ctrlPr>
                          </m:sSubPr>
                          <m:e>
                            <m:r>
                              <a:rPr lang="en-CA" sz="1600" i="1">
                                <a:solidFill>
                                  <a:schemeClr val="accent1"/>
                                </a:solidFill>
                                <a:latin typeface="Cambria Math" panose="02040503050406030204" pitchFamily="18" charset="0"/>
                              </a:rPr>
                              <m:t>𝛾</m:t>
                            </m:r>
                          </m:e>
                          <m:sub>
                            <m:r>
                              <a:rPr lang="en-CA" sz="1600" i="1">
                                <a:solidFill>
                                  <a:schemeClr val="accent1"/>
                                </a:solidFill>
                                <a:latin typeface="Cambria Math" panose="02040503050406030204" pitchFamily="18" charset="0"/>
                              </a:rPr>
                              <m:t>5</m:t>
                            </m:r>
                          </m:sub>
                        </m:sSub>
                      </m:e>
                    </m:d>
                    <m:r>
                      <a:rPr lang="en-CA" sz="1600" i="1">
                        <a:solidFill>
                          <a:schemeClr val="accent1"/>
                        </a:solidFill>
                        <a:latin typeface="Cambria Math" panose="02040503050406030204" pitchFamily="18" charset="0"/>
                      </a:rPr>
                      <m:t>𝜓</m:t>
                    </m:r>
                  </m:oMath>
                </a14:m>
                <a:endParaRPr lang="en-US" sz="1600" dirty="0">
                  <a:solidFill>
                    <a:schemeClr val="accent1"/>
                  </a:solidFill>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But  </a:t>
                </a:r>
                <a14:m>
                  <m:oMath xmlns:m="http://schemas.openxmlformats.org/officeDocument/2006/math">
                    <m:d>
                      <m:dPr>
                        <m:ctrlPr>
                          <a:rPr lang="en-US" sz="1600" b="0" i="1" smtClean="0">
                            <a:solidFill>
                              <a:schemeClr val="accent1"/>
                            </a:solidFill>
                            <a:latin typeface="Cambria Math" panose="02040503050406030204" pitchFamily="18" charset="0"/>
                            <a:ea typeface="Cambria Math" panose="02040503050406030204" pitchFamily="18" charset="0"/>
                          </a:rPr>
                        </m:ctrlPr>
                      </m:dPr>
                      <m:e>
                        <m:sSup>
                          <m:sSupPr>
                            <m:ctrlPr>
                              <a:rPr lang="en-US" sz="1600" i="1">
                                <a:solidFill>
                                  <a:schemeClr val="accent1"/>
                                </a:solidFill>
                                <a:latin typeface="Cambria Math" panose="02040503050406030204" pitchFamily="18" charset="0"/>
                                <a:ea typeface="Cambria Math" panose="02040503050406030204" pitchFamily="18" charset="0"/>
                              </a:rPr>
                            </m:ctrlPr>
                          </m:sSupPr>
                          <m:e>
                            <m:r>
                              <a:rPr lang="en-US" sz="1600" b="0" i="1" smtClean="0">
                                <a:solidFill>
                                  <a:schemeClr val="accent1"/>
                                </a:solidFill>
                                <a:latin typeface="Cambria Math" panose="02040503050406030204" pitchFamily="18" charset="0"/>
                                <a:ea typeface="Cambria Math" panose="02040503050406030204" pitchFamily="18" charset="0"/>
                              </a:rPr>
                              <m:t>𝑖</m:t>
                            </m:r>
                            <m:r>
                              <a:rPr lang="en-US" sz="1600" i="1">
                                <a:solidFill>
                                  <a:schemeClr val="accent1"/>
                                </a:solidFill>
                                <a:latin typeface="Cambria Math" panose="02040503050406030204" pitchFamily="18" charset="0"/>
                                <a:ea typeface="Cambria Math" panose="02040503050406030204" pitchFamily="18" charset="0"/>
                              </a:rPr>
                              <m:t>𝛾</m:t>
                            </m:r>
                          </m:e>
                          <m:sup>
                            <m:r>
                              <a:rPr lang="en-US" sz="1600" i="1">
                                <a:solidFill>
                                  <a:schemeClr val="accent1"/>
                                </a:solidFill>
                                <a:latin typeface="Cambria Math" panose="02040503050406030204" pitchFamily="18" charset="0"/>
                                <a:ea typeface="Cambria Math" panose="02040503050406030204" pitchFamily="18" charset="0"/>
                              </a:rPr>
                              <m:t>𝜇</m:t>
                            </m:r>
                          </m:sup>
                        </m:sSup>
                        <m:sSub>
                          <m:sSubPr>
                            <m:ctrlPr>
                              <a:rPr lang="en-US" sz="1600" i="1">
                                <a:solidFill>
                                  <a:schemeClr val="accent1"/>
                                </a:solidFill>
                                <a:latin typeface="Cambria Math" panose="02040503050406030204" pitchFamily="18" charset="0"/>
                                <a:ea typeface="Cambria Math" panose="02040503050406030204" pitchFamily="18" charset="0"/>
                              </a:rPr>
                            </m:ctrlPr>
                          </m:sSubPr>
                          <m:e>
                            <m:r>
                              <a:rPr lang="en-US" sz="1600" i="1">
                                <a:solidFill>
                                  <a:schemeClr val="accent1"/>
                                </a:solidFill>
                                <a:latin typeface="Cambria Math" panose="02040503050406030204" pitchFamily="18" charset="0"/>
                                <a:ea typeface="Cambria Math" panose="02040503050406030204" pitchFamily="18" charset="0"/>
                              </a:rPr>
                              <m:t>𝜕</m:t>
                            </m:r>
                          </m:e>
                          <m:sub>
                            <m:r>
                              <a:rPr lang="en-US" sz="1600" i="1">
                                <a:solidFill>
                                  <a:schemeClr val="accent1"/>
                                </a:solidFill>
                                <a:latin typeface="Cambria Math" panose="02040503050406030204" pitchFamily="18" charset="0"/>
                                <a:ea typeface="Cambria Math" panose="02040503050406030204" pitchFamily="18" charset="0"/>
                              </a:rPr>
                              <m:t>𝜇</m:t>
                            </m:r>
                          </m:sub>
                        </m:sSub>
                        <m:r>
                          <a:rPr lang="en-US" sz="1600" i="1">
                            <a:solidFill>
                              <a:schemeClr val="accent1"/>
                            </a:solidFill>
                            <a:latin typeface="Cambria Math" panose="02040503050406030204" pitchFamily="18" charset="0"/>
                            <a:ea typeface="Cambria Math" panose="02040503050406030204" pitchFamily="18" charset="0"/>
                          </a:rPr>
                          <m:t>𝜓</m:t>
                        </m:r>
                        <m:r>
                          <a:rPr lang="en-US" sz="1600" b="0" i="1" smtClean="0">
                            <a:solidFill>
                              <a:schemeClr val="accent1"/>
                            </a:solidFill>
                            <a:latin typeface="Cambria Math" panose="02040503050406030204" pitchFamily="18" charset="0"/>
                            <a:ea typeface="Cambria Math" panose="02040503050406030204" pitchFamily="18" charset="0"/>
                          </a:rPr>
                          <m:t>−</m:t>
                        </m:r>
                        <m:r>
                          <a:rPr lang="en-US" sz="1600" b="0" i="1" smtClean="0">
                            <a:solidFill>
                              <a:schemeClr val="accent1"/>
                            </a:solidFill>
                            <a:latin typeface="Cambria Math" panose="02040503050406030204" pitchFamily="18" charset="0"/>
                            <a:ea typeface="Cambria Math" panose="02040503050406030204" pitchFamily="18" charset="0"/>
                          </a:rPr>
                          <m:t>𝑚</m:t>
                        </m:r>
                      </m:e>
                    </m:d>
                    <m:sSub>
                      <m:sSubPr>
                        <m:ctrlPr>
                          <a:rPr lang="en-US" sz="1600" i="1" smtClean="0">
                            <a:solidFill>
                              <a:schemeClr val="accent1"/>
                            </a:solidFill>
                            <a:latin typeface="Cambria Math" panose="02040503050406030204" pitchFamily="18" charset="0"/>
                            <a:ea typeface="Cambria Math" panose="02040503050406030204" pitchFamily="18" charset="0"/>
                          </a:rPr>
                        </m:ctrlPr>
                      </m:sSubPr>
                      <m:e>
                        <m:r>
                          <a:rPr lang="en-US" sz="1600" i="1">
                            <a:solidFill>
                              <a:schemeClr val="accent1"/>
                            </a:solidFill>
                            <a:latin typeface="Cambria Math" panose="02040503050406030204" pitchFamily="18" charset="0"/>
                            <a:ea typeface="Cambria Math" panose="02040503050406030204" pitchFamily="18" charset="0"/>
                          </a:rPr>
                          <m:t>𝜓</m:t>
                        </m:r>
                      </m:e>
                      <m:sub>
                        <m:r>
                          <a:rPr lang="en-US" sz="1600" b="0" i="1" smtClean="0">
                            <a:solidFill>
                              <a:schemeClr val="accent1"/>
                            </a:solidFill>
                            <a:latin typeface="Cambria Math" panose="02040503050406030204" pitchFamily="18" charset="0"/>
                            <a:ea typeface="Cambria Math" panose="02040503050406030204" pitchFamily="18" charset="0"/>
                          </a:rPr>
                          <m:t>𝐿</m:t>
                        </m:r>
                        <m:r>
                          <a:rPr lang="en-US" sz="1600" b="0" i="1" smtClean="0">
                            <a:solidFill>
                              <a:schemeClr val="accent1"/>
                            </a:solidFill>
                            <a:latin typeface="Cambria Math" panose="02040503050406030204" pitchFamily="18" charset="0"/>
                            <a:ea typeface="Cambria Math" panose="02040503050406030204" pitchFamily="18" charset="0"/>
                          </a:rPr>
                          <m:t>,</m:t>
                        </m:r>
                        <m:r>
                          <a:rPr lang="en-US" sz="1600" b="0" i="1" smtClean="0">
                            <a:solidFill>
                              <a:schemeClr val="accent1"/>
                            </a:solidFill>
                            <a:latin typeface="Cambria Math" panose="02040503050406030204" pitchFamily="18" charset="0"/>
                            <a:ea typeface="Cambria Math" panose="02040503050406030204" pitchFamily="18" charset="0"/>
                          </a:rPr>
                          <m:t>𝑅</m:t>
                        </m:r>
                      </m:sub>
                    </m:sSub>
                    <m:r>
                      <a:rPr lang="en-US" sz="1600" b="0" i="1" smtClean="0">
                        <a:solidFill>
                          <a:schemeClr val="accent1"/>
                        </a:solidFill>
                        <a:latin typeface="Cambria Math" panose="02040503050406030204" pitchFamily="18" charset="0"/>
                        <a:ea typeface="Cambria Math" panose="02040503050406030204" pitchFamily="18" charset="0"/>
                      </a:rPr>
                      <m:t>≠</m:t>
                    </m:r>
                    <m:r>
                      <a:rPr lang="en-US" sz="1600" b="0" i="0" smtClean="0">
                        <a:solidFill>
                          <a:schemeClr val="accent1"/>
                        </a:solidFill>
                        <a:latin typeface="Cambria Math" panose="02040503050406030204" pitchFamily="18" charset="0"/>
                        <a:ea typeface="Cambria Math" panose="02040503050406030204" pitchFamily="18" charset="0"/>
                      </a:rPr>
                      <m:t>0</m:t>
                    </m:r>
                  </m:oMath>
                </a14:m>
                <a:r>
                  <a:rPr lang="en-US" sz="1600" dirty="0">
                    <a:cs typeface="Arial" panose="020B0604020202020204" pitchFamily="34" charset="0"/>
                    <a:sym typeface="Symbol"/>
                  </a:rPr>
                  <a:t> . So the left-handed and right-handed fields </a:t>
                </a:r>
                <a:r>
                  <a:rPr lang="en-US" sz="1600" dirty="0">
                    <a:solidFill>
                      <a:srgbClr val="FF0000"/>
                    </a:solidFill>
                    <a:cs typeface="Arial" panose="020B0604020202020204" pitchFamily="34" charset="0"/>
                    <a:sym typeface="Symbol"/>
                  </a:rPr>
                  <a:t>do not satisfy the Dirac equation separately, unless the mass term is zero</a:t>
                </a:r>
                <a:r>
                  <a:rPr lang="en-US" sz="1600" dirty="0">
                    <a:cs typeface="Arial" panose="020B0604020202020204" pitchFamily="34" charset="0"/>
                    <a:sym typeface="Symbol"/>
                  </a:rPr>
                  <a:t>. </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We must keep the Dirac equation if we want to correctly describe spin ½ relativistic point particles</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But in this case we are then dealing with a </a:t>
                </a:r>
                <a:r>
                  <a:rPr lang="en-US" sz="1600" dirty="0">
                    <a:solidFill>
                      <a:srgbClr val="FF0000"/>
                    </a:solidFill>
                    <a:cs typeface="Arial" panose="020B0604020202020204" pitchFamily="34" charset="0"/>
                    <a:sym typeface="Symbol"/>
                  </a:rPr>
                  <a:t>theory of massless particles</a:t>
                </a:r>
                <a:r>
                  <a:rPr lang="en-US" sz="1600" dirty="0">
                    <a:cs typeface="Arial" panose="020B0604020202020204" pitchFamily="34" charset="0"/>
                    <a:sym typeface="Symbol"/>
                  </a:rPr>
                  <a:t>. The fact that the Weak interaction behaves differently for left-handed and right-handed particles forces us into this situation. </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err="1">
                    <a:cs typeface="Arial" panose="020B0604020202020204" pitchFamily="34" charset="0"/>
                    <a:sym typeface="Symbol"/>
                  </a:rPr>
                  <a:t>Lagrangians</a:t>
                </a:r>
                <a:r>
                  <a:rPr lang="en-US" sz="1600" dirty="0">
                    <a:cs typeface="Arial" panose="020B0604020202020204" pitchFamily="34" charset="0"/>
                    <a:sym typeface="Symbol"/>
                  </a:rPr>
                  <a:t> for the massive bosons that have added mass terms violate the gauge invariance</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solidFill>
                      <a:srgbClr val="FF0000"/>
                    </a:solidFill>
                    <a:cs typeface="Arial" panose="020B0604020202020204" pitchFamily="34" charset="0"/>
                    <a:sym typeface="Symbol"/>
                  </a:rPr>
                  <a:t>So we have to somehow generate the mass terms differently in the theory.</a:t>
                </a:r>
              </a:p>
            </p:txBody>
          </p:sp>
        </mc:Choice>
        <mc:Fallback xmlns="">
          <p:sp>
            <p:nvSpPr>
              <p:cNvPr id="3" name="TextBox 2">
                <a:extLst>
                  <a:ext uri="{FF2B5EF4-FFF2-40B4-BE49-F238E27FC236}">
                    <a16:creationId xmlns:a16="http://schemas.microsoft.com/office/drawing/2014/main" id="{5F2A86FE-51F0-CA10-BE25-2B3CDDAF776B}"/>
                  </a:ext>
                </a:extLst>
              </p:cNvPr>
              <p:cNvSpPr txBox="1">
                <a:spLocks noRot="1" noChangeAspect="1" noMove="1" noResize="1" noEditPoints="1" noAdjustHandles="1" noChangeArrowheads="1" noChangeShapeType="1" noTextEdit="1"/>
              </p:cNvSpPr>
              <p:nvPr/>
            </p:nvSpPr>
            <p:spPr>
              <a:xfrm>
                <a:off x="163368" y="1339846"/>
                <a:ext cx="11756757" cy="4916410"/>
              </a:xfrm>
              <a:prstGeom prst="rect">
                <a:avLst/>
              </a:prstGeom>
              <a:blipFill>
                <a:blip r:embed="rId2"/>
                <a:stretch>
                  <a:fillRect t="-372" r="-311" b="-620"/>
                </a:stretch>
              </a:blipFill>
            </p:spPr>
            <p:txBody>
              <a:bodyPr/>
              <a:lstStyle/>
              <a:p>
                <a:r>
                  <a:rPr lang="en-CA">
                    <a:noFill/>
                  </a:rPr>
                  <a:t> </a:t>
                </a:r>
              </a:p>
            </p:txBody>
          </p:sp>
        </mc:Fallback>
      </mc:AlternateContent>
    </p:spTree>
    <p:extLst>
      <p:ext uri="{BB962C8B-B14F-4D97-AF65-F5344CB8AC3E}">
        <p14:creationId xmlns:p14="http://schemas.microsoft.com/office/powerpoint/2010/main" val="222944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3BE526-D3F1-4D32-9BFB-525A56B4FB61}"/>
              </a:ext>
            </a:extLst>
          </p:cNvPr>
          <p:cNvSpPr>
            <a:spLocks noGrp="1"/>
          </p:cNvSpPr>
          <p:nvPr>
            <p:ph type="dt" sz="half" idx="10"/>
          </p:nvPr>
        </p:nvSpPr>
        <p:spPr/>
        <p:txBody>
          <a:bodyPr/>
          <a:lstStyle/>
          <a:p>
            <a:fld id="{017899B1-2629-40FD-924E-A685E7D08C24}" type="datetime1">
              <a:rPr lang="en-CA" smtClean="0"/>
              <a:t>2025-09-23</a:t>
            </a:fld>
            <a:endParaRPr lang="en-CA"/>
          </a:p>
        </p:txBody>
      </p:sp>
      <p:sp>
        <p:nvSpPr>
          <p:cNvPr id="5" name="Footer Placeholder 4">
            <a:extLst>
              <a:ext uri="{FF2B5EF4-FFF2-40B4-BE49-F238E27FC236}">
                <a16:creationId xmlns:a16="http://schemas.microsoft.com/office/drawing/2014/main" id="{B161A4DF-3BB2-43FE-A696-E66A95EE32EA}"/>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36EA3225-433B-4CF4-958B-C7E6DA3CC1F6}"/>
              </a:ext>
            </a:extLst>
          </p:cNvPr>
          <p:cNvSpPr>
            <a:spLocks noGrp="1"/>
          </p:cNvSpPr>
          <p:nvPr>
            <p:ph type="sldNum" sz="quarter" idx="12"/>
          </p:nvPr>
        </p:nvSpPr>
        <p:spPr>
          <a:xfrm>
            <a:off x="8610600" y="6318250"/>
            <a:ext cx="2743200" cy="365125"/>
          </a:xfrm>
        </p:spPr>
        <p:txBody>
          <a:bodyPr/>
          <a:lstStyle/>
          <a:p>
            <a:fld id="{19E2B902-4CFD-4980-B6EC-58092F188A88}" type="slidenum">
              <a:rPr lang="en-CA" smtClean="0"/>
              <a:t>2</a:t>
            </a:fld>
            <a:endParaRPr lang="en-CA" dirty="0"/>
          </a:p>
        </p:txBody>
      </p:sp>
      <p:sp>
        <p:nvSpPr>
          <p:cNvPr id="7" name="TextBox 6">
            <a:extLst>
              <a:ext uri="{FF2B5EF4-FFF2-40B4-BE49-F238E27FC236}">
                <a16:creationId xmlns:a16="http://schemas.microsoft.com/office/drawing/2014/main" id="{E968C2AE-717F-6A36-B31A-1EABDC6ECA42}"/>
              </a:ext>
            </a:extLst>
          </p:cNvPr>
          <p:cNvSpPr txBox="1"/>
          <p:nvPr/>
        </p:nvSpPr>
        <p:spPr>
          <a:xfrm>
            <a:off x="271875" y="212487"/>
            <a:ext cx="4858925" cy="400110"/>
          </a:xfrm>
          <a:prstGeom prst="rect">
            <a:avLst/>
          </a:prstGeom>
          <a:noFill/>
        </p:spPr>
        <p:txBody>
          <a:bodyPr wrap="square" rtlCol="0">
            <a:spAutoFit/>
          </a:bodyPr>
          <a:lstStyle/>
          <a:p>
            <a:r>
              <a:rPr lang="en-US" sz="2000" b="1" dirty="0"/>
              <a:t>There is a lot of PV physics out there …  </a:t>
            </a:r>
          </a:p>
        </p:txBody>
      </p:sp>
      <p:sp>
        <p:nvSpPr>
          <p:cNvPr id="2" name="TextBox 1">
            <a:extLst>
              <a:ext uri="{FF2B5EF4-FFF2-40B4-BE49-F238E27FC236}">
                <a16:creationId xmlns:a16="http://schemas.microsoft.com/office/drawing/2014/main" id="{8D7C263A-D533-AADB-5818-6B1F4A54993D}"/>
              </a:ext>
            </a:extLst>
          </p:cNvPr>
          <p:cNvSpPr txBox="1"/>
          <p:nvPr/>
        </p:nvSpPr>
        <p:spPr>
          <a:xfrm>
            <a:off x="722746" y="808182"/>
            <a:ext cx="10781145" cy="3693319"/>
          </a:xfrm>
          <a:prstGeom prst="rect">
            <a:avLst/>
          </a:prstGeom>
          <a:noFill/>
        </p:spPr>
        <p:txBody>
          <a:bodyPr wrap="square" rtlCol="0">
            <a:spAutoFit/>
          </a:bodyPr>
          <a:lstStyle/>
          <a:p>
            <a:r>
              <a:rPr lang="en-US" dirty="0"/>
              <a:t>The stated topic of Parity Violation is huge!</a:t>
            </a:r>
          </a:p>
          <a:p>
            <a:endParaRPr lang="en-US" dirty="0"/>
          </a:p>
          <a:p>
            <a:r>
              <a:rPr lang="en-US" dirty="0"/>
              <a:t>Here is what I will </a:t>
            </a:r>
            <a:r>
              <a:rPr lang="en-US" b="1" dirty="0"/>
              <a:t>not</a:t>
            </a:r>
            <a:r>
              <a:rPr lang="en-US" dirty="0"/>
              <a:t> be talking about, but these are no less significant/important: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Atomic parity violation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Hadronic PV at low to very low energies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PVES in nucleon structure physics (form factors, etc.)</a:t>
            </a:r>
            <a:endParaRPr lang="en-US" b="1"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Hadronic PV measurements at higher energies are not discussed (collider physics, e.g. future EIC physics)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PV measurements on resonances are also not discussed (LHC, </a:t>
            </a:r>
            <a:r>
              <a:rPr lang="en-US" dirty="0" err="1"/>
              <a:t>e+e</a:t>
            </a:r>
            <a:r>
              <a:rPr lang="en-US" dirty="0"/>
              <a:t>- colliders, etc.)</a:t>
            </a:r>
            <a:endParaRPr lang="en-CA" dirty="0"/>
          </a:p>
        </p:txBody>
      </p:sp>
      <p:sp>
        <p:nvSpPr>
          <p:cNvPr id="10" name="Rectangle 2">
            <a:extLst>
              <a:ext uri="{FF2B5EF4-FFF2-40B4-BE49-F238E27FC236}">
                <a16:creationId xmlns:a16="http://schemas.microsoft.com/office/drawing/2014/main" id="{7463DE72-3B35-3499-C9D8-2586092C4424}"/>
              </a:ext>
            </a:extLst>
          </p:cNvPr>
          <p:cNvSpPr>
            <a:spLocks noChangeArrowheads="1"/>
          </p:cNvSpPr>
          <p:nvPr/>
        </p:nvSpPr>
        <p:spPr bwMode="auto">
          <a:xfrm>
            <a:off x="2514600" y="3712274"/>
            <a:ext cx="19588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842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4FAC-C96D-22EA-DF3E-57A785457F7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A71413F0-99AA-EECD-135D-97CF3C2923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CD248-31A3-4384-8076-C6D2A39D7A71}"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6246061-D2ED-592A-BA29-3F92AF971C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913C94-8730-9043-7E22-333E85298162}"/>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9D925B5-D343-5F36-4EAE-87AD945CD011}"/>
              </a:ext>
            </a:extLst>
          </p:cNvPr>
          <p:cNvSpPr txBox="1"/>
          <p:nvPr/>
        </p:nvSpPr>
        <p:spPr>
          <a:xfrm>
            <a:off x="271875" y="212487"/>
            <a:ext cx="11716414" cy="6124754"/>
          </a:xfrm>
          <a:prstGeom prst="rect">
            <a:avLst/>
          </a:prstGeom>
          <a:noFill/>
        </p:spPr>
        <p:txBody>
          <a:bodyPr wrap="square" rtlCol="0">
            <a:spAutoFit/>
          </a:bodyPr>
          <a:lstStyle/>
          <a:p>
            <a:r>
              <a:rPr lang="en-US" sz="2000" b="1" dirty="0"/>
              <a:t>Parity Violation (a brief summary) </a:t>
            </a:r>
          </a:p>
          <a:p>
            <a:endParaRPr lang="en-US" sz="2000" b="1" dirty="0"/>
          </a:p>
          <a:p>
            <a:r>
              <a:rPr lang="en-CA" sz="1600" b="1" dirty="0"/>
              <a:t>So we need some way to “generate” the masses in the theory !</a:t>
            </a:r>
            <a:endParaRPr lang="en-CA" sz="1600" dirty="0"/>
          </a:p>
          <a:p>
            <a:endParaRPr lang="en-CA" sz="1600" dirty="0"/>
          </a:p>
          <a:p>
            <a:r>
              <a:rPr lang="en-CA" sz="1600" dirty="0"/>
              <a:t>				</a:t>
            </a:r>
            <a:r>
              <a:rPr lang="en-CA" sz="1600" b="1" dirty="0">
                <a:solidFill>
                  <a:srgbClr val="FF0000"/>
                </a:solidFill>
              </a:rPr>
              <a:t>Spontaneous Symmetry Braking</a:t>
            </a:r>
          </a:p>
          <a:p>
            <a:endParaRPr lang="en-CA" sz="1600" b="1" dirty="0">
              <a:solidFill>
                <a:srgbClr val="FF0000"/>
              </a:solidFill>
            </a:endParaRPr>
          </a:p>
          <a:p>
            <a:r>
              <a:rPr lang="en-CA" sz="1600" b="1" dirty="0">
                <a:solidFill>
                  <a:srgbClr val="FF0000"/>
                </a:solidFill>
              </a:rPr>
              <a:t>				Higgs Mechanism</a:t>
            </a:r>
          </a:p>
          <a:p>
            <a:endParaRPr lang="en-CA" sz="1600" b="1" dirty="0">
              <a:solidFill>
                <a:srgbClr val="FF0000"/>
              </a:solidFill>
            </a:endParaRPr>
          </a:p>
          <a:p>
            <a:endParaRPr lang="en-CA" sz="1600" b="1" dirty="0">
              <a:solidFill>
                <a:srgbClr val="FF0000"/>
              </a:solidFill>
            </a:endParaRPr>
          </a:p>
          <a:p>
            <a:r>
              <a:rPr lang="en-US" sz="1600" b="1" dirty="0"/>
              <a:t> </a:t>
            </a:r>
            <a:endParaRPr lang="en-US" sz="1600"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600" b="1" dirty="0"/>
              <a:t>					</a:t>
            </a:r>
            <a:r>
              <a:rPr lang="en-US" sz="1600" dirty="0"/>
              <a:t>Neutral Weak boson</a:t>
            </a:r>
          </a:p>
          <a:p>
            <a:endParaRPr lang="en-US" sz="1600" b="1" dirty="0"/>
          </a:p>
          <a:p>
            <a:endParaRPr lang="en-US" sz="1600" b="1" dirty="0"/>
          </a:p>
          <a:p>
            <a:r>
              <a:rPr lang="en-US" sz="1600" b="1" dirty="0"/>
              <a:t>					</a:t>
            </a:r>
            <a:r>
              <a:rPr lang="en-US" sz="1600" dirty="0"/>
              <a:t>Photon</a:t>
            </a:r>
          </a:p>
        </p:txBody>
      </p:sp>
      <p:cxnSp>
        <p:nvCxnSpPr>
          <p:cNvPr id="7" name="Straight Arrow Connector 6">
            <a:extLst>
              <a:ext uri="{FF2B5EF4-FFF2-40B4-BE49-F238E27FC236}">
                <a16:creationId xmlns:a16="http://schemas.microsoft.com/office/drawing/2014/main" id="{9E450207-FB79-A41E-1C69-0A595031523B}"/>
              </a:ext>
            </a:extLst>
          </p:cNvPr>
          <p:cNvCxnSpPr/>
          <p:nvPr/>
        </p:nvCxnSpPr>
        <p:spPr>
          <a:xfrm>
            <a:off x="3368290" y="1472572"/>
            <a:ext cx="540060" cy="1588"/>
          </a:xfrm>
          <a:prstGeom prst="straightConnector1">
            <a:avLst/>
          </a:prstGeom>
          <a:ln w="6032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A1C87DB-17AC-AAFD-3190-A7B8B8D7562C}"/>
              </a:ext>
            </a:extLst>
          </p:cNvPr>
          <p:cNvSpPr/>
          <p:nvPr/>
        </p:nvSpPr>
        <p:spPr>
          <a:xfrm>
            <a:off x="3953355" y="1259423"/>
            <a:ext cx="3240360" cy="445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0500FBF8-545D-480A-8930-08BE6A7E3D8E}"/>
              </a:ext>
            </a:extLst>
          </p:cNvPr>
          <p:cNvCxnSpPr/>
          <p:nvPr/>
        </p:nvCxnSpPr>
        <p:spPr>
          <a:xfrm>
            <a:off x="3368290" y="1960988"/>
            <a:ext cx="540060" cy="1588"/>
          </a:xfrm>
          <a:prstGeom prst="straightConnector1">
            <a:avLst/>
          </a:prstGeom>
          <a:ln w="6032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889B851-6F5C-A2B3-80A9-8BDA6080A824}"/>
              </a:ext>
            </a:extLst>
          </p:cNvPr>
          <p:cNvSpPr/>
          <p:nvPr/>
        </p:nvSpPr>
        <p:spPr>
          <a:xfrm>
            <a:off x="3953355" y="1777116"/>
            <a:ext cx="1800200" cy="407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A2E8C21A-2DB0-87E5-A698-372AB07CC2C3}"/>
              </a:ext>
            </a:extLst>
          </p:cNvPr>
          <p:cNvSpPr txBox="1"/>
          <p:nvPr/>
        </p:nvSpPr>
        <p:spPr>
          <a:xfrm>
            <a:off x="7559299" y="1592450"/>
            <a:ext cx="4282198" cy="369332"/>
          </a:xfrm>
          <a:prstGeom prst="rect">
            <a:avLst/>
          </a:prstGeom>
          <a:noFill/>
        </p:spPr>
        <p:txBody>
          <a:bodyPr wrap="none" rtlCol="0">
            <a:spAutoFit/>
          </a:bodyPr>
          <a:lstStyle/>
          <a:p>
            <a:r>
              <a:rPr lang="en-CA" b="1" dirty="0"/>
              <a:t>Not discussed in detail here (see literature)</a:t>
            </a:r>
          </a:p>
        </p:txBody>
      </p:sp>
      <mc:AlternateContent xmlns:mc="http://schemas.openxmlformats.org/markup-compatibility/2006" xmlns:a14="http://schemas.microsoft.com/office/drawing/2010/main">
        <mc:Choice Requires="a14">
          <p:sp>
            <p:nvSpPr>
              <p:cNvPr id="12" name="Object 2">
                <a:extLst>
                  <a:ext uri="{FF2B5EF4-FFF2-40B4-BE49-F238E27FC236}">
                    <a16:creationId xmlns:a16="http://schemas.microsoft.com/office/drawing/2014/main" id="{9F2127EE-2FB4-7C1C-2801-FF8D267C18ED}"/>
                  </a:ext>
                </a:extLst>
              </p:cNvPr>
              <p:cNvSpPr txBox="1"/>
              <p:nvPr/>
            </p:nvSpPr>
            <p:spPr bwMode="auto">
              <a:xfrm>
                <a:off x="2363120" y="2496792"/>
                <a:ext cx="6099818" cy="62111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600" b="1" i="1">
                          <a:solidFill>
                            <a:schemeClr val="accent1"/>
                          </a:solidFill>
                          <a:latin typeface="Cambria Math" panose="02040503050406030204" pitchFamily="18" charset="0"/>
                          <a:ea typeface="Cambria Math" panose="02040503050406030204" pitchFamily="18" charset="0"/>
                        </a:rPr>
                        <m:t>𝓛</m:t>
                      </m:r>
                      <m:r>
                        <a:rPr lang="en-CA" sz="1600" b="1" i="1">
                          <a:solidFill>
                            <a:schemeClr val="accent1"/>
                          </a:solidFill>
                          <a:latin typeface="Cambria Math" panose="02040503050406030204" pitchFamily="18" charset="0"/>
                        </a:rPr>
                        <m:t>=</m:t>
                      </m:r>
                      <m:sSup>
                        <m:sSupPr>
                          <m:ctrlPr>
                            <a:rPr lang="en-CA" sz="1600" b="1" i="1" smtClean="0">
                              <a:solidFill>
                                <a:srgbClr val="FF0000"/>
                              </a:solidFill>
                              <a:latin typeface="Cambria Math" panose="02040503050406030204" pitchFamily="18" charset="0"/>
                            </a:rPr>
                          </m:ctrlPr>
                        </m:sSupPr>
                        <m:e>
                          <m:d>
                            <m:dPr>
                              <m:ctrlPr>
                                <a:rPr lang="en-CA" sz="1600" b="1" i="1">
                                  <a:solidFill>
                                    <a:srgbClr val="FF0000"/>
                                  </a:solidFill>
                                  <a:latin typeface="Cambria Math" panose="02040503050406030204" pitchFamily="18" charset="0"/>
                                </a:rPr>
                              </m:ctrlPr>
                            </m:dPr>
                            <m:e>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𝑫</m:t>
                                  </m:r>
                                </m:e>
                                <m:sup>
                                  <m:r>
                                    <a:rPr lang="en-CA" sz="1600" b="1" i="1">
                                      <a:solidFill>
                                        <a:srgbClr val="FF0000"/>
                                      </a:solidFill>
                                      <a:latin typeface="Cambria Math" panose="02040503050406030204" pitchFamily="18" charset="0"/>
                                    </a:rPr>
                                    <m:t>𝝁</m:t>
                                  </m:r>
                                </m:sup>
                              </m:sSup>
                              <m:r>
                                <a:rPr lang="en-CA" sz="1600" b="1" i="1">
                                  <a:solidFill>
                                    <a:srgbClr val="FF0000"/>
                                  </a:solidFill>
                                  <a:latin typeface="Cambria Math" panose="02040503050406030204" pitchFamily="18" charset="0"/>
                                </a:rPr>
                                <m:t>𝜱</m:t>
                              </m:r>
                            </m:e>
                          </m:d>
                        </m:e>
                        <m:sup>
                          <m:r>
                            <a:rPr lang="en-CA" sz="1600" b="1" i="1" smtClean="0">
                              <a:solidFill>
                                <a:srgbClr val="FF0000"/>
                              </a:solidFill>
                              <a:latin typeface="Cambria Math" panose="02040503050406030204" pitchFamily="18" charset="0"/>
                              <a:ea typeface="Cambria Math" panose="02040503050406030204" pitchFamily="18" charset="0"/>
                            </a:rPr>
                            <m:t>†</m:t>
                          </m:r>
                        </m:sup>
                      </m:sSup>
                      <m:d>
                        <m:dPr>
                          <m:ctrlPr>
                            <a:rPr lang="en-CA" sz="1600" b="1" i="1">
                              <a:solidFill>
                                <a:srgbClr val="FF0000"/>
                              </a:solidFill>
                              <a:latin typeface="Cambria Math" panose="02040503050406030204" pitchFamily="18" charset="0"/>
                            </a:rPr>
                          </m:ctrlPr>
                        </m:dPr>
                        <m:e>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𝑫</m:t>
                              </m:r>
                            </m:e>
                            <m:sub>
                              <m:r>
                                <a:rPr lang="en-CA" sz="1600" b="1" i="1">
                                  <a:solidFill>
                                    <a:srgbClr val="FF0000"/>
                                  </a:solidFill>
                                  <a:latin typeface="Cambria Math" panose="02040503050406030204" pitchFamily="18" charset="0"/>
                                </a:rPr>
                                <m:t>𝝁</m:t>
                              </m:r>
                            </m:sub>
                          </m:sSub>
                          <m:r>
                            <a:rPr lang="en-CA" sz="1600" b="1" i="1">
                              <a:solidFill>
                                <a:srgbClr val="FF0000"/>
                              </a:solidFill>
                              <a:latin typeface="Cambria Math" panose="02040503050406030204" pitchFamily="18" charset="0"/>
                            </a:rPr>
                            <m:t>𝜱</m:t>
                          </m:r>
                        </m:e>
                      </m:d>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𝝁</m:t>
                          </m:r>
                        </m:e>
                        <m:sup>
                          <m:r>
                            <a:rPr lang="en-CA" sz="1600" b="1" i="1">
                              <a:solidFill>
                                <a:srgbClr val="FF0000"/>
                              </a:solidFill>
                              <a:latin typeface="Cambria Math" panose="02040503050406030204" pitchFamily="18" charset="0"/>
                            </a:rPr>
                            <m:t>𝟐</m:t>
                          </m:r>
                        </m:sup>
                      </m:sSup>
                      <m:sSup>
                        <m:sSupPr>
                          <m:ctrlPr>
                            <a:rPr lang="en-CA" sz="1600" b="1" i="1">
                              <a:solidFill>
                                <a:srgbClr val="FF0000"/>
                              </a:solidFill>
                              <a:latin typeface="Cambria Math" panose="02040503050406030204" pitchFamily="18" charset="0"/>
                            </a:rPr>
                          </m:ctrlPr>
                        </m:sSupPr>
                        <m:e>
                          <m:d>
                            <m:dPr>
                              <m:begChr m:val="|"/>
                              <m:endChr m:val="|"/>
                              <m:ctrlPr>
                                <a:rPr lang="en-CA" sz="1600" b="1" i="1">
                                  <a:solidFill>
                                    <a:srgbClr val="FF0000"/>
                                  </a:solidFill>
                                  <a:latin typeface="Cambria Math" panose="02040503050406030204" pitchFamily="18" charset="0"/>
                                </a:rPr>
                              </m:ctrlPr>
                            </m:dPr>
                            <m:e>
                              <m:r>
                                <a:rPr lang="en-CA" sz="1600" b="1" i="1">
                                  <a:solidFill>
                                    <a:srgbClr val="FF0000"/>
                                  </a:solidFill>
                                  <a:latin typeface="Cambria Math" panose="02040503050406030204" pitchFamily="18" charset="0"/>
                                </a:rPr>
                                <m:t>𝜱</m:t>
                              </m:r>
                            </m:e>
                          </m:d>
                        </m:e>
                        <m:sup>
                          <m:r>
                            <a:rPr lang="en-CA" sz="1600" b="1" i="1">
                              <a:solidFill>
                                <a:srgbClr val="FF0000"/>
                              </a:solidFill>
                              <a:latin typeface="Cambria Math" panose="02040503050406030204" pitchFamily="18" charset="0"/>
                            </a:rPr>
                            <m:t>𝟐</m:t>
                          </m:r>
                        </m:sup>
                      </m:sSup>
                      <m:r>
                        <a:rPr lang="en-CA" sz="1600" b="1" i="1">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𝝀</m:t>
                      </m:r>
                      <m:sSup>
                        <m:sSupPr>
                          <m:ctrlPr>
                            <a:rPr lang="en-CA" sz="1600" b="1" i="1">
                              <a:solidFill>
                                <a:srgbClr val="FF0000"/>
                              </a:solidFill>
                              <a:latin typeface="Cambria Math" panose="02040503050406030204" pitchFamily="18" charset="0"/>
                            </a:rPr>
                          </m:ctrlPr>
                        </m:sSupPr>
                        <m:e>
                          <m:d>
                            <m:dPr>
                              <m:begChr m:val="|"/>
                              <m:endChr m:val="|"/>
                              <m:ctrlPr>
                                <a:rPr lang="en-CA" sz="1600" b="1" i="1">
                                  <a:solidFill>
                                    <a:srgbClr val="FF0000"/>
                                  </a:solidFill>
                                  <a:latin typeface="Cambria Math" panose="02040503050406030204" pitchFamily="18" charset="0"/>
                                </a:rPr>
                              </m:ctrlPr>
                            </m:dPr>
                            <m:e>
                              <m:r>
                                <a:rPr lang="en-CA" sz="1600" b="1" i="1">
                                  <a:solidFill>
                                    <a:srgbClr val="FF0000"/>
                                  </a:solidFill>
                                  <a:latin typeface="Cambria Math" panose="02040503050406030204" pitchFamily="18" charset="0"/>
                                </a:rPr>
                                <m:t>𝜱</m:t>
                              </m:r>
                            </m:e>
                          </m:d>
                        </m:e>
                        <m:sup>
                          <m:r>
                            <a:rPr lang="en-CA" sz="1600" b="1" i="1">
                              <a:solidFill>
                                <a:srgbClr val="FF0000"/>
                              </a:solidFill>
                              <a:latin typeface="Cambria Math" panose="02040503050406030204" pitchFamily="18" charset="0"/>
                            </a:rPr>
                            <m:t>𝟒</m:t>
                          </m:r>
                        </m:sup>
                      </m:sSup>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𝟒</m:t>
                          </m:r>
                        </m:den>
                      </m:f>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𝑬</m:t>
                              </m:r>
                            </m:e>
                          </m:acc>
                        </m:e>
                        <m:sub>
                          <m:r>
                            <a:rPr lang="en-CA" sz="1600" b="1" i="1">
                              <a:solidFill>
                                <a:schemeClr val="accent1"/>
                              </a:solidFill>
                              <a:latin typeface="Cambria Math" panose="02040503050406030204" pitchFamily="18" charset="0"/>
                            </a:rPr>
                            <m:t>𝝁𝝂</m:t>
                          </m:r>
                        </m:sub>
                      </m:sSub>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𝑬</m:t>
                              </m:r>
                            </m:e>
                          </m:acc>
                        </m:e>
                        <m:sup>
                          <m:r>
                            <a:rPr lang="en-CA" sz="1600" b="1" i="1">
                              <a:solidFill>
                                <a:schemeClr val="accent1"/>
                              </a:solidFill>
                              <a:latin typeface="Cambria Math" panose="02040503050406030204" pitchFamily="18" charset="0"/>
                            </a:rPr>
                            <m:t>𝝁𝝂</m:t>
                          </m:r>
                        </m:sup>
                      </m:sSup>
                      <m:r>
                        <a:rPr lang="en-CA" sz="1600" b="1" i="1">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𝟒</m:t>
                          </m:r>
                        </m:den>
                      </m:f>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𝑭</m:t>
                          </m:r>
                        </m:e>
                        <m:sub>
                          <m:r>
                            <a:rPr lang="en-CA" sz="1600" b="1" i="1">
                              <a:solidFill>
                                <a:schemeClr val="accent1"/>
                              </a:solidFill>
                              <a:latin typeface="Cambria Math" panose="02040503050406030204" pitchFamily="18" charset="0"/>
                            </a:rPr>
                            <m:t>𝝁𝝂</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𝑭</m:t>
                          </m:r>
                        </m:e>
                        <m:sup>
                          <m:r>
                            <a:rPr lang="en-CA" sz="1600" b="1" i="1">
                              <a:solidFill>
                                <a:schemeClr val="accent1"/>
                              </a:solidFill>
                              <a:latin typeface="Cambria Math" panose="02040503050406030204" pitchFamily="18" charset="0"/>
                            </a:rPr>
                            <m:t>𝝁𝝂</m:t>
                          </m:r>
                        </m:sup>
                      </m:sSup>
                    </m:oMath>
                  </m:oMathPara>
                </a14:m>
                <a:endParaRPr lang="en-CA" sz="1600" b="1" dirty="0">
                  <a:solidFill>
                    <a:schemeClr val="accent1"/>
                  </a:solidFill>
                </a:endParaRPr>
              </a:p>
            </p:txBody>
          </p:sp>
        </mc:Choice>
        <mc:Fallback xmlns="">
          <p:sp>
            <p:nvSpPr>
              <p:cNvPr id="12" name="Object 2">
                <a:extLst>
                  <a:ext uri="{FF2B5EF4-FFF2-40B4-BE49-F238E27FC236}">
                    <a16:creationId xmlns:a16="http://schemas.microsoft.com/office/drawing/2014/main" id="{9F2127EE-2FB4-7C1C-2801-FF8D267C18ED}"/>
                  </a:ext>
                </a:extLst>
              </p:cNvPr>
              <p:cNvSpPr txBox="1">
                <a:spLocks noRot="1" noChangeAspect="1" noMove="1" noResize="1" noEditPoints="1" noAdjustHandles="1" noChangeArrowheads="1" noChangeShapeType="1" noTextEdit="1"/>
              </p:cNvSpPr>
              <p:nvPr/>
            </p:nvSpPr>
            <p:spPr bwMode="auto">
              <a:xfrm>
                <a:off x="2363120" y="2496792"/>
                <a:ext cx="6099818" cy="621117"/>
              </a:xfrm>
              <a:prstGeom prst="rect">
                <a:avLst/>
              </a:prstGeom>
              <a:blipFill>
                <a:blip r:embed="rId2"/>
                <a:stretch>
                  <a:fillRect b="-54059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Object 7">
                <a:extLst>
                  <a:ext uri="{FF2B5EF4-FFF2-40B4-BE49-F238E27FC236}">
                    <a16:creationId xmlns:a16="http://schemas.microsoft.com/office/drawing/2014/main" id="{D86E69F8-BF55-4287-2778-A22ADF2C7907}"/>
                  </a:ext>
                </a:extLst>
              </p:cNvPr>
              <p:cNvSpPr txBox="1"/>
              <p:nvPr/>
            </p:nvSpPr>
            <p:spPr bwMode="auto">
              <a:xfrm>
                <a:off x="8386991" y="5436622"/>
                <a:ext cx="3601298" cy="49654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600" i="1" smtClean="0">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𝐷</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r>
                        <a:rPr lang="en-CA" sz="1600" i="1">
                          <a:solidFill>
                            <a:srgbClr val="000000"/>
                          </a:solidFill>
                          <a:latin typeface="Cambria Math" panose="02040503050406030204" pitchFamily="18" charset="0"/>
                        </a:rPr>
                        <m:t>=</m:t>
                      </m:r>
                      <m:sSub>
                        <m:sSubPr>
                          <m:ctrlPr>
                            <a:rPr lang="en-CA" sz="1600" i="1">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r>
                        <a:rPr lang="en-CA" sz="1600" i="1">
                          <a:solidFill>
                            <a:srgbClr val="000000"/>
                          </a:solidFill>
                          <a:latin typeface="Cambria Math" panose="02040503050406030204" pitchFamily="18" charset="0"/>
                        </a:rPr>
                        <m:t>+</m:t>
                      </m:r>
                      <m:r>
                        <a:rPr lang="en-CA" sz="1600" i="1">
                          <a:solidFill>
                            <a:srgbClr val="000000"/>
                          </a:solidFill>
                          <a:latin typeface="Cambria Math" panose="02040503050406030204" pitchFamily="18" charset="0"/>
                        </a:rPr>
                        <m:t>𝑖</m:t>
                      </m:r>
                      <m:r>
                        <a:rPr lang="en-CA" sz="1600" i="1">
                          <a:solidFill>
                            <a:srgbClr val="000000"/>
                          </a:solidFill>
                          <a:latin typeface="Cambria Math" panose="02040503050406030204" pitchFamily="18" charset="0"/>
                        </a:rPr>
                        <m:t>​</m:t>
                      </m:r>
                      <m:r>
                        <a:rPr lang="en-CA" sz="1600" i="1">
                          <a:solidFill>
                            <a:srgbClr val="000000"/>
                          </a:solidFill>
                          <a:latin typeface="Cambria Math" panose="02040503050406030204" pitchFamily="18" charset="0"/>
                        </a:rPr>
                        <m:t>𝑔</m:t>
                      </m:r>
                      <m:r>
                        <a:rPr lang="en-CA" sz="1600" i="1">
                          <a:solidFill>
                            <a:srgbClr val="000000"/>
                          </a:solidFill>
                          <a:latin typeface="Cambria Math" panose="02040503050406030204" pitchFamily="18" charset="0"/>
                        </a:rPr>
                        <m:t>​</m:t>
                      </m:r>
                      <m:d>
                        <m:dPr>
                          <m:ctrlPr>
                            <a:rPr lang="en-CA" sz="1600" i="1">
                              <a:solidFill>
                                <a:srgbClr val="000000"/>
                              </a:solidFill>
                              <a:latin typeface="Cambria Math" panose="02040503050406030204" pitchFamily="18" charset="0"/>
                            </a:rPr>
                          </m:ctrlPr>
                        </m:dPr>
                        <m:e>
                          <m:sSub>
                            <m:sSubPr>
                              <m:ctrlPr>
                                <a:rPr lang="en-CA" sz="1600" i="1">
                                  <a:solidFill>
                                    <a:srgbClr val="000000"/>
                                  </a:solidFill>
                                  <a:latin typeface="Cambria Math" panose="02040503050406030204" pitchFamily="18" charset="0"/>
                                </a:rPr>
                              </m:ctrlPr>
                            </m:sSubPr>
                            <m:e>
                              <m:acc>
                                <m:accPr>
                                  <m:chr m:val="⃗"/>
                                  <m:ctrlPr>
                                    <a:rPr lang="en-CA" sz="1600" i="1">
                                      <a:solidFill>
                                        <a:srgbClr val="000000"/>
                                      </a:solidFill>
                                      <a:latin typeface="Cambria Math" panose="02040503050406030204" pitchFamily="18" charset="0"/>
                                    </a:rPr>
                                  </m:ctrlPr>
                                </m:accPr>
                                <m:e>
                                  <m:r>
                                    <a:rPr lang="en-CA" sz="1600" i="1">
                                      <a:solidFill>
                                        <a:srgbClr val="000000"/>
                                      </a:solidFill>
                                      <a:latin typeface="Cambria Math" panose="02040503050406030204" pitchFamily="18" charset="0"/>
                                    </a:rPr>
                                    <m:t>𝐵</m:t>
                                  </m:r>
                                </m:e>
                              </m:acc>
                            </m:e>
                            <m:sub>
                              <m:r>
                                <a:rPr lang="en-CA" sz="1600" i="1">
                                  <a:solidFill>
                                    <a:srgbClr val="000000"/>
                                  </a:solidFill>
                                  <a:latin typeface="Cambria Math" panose="02040503050406030204" pitchFamily="18" charset="0"/>
                                </a:rPr>
                                <m:t>𝜇</m:t>
                              </m:r>
                            </m:sub>
                          </m:sSub>
                          <m:r>
                            <a:rPr lang="en-CA" sz="1600" i="1">
                              <a:solidFill>
                                <a:srgbClr val="000000"/>
                              </a:solidFill>
                              <a:latin typeface="Cambria Math" panose="02040503050406030204" pitchFamily="18" charset="0"/>
                            </a:rPr>
                            <m:t>⋅</m:t>
                          </m:r>
                          <m:acc>
                            <m:accPr>
                              <m:chr m:val="⃗"/>
                              <m:ctrlPr>
                                <a:rPr lang="en-CA" sz="1600" i="1">
                                  <a:solidFill>
                                    <a:srgbClr val="000000"/>
                                  </a:solidFill>
                                  <a:latin typeface="Cambria Math" panose="02040503050406030204" pitchFamily="18" charset="0"/>
                                </a:rPr>
                              </m:ctrlPr>
                            </m:accPr>
                            <m:e>
                              <m:r>
                                <a:rPr lang="en-CA" sz="1600" b="0" i="1" smtClean="0">
                                  <a:solidFill>
                                    <a:srgbClr val="000000"/>
                                  </a:solidFill>
                                  <a:latin typeface="Cambria Math" panose="02040503050406030204" pitchFamily="18" charset="0"/>
                                </a:rPr>
                                <m:t>𝑇</m:t>
                              </m:r>
                            </m:e>
                          </m:acc>
                        </m:e>
                      </m:d>
                      <m:r>
                        <a:rPr lang="en-CA" sz="1600" i="1">
                          <a:solidFill>
                            <a:srgbClr val="000000"/>
                          </a:solidFill>
                          <a:latin typeface="Cambria Math" panose="02040503050406030204" pitchFamily="18" charset="0"/>
                        </a:rPr>
                        <m:t>​</m:t>
                      </m:r>
                      <m:r>
                        <m:rPr>
                          <m:sty m:val="p"/>
                        </m:rPr>
                        <a:rPr lang="en-CA" sz="1600" i="1">
                          <a:solidFill>
                            <a:srgbClr val="000000"/>
                          </a:solidFill>
                          <a:latin typeface="Cambria Math" panose="02040503050406030204" pitchFamily="18" charset="0"/>
                        </a:rPr>
                        <m:t>Φ</m:t>
                      </m:r>
                      <m:r>
                        <a:rPr lang="en-CA" sz="1600" b="0" i="1" smtClean="0">
                          <a:solidFill>
                            <a:srgbClr val="000000"/>
                          </a:solidFill>
                          <a:latin typeface="Cambria Math" panose="02040503050406030204" pitchFamily="18" charset="0"/>
                        </a:rPr>
                        <m:t>+</m:t>
                      </m:r>
                      <m:f>
                        <m:fPr>
                          <m:ctrlPr>
                            <a:rPr lang="en-CA" sz="1600" b="0" i="1" smtClean="0">
                              <a:solidFill>
                                <a:srgbClr val="000000"/>
                              </a:solidFill>
                              <a:latin typeface="Cambria Math" panose="02040503050406030204" pitchFamily="18" charset="0"/>
                            </a:rPr>
                          </m:ctrlPr>
                        </m:fPr>
                        <m:num>
                          <m:r>
                            <a:rPr lang="en-CA" sz="1600" b="0" i="1" smtClean="0">
                              <a:solidFill>
                                <a:srgbClr val="000000"/>
                              </a:solidFill>
                              <a:latin typeface="Cambria Math" panose="02040503050406030204" pitchFamily="18" charset="0"/>
                            </a:rPr>
                            <m:t>1</m:t>
                          </m:r>
                        </m:num>
                        <m:den>
                          <m:r>
                            <a:rPr lang="en-CA" sz="1600" b="0" i="1" smtClean="0">
                              <a:solidFill>
                                <a:srgbClr val="000000"/>
                              </a:solidFill>
                              <a:latin typeface="Cambria Math" panose="02040503050406030204" pitchFamily="18" charset="0"/>
                            </a:rPr>
                            <m:t>2</m:t>
                          </m:r>
                        </m:den>
                      </m:f>
                      <m:r>
                        <a:rPr lang="en-CA" sz="1600" i="1">
                          <a:solidFill>
                            <a:srgbClr val="000000"/>
                          </a:solidFill>
                          <a:latin typeface="Cambria Math" panose="02040503050406030204" pitchFamily="18" charset="0"/>
                        </a:rPr>
                        <m:t>𝑖</m:t>
                      </m:r>
                      <m:sSup>
                        <m:sSupPr>
                          <m:ctrlPr>
                            <a:rPr lang="en-CA" sz="1600" i="1">
                              <a:solidFill>
                                <a:srgbClr val="000000"/>
                              </a:solidFill>
                              <a:latin typeface="Cambria Math" panose="02040503050406030204" pitchFamily="18" charset="0"/>
                            </a:rPr>
                          </m:ctrlPr>
                        </m:sSupPr>
                        <m:e>
                          <m:r>
                            <a:rPr lang="en-CA" sz="1600" i="1">
                              <a:solidFill>
                                <a:srgbClr val="000000"/>
                              </a:solidFill>
                              <a:latin typeface="Cambria Math" panose="02040503050406030204" pitchFamily="18" charset="0"/>
                            </a:rPr>
                            <m:t>𝑔</m:t>
                          </m:r>
                        </m:e>
                        <m:sup>
                          <m:r>
                            <a:rPr lang="en-CA" sz="1600" i="1">
                              <a:solidFill>
                                <a:srgbClr val="000000"/>
                              </a:solidFill>
                              <a:latin typeface="Cambria Math" panose="02040503050406030204" pitchFamily="18" charset="0"/>
                            </a:rPr>
                            <m:t>′</m:t>
                          </m:r>
                        </m:sup>
                      </m:sSup>
                      <m:sSub>
                        <m:sSubPr>
                          <m:ctrlPr>
                            <a:rPr lang="en-CA" sz="1600" i="1">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𝐴</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oMath>
                  </m:oMathPara>
                </a14:m>
                <a:endParaRPr lang="en-CA" sz="1600" dirty="0"/>
              </a:p>
            </p:txBody>
          </p:sp>
        </mc:Choice>
        <mc:Fallback xmlns="">
          <p:sp>
            <p:nvSpPr>
              <p:cNvPr id="13" name="Object 7">
                <a:extLst>
                  <a:ext uri="{FF2B5EF4-FFF2-40B4-BE49-F238E27FC236}">
                    <a16:creationId xmlns:a16="http://schemas.microsoft.com/office/drawing/2014/main" id="{D86E69F8-BF55-4287-2778-A22ADF2C7907}"/>
                  </a:ext>
                </a:extLst>
              </p:cNvPr>
              <p:cNvSpPr txBox="1">
                <a:spLocks noRot="1" noChangeAspect="1" noMove="1" noResize="1" noEditPoints="1" noAdjustHandles="1" noChangeArrowheads="1" noChangeShapeType="1" noTextEdit="1"/>
              </p:cNvSpPr>
              <p:nvPr/>
            </p:nvSpPr>
            <p:spPr bwMode="auto">
              <a:xfrm>
                <a:off x="8386991" y="5436622"/>
                <a:ext cx="3601298" cy="496545"/>
              </a:xfrm>
              <a:prstGeom prst="rect">
                <a:avLst/>
              </a:prstGeom>
              <a:blipFill>
                <a:blip r:embed="rId3"/>
                <a:stretch>
                  <a:fillRect b="-70987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Object 3">
                <a:extLst>
                  <a:ext uri="{FF2B5EF4-FFF2-40B4-BE49-F238E27FC236}">
                    <a16:creationId xmlns:a16="http://schemas.microsoft.com/office/drawing/2014/main" id="{C6EBD657-AFBF-1989-C3B0-79998D6DBC6E}"/>
                  </a:ext>
                </a:extLst>
              </p:cNvPr>
              <p:cNvSpPr txBox="1"/>
              <p:nvPr/>
            </p:nvSpPr>
            <p:spPr bwMode="auto">
              <a:xfrm>
                <a:off x="2532686" y="3833229"/>
                <a:ext cx="1881188" cy="1325562"/>
              </a:xfrm>
              <a:prstGeom prst="rect">
                <a:avLst/>
              </a:prstGeom>
              <a:noFill/>
            </p:spPr>
            <p:txBody>
              <a:bodyPr>
                <a:normAutofit fontScale="77500" lnSpcReduction="20000"/>
              </a:bodyPr>
              <a:lstStyle/>
              <a:p>
                <a:pPr/>
                <a14:m>
                  <m:oMathPara xmlns:m="http://schemas.openxmlformats.org/officeDocument/2006/math">
                    <m:oMathParaPr>
                      <m:jc m:val="left"/>
                    </m:oMathParaPr>
                    <m:oMath xmlns:m="http://schemas.openxmlformats.org/officeDocument/2006/math">
                      <m:sSubSup>
                        <m:sSubSupPr>
                          <m:ctrlPr>
                            <a:rPr lang="en-CA" b="1" i="1" smtClean="0">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𝑾</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m:t>
                          </m:r>
                        </m:sup>
                      </m:sSubSup>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ad>
                            <m:radPr>
                              <m:degHide m:val="on"/>
                              <m:ctrlPr>
                                <a:rPr lang="en-CA" b="1" i="1">
                                  <a:solidFill>
                                    <a:schemeClr val="accent1"/>
                                  </a:solidFill>
                                  <a:latin typeface="Cambria Math" panose="02040503050406030204" pitchFamily="18" charset="0"/>
                                </a:rPr>
                              </m:ctrlPr>
                            </m:radPr>
                            <m:deg/>
                            <m:e>
                              <m:r>
                                <a:rPr lang="en-CA" b="1" i="1">
                                  <a:solidFill>
                                    <a:schemeClr val="accent1"/>
                                  </a:solidFill>
                                  <a:latin typeface="Cambria Math" panose="02040503050406030204" pitchFamily="18" charset="0"/>
                                </a:rPr>
                                <m:t>𝟐</m:t>
                              </m:r>
                            </m:e>
                          </m:rad>
                        </m:den>
                      </m:f>
                      <m:d>
                        <m:dPr>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𝑩</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𝟏</m:t>
                              </m:r>
                            </m:sup>
                          </m:sSubSup>
                          <m:r>
                            <a:rPr lang="en-CA" b="1" i="1">
                              <a:solidFill>
                                <a:schemeClr val="accent1"/>
                              </a:solidFill>
                              <a:latin typeface="Cambria Math" panose="02040503050406030204" pitchFamily="18" charset="0"/>
                            </a:rPr>
                            <m:t>−</m:t>
                          </m:r>
                          <m:r>
                            <a:rPr lang="en-CA" b="1" i="1">
                              <a:solidFill>
                                <a:schemeClr val="accent1"/>
                              </a:solidFill>
                              <a:latin typeface="Cambria Math" panose="02040503050406030204" pitchFamily="18" charset="0"/>
                            </a:rPr>
                            <m:t>𝒊</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𝑩</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𝟐</m:t>
                              </m:r>
                            </m:sup>
                          </m:sSubSup>
                        </m:e>
                      </m:d>
                    </m:oMath>
                  </m:oMathPara>
                </a14:m>
                <a:endParaRPr lang="en-CA" b="1" i="1" dirty="0">
                  <a:solidFill>
                    <a:schemeClr val="accent1"/>
                  </a:solidFill>
                  <a:latin typeface="Cambria Math" panose="02040503050406030204" pitchFamily="18" charset="0"/>
                </a:endParaRPr>
              </a:p>
              <a:p>
                <a:pPr/>
                <a:br>
                  <a:rPr lang="en-CA"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𝑾</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m:t>
                          </m:r>
                        </m:sup>
                      </m:sSubSup>
                      <m:r>
                        <a:rPr lang="en-CA" b="1" i="1">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r>
                            <a:rPr lang="en-CA" b="1" i="1">
                              <a:solidFill>
                                <a:schemeClr val="accent1"/>
                              </a:solidFill>
                              <a:latin typeface="Cambria Math" panose="02040503050406030204" pitchFamily="18" charset="0"/>
                            </a:rPr>
                            <m:t>𝟏</m:t>
                          </m:r>
                        </m:num>
                        <m:den>
                          <m:rad>
                            <m:radPr>
                              <m:degHide m:val="on"/>
                              <m:ctrlPr>
                                <a:rPr lang="en-CA" b="1" i="1">
                                  <a:solidFill>
                                    <a:schemeClr val="accent1"/>
                                  </a:solidFill>
                                  <a:latin typeface="Cambria Math" panose="02040503050406030204" pitchFamily="18" charset="0"/>
                                </a:rPr>
                              </m:ctrlPr>
                            </m:radPr>
                            <m:deg/>
                            <m:e>
                              <m:r>
                                <a:rPr lang="en-CA" b="1" i="1">
                                  <a:solidFill>
                                    <a:schemeClr val="accent1"/>
                                  </a:solidFill>
                                  <a:latin typeface="Cambria Math" panose="02040503050406030204" pitchFamily="18" charset="0"/>
                                </a:rPr>
                                <m:t>𝟐</m:t>
                              </m:r>
                            </m:e>
                          </m:rad>
                        </m:den>
                      </m:f>
                      <m:d>
                        <m:dPr>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𝑩</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𝟏</m:t>
                              </m:r>
                            </m:sup>
                          </m:sSubSup>
                          <m:r>
                            <a:rPr lang="en-CA" b="1" i="1">
                              <a:solidFill>
                                <a:schemeClr val="accent1"/>
                              </a:solidFill>
                              <a:latin typeface="Cambria Math" panose="02040503050406030204" pitchFamily="18" charset="0"/>
                            </a:rPr>
                            <m:t>+</m:t>
                          </m:r>
                          <m:r>
                            <a:rPr lang="en-CA" b="1" i="1">
                              <a:solidFill>
                                <a:schemeClr val="accent1"/>
                              </a:solidFill>
                              <a:latin typeface="Cambria Math" panose="02040503050406030204" pitchFamily="18" charset="0"/>
                            </a:rPr>
                            <m:t>𝒊</m:t>
                          </m:r>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𝑩</m:t>
                              </m:r>
                            </m:e>
                            <m:sub>
                              <m:r>
                                <a:rPr lang="en-CA" b="1" i="1">
                                  <a:solidFill>
                                    <a:schemeClr val="accent1"/>
                                  </a:solidFill>
                                  <a:latin typeface="Cambria Math" panose="02040503050406030204" pitchFamily="18" charset="0"/>
                                </a:rPr>
                                <m:t>𝝁</m:t>
                              </m:r>
                            </m:sub>
                            <m:sup>
                              <m:r>
                                <a:rPr lang="en-CA" b="1" i="1">
                                  <a:solidFill>
                                    <a:schemeClr val="accent1"/>
                                  </a:solidFill>
                                  <a:latin typeface="Cambria Math" panose="02040503050406030204" pitchFamily="18" charset="0"/>
                                </a:rPr>
                                <m:t>𝟐</m:t>
                              </m:r>
                            </m:sup>
                          </m:sSubSup>
                        </m:e>
                      </m:d>
                    </m:oMath>
                  </m:oMathPara>
                </a14:m>
                <a:endParaRPr lang="en-CA" b="1" dirty="0">
                  <a:solidFill>
                    <a:schemeClr val="accent1"/>
                  </a:solidFill>
                </a:endParaRPr>
              </a:p>
            </p:txBody>
          </p:sp>
        </mc:Choice>
        <mc:Fallback xmlns="">
          <p:sp>
            <p:nvSpPr>
              <p:cNvPr id="23" name="Object 3">
                <a:extLst>
                  <a:ext uri="{FF2B5EF4-FFF2-40B4-BE49-F238E27FC236}">
                    <a16:creationId xmlns:a16="http://schemas.microsoft.com/office/drawing/2014/main" id="{C6EBD657-AFBF-1989-C3B0-79998D6DBC6E}"/>
                  </a:ext>
                </a:extLst>
              </p:cNvPr>
              <p:cNvSpPr txBox="1">
                <a:spLocks noRot="1" noChangeAspect="1" noMove="1" noResize="1" noEditPoints="1" noAdjustHandles="1" noChangeArrowheads="1" noChangeShapeType="1" noTextEdit="1"/>
              </p:cNvSpPr>
              <p:nvPr/>
            </p:nvSpPr>
            <p:spPr bwMode="auto">
              <a:xfrm>
                <a:off x="2532686" y="3833229"/>
                <a:ext cx="1881188" cy="1325562"/>
              </a:xfrm>
              <a:prstGeom prst="rect">
                <a:avLst/>
              </a:prstGeom>
              <a:blipFill>
                <a:blip r:embed="rId4"/>
                <a:stretch>
                  <a:fillRect/>
                </a:stretch>
              </a:blipFill>
            </p:spPr>
            <p:txBody>
              <a:bodyPr/>
              <a:lstStyle/>
              <a:p>
                <a:r>
                  <a:rPr lang="en-CA">
                    <a:noFill/>
                  </a:rPr>
                  <a:t> </a:t>
                </a:r>
              </a:p>
            </p:txBody>
          </p:sp>
        </mc:Fallback>
      </mc:AlternateContent>
      <p:sp>
        <p:nvSpPr>
          <p:cNvPr id="25" name="Rectangle 24">
            <a:extLst>
              <a:ext uri="{FF2B5EF4-FFF2-40B4-BE49-F238E27FC236}">
                <a16:creationId xmlns:a16="http://schemas.microsoft.com/office/drawing/2014/main" id="{E7C9A021-B65D-666E-D096-9945885661AC}"/>
              </a:ext>
            </a:extLst>
          </p:cNvPr>
          <p:cNvSpPr/>
          <p:nvPr/>
        </p:nvSpPr>
        <p:spPr>
          <a:xfrm>
            <a:off x="2478010" y="3791508"/>
            <a:ext cx="2384583" cy="2526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descr="SpontaneousSymmetryBraking01.gif">
            <a:extLst>
              <a:ext uri="{FF2B5EF4-FFF2-40B4-BE49-F238E27FC236}">
                <a16:creationId xmlns:a16="http://schemas.microsoft.com/office/drawing/2014/main" id="{B181F2D9-220C-3BF0-8209-B14C2136402F}"/>
              </a:ext>
            </a:extLst>
          </p:cNvPr>
          <p:cNvPicPr>
            <a:picLocks noChangeAspect="1"/>
          </p:cNvPicPr>
          <p:nvPr/>
        </p:nvPicPr>
        <p:blipFill>
          <a:blip r:embed="rId5" cstate="print"/>
          <a:stretch>
            <a:fillRect/>
          </a:stretch>
        </p:blipFill>
        <p:spPr>
          <a:xfrm>
            <a:off x="413488" y="1240314"/>
            <a:ext cx="1621861" cy="1237369"/>
          </a:xfrm>
          <a:prstGeom prst="rect">
            <a:avLst/>
          </a:prstGeom>
        </p:spPr>
      </p:pic>
      <mc:AlternateContent xmlns:mc="http://schemas.openxmlformats.org/markup-compatibility/2006" xmlns:a14="http://schemas.microsoft.com/office/drawing/2010/main">
        <mc:Choice Requires="a14">
          <p:sp>
            <p:nvSpPr>
              <p:cNvPr id="27" name="Object 4">
                <a:extLst>
                  <a:ext uri="{FF2B5EF4-FFF2-40B4-BE49-F238E27FC236}">
                    <a16:creationId xmlns:a16="http://schemas.microsoft.com/office/drawing/2014/main" id="{56F8A67D-53AD-7ADD-D34D-2DFA20014421}"/>
                  </a:ext>
                </a:extLst>
              </p:cNvPr>
              <p:cNvSpPr txBox="1"/>
              <p:nvPr/>
            </p:nvSpPr>
            <p:spPr bwMode="auto">
              <a:xfrm>
                <a:off x="418459" y="2496792"/>
                <a:ext cx="1517300" cy="51667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m:rPr>
                          <m:sty m:val="p"/>
                        </m:rPr>
                        <a:rPr lang="en-CA" sz="1200" i="1">
                          <a:solidFill>
                            <a:srgbClr val="000000"/>
                          </a:solidFill>
                          <a:latin typeface="Cambria Math" panose="02040503050406030204" pitchFamily="18" charset="0"/>
                        </a:rPr>
                        <m:t>Φ</m:t>
                      </m:r>
                      <m:r>
                        <a:rPr lang="en-CA" sz="1200" i="1">
                          <a:solidFill>
                            <a:srgbClr val="000000"/>
                          </a:solidFill>
                          <a:latin typeface="Cambria Math" panose="02040503050406030204" pitchFamily="18" charset="0"/>
                        </a:rPr>
                        <m:t>(</m:t>
                      </m:r>
                      <m:r>
                        <a:rPr lang="en-CA" sz="1200" i="1">
                          <a:solidFill>
                            <a:srgbClr val="000000"/>
                          </a:solidFill>
                          <a:latin typeface="Cambria Math" panose="02040503050406030204" pitchFamily="18" charset="0"/>
                        </a:rPr>
                        <m:t>𝑥</m:t>
                      </m:r>
                      <m:r>
                        <a:rPr lang="en-CA" sz="1200" i="1">
                          <a:solidFill>
                            <a:srgbClr val="000000"/>
                          </a:solidFill>
                          <a:latin typeface="Cambria Math" panose="02040503050406030204" pitchFamily="18" charset="0"/>
                        </a:rPr>
                        <m:t>)=</m:t>
                      </m:r>
                      <m:f>
                        <m:fPr>
                          <m:ctrlPr>
                            <a:rPr lang="en-CA" sz="1200" i="1">
                              <a:solidFill>
                                <a:srgbClr val="000000"/>
                              </a:solidFill>
                              <a:latin typeface="Cambria Math" panose="02040503050406030204" pitchFamily="18" charset="0"/>
                            </a:rPr>
                          </m:ctrlPr>
                        </m:fPr>
                        <m:num>
                          <m:r>
                            <a:rPr lang="en-CA" sz="1200" i="1">
                              <a:solidFill>
                                <a:srgbClr val="000000"/>
                              </a:solidFill>
                              <a:latin typeface="Cambria Math" panose="02040503050406030204" pitchFamily="18" charset="0"/>
                            </a:rPr>
                            <m:t>1</m:t>
                          </m:r>
                        </m:num>
                        <m:den>
                          <m:rad>
                            <m:radPr>
                              <m:degHide m:val="on"/>
                              <m:ctrlPr>
                                <a:rPr lang="en-CA" sz="1200" i="1">
                                  <a:solidFill>
                                    <a:srgbClr val="000000"/>
                                  </a:solidFill>
                                  <a:latin typeface="Cambria Math" panose="02040503050406030204" pitchFamily="18" charset="0"/>
                                </a:rPr>
                              </m:ctrlPr>
                            </m:radPr>
                            <m:deg/>
                            <m:e>
                              <m:r>
                                <a:rPr lang="en-CA" sz="1200" i="1">
                                  <a:solidFill>
                                    <a:srgbClr val="000000"/>
                                  </a:solidFill>
                                  <a:latin typeface="Cambria Math" panose="02040503050406030204" pitchFamily="18" charset="0"/>
                                </a:rPr>
                                <m:t>2</m:t>
                              </m:r>
                            </m:e>
                          </m:rad>
                        </m:den>
                      </m:f>
                      <m:d>
                        <m:dPr>
                          <m:ctrlPr>
                            <a:rPr lang="en-CA" sz="1200" i="1">
                              <a:solidFill>
                                <a:srgbClr val="000000"/>
                              </a:solidFill>
                              <a:latin typeface="Cambria Math" panose="02040503050406030204" pitchFamily="18" charset="0"/>
                            </a:rPr>
                          </m:ctrlPr>
                        </m:dPr>
                        <m:e>
                          <m:m>
                            <m:mPr>
                              <m:plcHide m:val="on"/>
                              <m:mcs>
                                <m:mc>
                                  <m:mcPr>
                                    <m:count m:val="1"/>
                                    <m:mcJc m:val="center"/>
                                  </m:mcPr>
                                </m:mc>
                              </m:mcs>
                              <m:ctrlPr>
                                <a:rPr lang="en-CA" sz="1200" i="1">
                                  <a:solidFill>
                                    <a:srgbClr val="000000"/>
                                  </a:solidFill>
                                  <a:latin typeface="Cambria Math" panose="02040503050406030204" pitchFamily="18" charset="0"/>
                                </a:rPr>
                              </m:ctrlPr>
                            </m:mPr>
                            <m:mr>
                              <m:e>
                                <m:r>
                                  <a:rPr lang="en-CA" sz="1200" i="1">
                                    <a:solidFill>
                                      <a:srgbClr val="000000"/>
                                    </a:solidFill>
                                    <a:latin typeface="Cambria Math" panose="02040503050406030204" pitchFamily="18" charset="0"/>
                                  </a:rPr>
                                  <m:t>0</m:t>
                                </m:r>
                              </m:e>
                            </m:mr>
                            <m:mr>
                              <m:e>
                                <m:r>
                                  <a:rPr lang="en-CA" sz="1200" i="1" smtClean="0">
                                    <a:solidFill>
                                      <a:srgbClr val="FF0000"/>
                                    </a:solidFill>
                                    <a:latin typeface="Cambria Math" panose="02040503050406030204" pitchFamily="18" charset="0"/>
                                  </a:rPr>
                                  <m:t>𝜐</m:t>
                                </m:r>
                                <m:r>
                                  <a:rPr lang="en-CA" sz="1200" i="1" smtClean="0">
                                    <a:solidFill>
                                      <a:srgbClr val="FF0000"/>
                                    </a:solidFill>
                                    <a:latin typeface="Cambria Math" panose="02040503050406030204" pitchFamily="18" charset="0"/>
                                  </a:rPr>
                                  <m:t>+</m:t>
                                </m:r>
                                <m:r>
                                  <a:rPr lang="en-CA" sz="1200" i="1" smtClean="0">
                                    <a:solidFill>
                                      <a:srgbClr val="FF0000"/>
                                    </a:solidFill>
                                    <a:latin typeface="Cambria Math" panose="02040503050406030204" pitchFamily="18" charset="0"/>
                                  </a:rPr>
                                  <m:t>𝜎</m:t>
                                </m:r>
                              </m:e>
                            </m:mr>
                          </m:m>
                        </m:e>
                      </m:d>
                    </m:oMath>
                  </m:oMathPara>
                </a14:m>
                <a:endParaRPr lang="en-CA" sz="1200" dirty="0"/>
              </a:p>
            </p:txBody>
          </p:sp>
        </mc:Choice>
        <mc:Fallback xmlns="">
          <p:sp>
            <p:nvSpPr>
              <p:cNvPr id="27" name="Object 4">
                <a:extLst>
                  <a:ext uri="{FF2B5EF4-FFF2-40B4-BE49-F238E27FC236}">
                    <a16:creationId xmlns:a16="http://schemas.microsoft.com/office/drawing/2014/main" id="{56F8A67D-53AD-7ADD-D34D-2DFA20014421}"/>
                  </a:ext>
                </a:extLst>
              </p:cNvPr>
              <p:cNvSpPr txBox="1">
                <a:spLocks noRot="1" noChangeAspect="1" noMove="1" noResize="1" noEditPoints="1" noAdjustHandles="1" noChangeArrowheads="1" noChangeShapeType="1" noTextEdit="1"/>
              </p:cNvSpPr>
              <p:nvPr/>
            </p:nvSpPr>
            <p:spPr bwMode="auto">
              <a:xfrm>
                <a:off x="418459" y="2496792"/>
                <a:ext cx="1517300" cy="516677"/>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Object 2">
                <a:extLst>
                  <a:ext uri="{FF2B5EF4-FFF2-40B4-BE49-F238E27FC236}">
                    <a16:creationId xmlns:a16="http://schemas.microsoft.com/office/drawing/2014/main" id="{1632BF89-8607-D31B-7E06-5247E40A9271}"/>
                  </a:ext>
                </a:extLst>
              </p:cNvPr>
              <p:cNvSpPr txBox="1"/>
              <p:nvPr/>
            </p:nvSpPr>
            <p:spPr bwMode="auto">
              <a:xfrm>
                <a:off x="2381289" y="3102458"/>
                <a:ext cx="9691891" cy="70450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en-CA" sz="1600" b="1" i="1" smtClean="0">
                              <a:solidFill>
                                <a:schemeClr val="accent1"/>
                              </a:solidFill>
                              <a:latin typeface="Cambria Math" panose="02040503050406030204" pitchFamily="18" charset="0"/>
                            </a:rPr>
                          </m:ctrlPr>
                        </m:sSupPr>
                        <m:e>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𝑫</m:t>
                                  </m:r>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𝜱</m:t>
                              </m:r>
                            </m:e>
                          </m:d>
                        </m:e>
                        <m:sup>
                          <m:r>
                            <a:rPr lang="en-CA" sz="1600" b="1" i="1" smtClean="0">
                              <a:solidFill>
                                <a:schemeClr val="accent1"/>
                              </a:solidFill>
                              <a:latin typeface="Cambria Math" panose="02040503050406030204" pitchFamily="18" charset="0"/>
                              <a:ea typeface="Cambria Math" panose="02040503050406030204" pitchFamily="18" charset="0"/>
                            </a:rPr>
                            <m:t>†</m:t>
                          </m:r>
                        </m:sup>
                      </m:sSup>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𝑫</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𝜱</m:t>
                          </m:r>
                        </m:e>
                      </m:d>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a:solidFill>
                                <a:schemeClr val="accent1"/>
                              </a:solidFill>
                              <a:latin typeface="Cambria Math" panose="02040503050406030204" pitchFamily="18" charset="0"/>
                            </a:rPr>
                            <m:t>𝟐</m:t>
                          </m:r>
                        </m:den>
                      </m:f>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𝝁</m:t>
                          </m:r>
                        </m:sub>
                      </m:sSub>
                      <m:r>
                        <a:rPr lang="en-CA" sz="1600" b="1" i="1" smtClean="0">
                          <a:solidFill>
                            <a:srgbClr val="FF0000"/>
                          </a:solidFill>
                          <a:latin typeface="Cambria Math" panose="02040503050406030204" pitchFamily="18" charset="0"/>
                        </a:rPr>
                        <m:t>(</m:t>
                      </m:r>
                      <m:r>
                        <a:rPr lang="en-CA" sz="1600" b="1" i="1" smtClean="0">
                          <a:solidFill>
                            <a:srgbClr val="FF0000"/>
                          </a:solidFill>
                          <a:latin typeface="Cambria Math" panose="02040503050406030204" pitchFamily="18" charset="0"/>
                        </a:rPr>
                        <m:t>𝝈</m:t>
                      </m:r>
                      <m:r>
                        <a:rPr lang="en-CA" sz="1600" b="1" i="1">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𝝊</m:t>
                      </m:r>
                      <m:r>
                        <a:rPr lang="en-CA" sz="1600" b="1" i="1" smtClean="0">
                          <a:solidFill>
                            <a:srgbClr val="FF0000"/>
                          </a:solidFill>
                          <a:latin typeface="Cambria Math" panose="02040503050406030204" pitchFamily="18" charset="0"/>
                        </a:rPr>
                        <m:t>)</m:t>
                      </m:r>
                      <m:sSup>
                        <m:sSupPr>
                          <m:ctrlPr>
                            <a:rPr lang="en-CA" sz="1600" b="1" i="1" smtClean="0">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𝝁</m:t>
                          </m:r>
                        </m:sup>
                      </m:sSup>
                      <m:r>
                        <a:rPr lang="en-CA" sz="1600" b="1" i="1">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𝝈</m:t>
                      </m:r>
                      <m:r>
                        <a:rPr lang="en-CA" sz="1600" b="1" i="1">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𝝊</m:t>
                      </m:r>
                      <m:r>
                        <a:rPr lang="en-CA" sz="1600" b="1" i="1">
                          <a:solidFill>
                            <a:srgbClr val="FF0000"/>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𝟒</m:t>
                          </m:r>
                        </m:den>
                      </m:f>
                      <m:sSup>
                        <m:sSupPr>
                          <m:ctrlPr>
                            <a:rPr lang="en-CA" sz="1600" b="1" i="1">
                              <a:solidFill>
                                <a:srgbClr val="FF0000"/>
                              </a:solidFill>
                              <a:latin typeface="Cambria Math" panose="02040503050406030204" pitchFamily="18" charset="0"/>
                            </a:rPr>
                          </m:ctrlPr>
                        </m:sSupPr>
                        <m:e>
                          <m:r>
                            <a:rPr lang="en-CA" sz="1600" b="1" i="1" smtClean="0">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𝝈</m:t>
                          </m:r>
                          <m:r>
                            <a:rPr lang="en-CA" sz="1600" b="1" i="1" smtClean="0">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𝝊</m:t>
                          </m:r>
                          <m:r>
                            <a:rPr lang="en-CA" sz="1600" b="1" i="1" smtClean="0">
                              <a:solidFill>
                                <a:srgbClr val="FF0000"/>
                              </a:solidFill>
                              <a:latin typeface="Cambria Math" panose="02040503050406030204" pitchFamily="18" charset="0"/>
                            </a:rPr>
                            <m:t>)</m:t>
                          </m:r>
                        </m:e>
                        <m:sup>
                          <m:r>
                            <a:rPr lang="en-CA" sz="1600" b="1" i="1">
                              <a:solidFill>
                                <a:srgbClr val="FF0000"/>
                              </a:solidFill>
                              <a:latin typeface="Cambria Math" panose="02040503050406030204" pitchFamily="18" charset="0"/>
                            </a:rPr>
                            <m:t>𝟐</m:t>
                          </m:r>
                        </m:sup>
                      </m:sSup>
                      <m:sSup>
                        <m:sSupPr>
                          <m:ctrlPr>
                            <a:rPr lang="en-CA" sz="1600" b="1" i="1" smtClean="0">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m:t>
                          </m:r>
                        </m:sub>
                        <m:sup>
                          <m:r>
                            <a:rPr lang="en-CA" sz="1600" b="1" i="1">
                              <a:solidFill>
                                <a:schemeClr val="accent1"/>
                              </a:solidFill>
                              <a:latin typeface="Cambria Math" panose="02040503050406030204" pitchFamily="18" charset="0"/>
                            </a:rPr>
                            <m:t>𝝁</m:t>
                          </m:r>
                        </m:sup>
                      </m:sSubSup>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𝟖</m:t>
                          </m:r>
                        </m:den>
                      </m:f>
                      <m:sSup>
                        <m:sSupPr>
                          <m:ctrlPr>
                            <a:rPr lang="en-CA" sz="1600" b="1" i="1">
                              <a:solidFill>
                                <a:srgbClr val="FF0000"/>
                              </a:solidFill>
                              <a:latin typeface="Cambria Math" panose="02040503050406030204" pitchFamily="18" charset="0"/>
                            </a:rPr>
                          </m:ctrlPr>
                        </m:sSupPr>
                        <m:e>
                          <m:r>
                            <a:rPr lang="en-CA" sz="1600" b="1" i="1" smtClean="0">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𝝈</m:t>
                          </m:r>
                          <m:r>
                            <a:rPr lang="en-CA" sz="1600" b="1" i="1" smtClean="0">
                              <a:solidFill>
                                <a:srgbClr val="FF0000"/>
                              </a:solidFill>
                              <a:latin typeface="Cambria Math" panose="02040503050406030204" pitchFamily="18" charset="0"/>
                            </a:rPr>
                            <m:t>+</m:t>
                          </m:r>
                          <m:r>
                            <a:rPr lang="en-CA" sz="1600" b="1" i="1">
                              <a:solidFill>
                                <a:srgbClr val="FF0000"/>
                              </a:solidFill>
                              <a:latin typeface="Cambria Math" panose="02040503050406030204" pitchFamily="18" charset="0"/>
                            </a:rPr>
                            <m:t>𝝊</m:t>
                          </m:r>
                          <m:r>
                            <a:rPr lang="en-CA" sz="1600" b="1" i="1" smtClean="0">
                              <a:solidFill>
                                <a:srgbClr val="FF0000"/>
                              </a:solidFill>
                              <a:latin typeface="Cambria Math" panose="02040503050406030204" pitchFamily="18" charset="0"/>
                            </a:rPr>
                            <m:t>)</m:t>
                          </m:r>
                        </m:e>
                        <m:sup>
                          <m:r>
                            <a:rPr lang="en-CA" sz="1600" b="1" i="1">
                              <a:solidFill>
                                <a:srgbClr val="FF0000"/>
                              </a:solidFill>
                              <a:latin typeface="Cambria Math" panose="02040503050406030204" pitchFamily="18" charset="0"/>
                            </a:rPr>
                            <m:t>𝟐</m:t>
                          </m:r>
                        </m:sup>
                      </m:sSup>
                      <m:d>
                        <m:dPr>
                          <m:ctrlPr>
                            <a:rPr lang="en-CA" sz="1600" b="1" i="1" smtClean="0">
                              <a:solidFill>
                                <a:schemeClr val="accent1"/>
                              </a:solidFill>
                              <a:latin typeface="Cambria Math" panose="02040503050406030204" pitchFamily="18" charset="0"/>
                            </a:rPr>
                          </m:ctrlPr>
                        </m:dPr>
                        <m:e>
                          <m:m>
                            <m:mPr>
                              <m:mcs>
                                <m:mc>
                                  <m:mcPr>
                                    <m:count m:val="2"/>
                                    <m:mcJc m:val="center"/>
                                  </m:mcPr>
                                </m:mc>
                              </m:mcs>
                              <m:ctrlPr>
                                <a:rPr lang="en-CA" sz="1600" b="1" i="1" smtClean="0">
                                  <a:solidFill>
                                    <a:schemeClr val="accent1"/>
                                  </a:solidFill>
                                  <a:latin typeface="Cambria Math" panose="02040503050406030204" pitchFamily="18" charset="0"/>
                                </a:rPr>
                              </m:ctrlPr>
                            </m:mPr>
                            <m:m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e>
                            </m:mr>
                          </m:m>
                        </m:e>
                      </m:d>
                      <m:d>
                        <m:dPr>
                          <m:ctrlPr>
                            <a:rPr lang="en-CA" sz="1600" b="1" i="1" smtClean="0">
                              <a:solidFill>
                                <a:srgbClr val="FF0000"/>
                              </a:solidFill>
                              <a:latin typeface="Cambria Math" panose="02040503050406030204" pitchFamily="18" charset="0"/>
                            </a:rPr>
                          </m:ctrlPr>
                        </m:dPr>
                        <m:e>
                          <m:m>
                            <m:mPr>
                              <m:mcs>
                                <m:mc>
                                  <m:mcPr>
                                    <m:count m:val="2"/>
                                    <m:mcJc m:val="center"/>
                                  </m:mcPr>
                                </m:mc>
                              </m:mcs>
                              <m:ctrlPr>
                                <a:rPr lang="en-CA" sz="1600" b="1" i="1" smtClean="0">
                                  <a:solidFill>
                                    <a:srgbClr val="FF0000"/>
                                  </a:solidFill>
                                  <a:latin typeface="Cambria Math" panose="02040503050406030204" pitchFamily="18" charset="0"/>
                                </a:rPr>
                              </m:ctrlPr>
                            </m:mPr>
                            <m:mr>
                              <m:e>
                                <m:sSup>
                                  <m:sSupPr>
                                    <m:ctrlPr>
                                      <a:rPr lang="en-CA" sz="1600" b="1" i="1" smtClean="0">
                                        <a:solidFill>
                                          <a:srgbClr val="FF0000"/>
                                        </a:solidFill>
                                        <a:latin typeface="Cambria Math" panose="02040503050406030204" pitchFamily="18" charset="0"/>
                                      </a:rPr>
                                    </m:ctrlPr>
                                  </m:sSupPr>
                                  <m:e>
                                    <m:r>
                                      <a:rPr lang="en-CA" sz="1600" b="1" i="1" smtClean="0">
                                        <a:solidFill>
                                          <a:srgbClr val="FF0000"/>
                                        </a:solidFill>
                                        <a:latin typeface="Cambria Math" panose="02040503050406030204" pitchFamily="18" charset="0"/>
                                      </a:rPr>
                                      <m:t>𝒈</m:t>
                                    </m:r>
                                  </m:e>
                                  <m:sup>
                                    <m:r>
                                      <a:rPr lang="en-CA" sz="1600" b="1" i="1" smtClean="0">
                                        <a:solidFill>
                                          <a:srgbClr val="FF0000"/>
                                        </a:solidFill>
                                        <a:latin typeface="Cambria Math" panose="02040503050406030204" pitchFamily="18" charset="0"/>
                                      </a:rPr>
                                      <m:t>𝟐</m:t>
                                    </m:r>
                                  </m:sup>
                                </m:sSup>
                              </m:e>
                              <m:e>
                                <m:r>
                                  <a:rPr lang="en-CA" sz="1600" b="1" i="1" smtClean="0">
                                    <a:solidFill>
                                      <a:srgbClr val="FF0000"/>
                                    </a:solidFill>
                                    <a:latin typeface="Cambria Math" panose="02040503050406030204" pitchFamily="18" charset="0"/>
                                  </a:rPr>
                                  <m:t>−</m:t>
                                </m:r>
                                <m:r>
                                  <a:rPr lang="en-CA" sz="1600" b="1" i="1" smtClean="0">
                                    <a:solidFill>
                                      <a:srgbClr val="FF0000"/>
                                    </a:solidFill>
                                    <a:latin typeface="Cambria Math" panose="02040503050406030204" pitchFamily="18" charset="0"/>
                                  </a:rPr>
                                  <m:t>𝒈𝒈</m:t>
                                </m:r>
                                <m:r>
                                  <a:rPr lang="en-CA" sz="1600" b="1" i="1" smtClean="0">
                                    <a:solidFill>
                                      <a:srgbClr val="FF0000"/>
                                    </a:solidFill>
                                    <a:latin typeface="Cambria Math" panose="02040503050406030204" pitchFamily="18" charset="0"/>
                                  </a:rPr>
                                  <m:t>′</m:t>
                                </m:r>
                              </m:e>
                            </m:mr>
                            <m:mr>
                              <m:e>
                                <m:r>
                                  <a:rPr lang="en-CA" sz="1600" b="1" i="1" smtClean="0">
                                    <a:solidFill>
                                      <a:srgbClr val="FF0000"/>
                                    </a:solidFill>
                                    <a:latin typeface="Cambria Math" panose="02040503050406030204" pitchFamily="18" charset="0"/>
                                  </a:rPr>
                                  <m:t>−</m:t>
                                </m:r>
                                <m:r>
                                  <a:rPr lang="en-CA" sz="1600" b="1" i="1" smtClean="0">
                                    <a:solidFill>
                                      <a:srgbClr val="FF0000"/>
                                    </a:solidFill>
                                    <a:latin typeface="Cambria Math" panose="02040503050406030204" pitchFamily="18" charset="0"/>
                                  </a:rPr>
                                  <m:t>𝒈𝒈</m:t>
                                </m:r>
                                <m:r>
                                  <a:rPr lang="en-CA" sz="1600" b="1" i="1" smtClean="0">
                                    <a:solidFill>
                                      <a:srgbClr val="FF0000"/>
                                    </a:solidFill>
                                    <a:latin typeface="Cambria Math" panose="02040503050406030204" pitchFamily="18" charset="0"/>
                                  </a:rPr>
                                  <m:t>′</m:t>
                                </m:r>
                              </m:e>
                              <m:e>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𝒈</m:t>
                                    </m:r>
                                    <m:r>
                                      <a:rPr lang="en-CA" sz="1600" b="1" i="1" smtClean="0">
                                        <a:solidFill>
                                          <a:srgbClr val="FF0000"/>
                                        </a:solidFill>
                                        <a:latin typeface="Cambria Math" panose="02040503050406030204" pitchFamily="18" charset="0"/>
                                      </a:rPr>
                                      <m:t>′</m:t>
                                    </m:r>
                                  </m:e>
                                  <m:sup>
                                    <m:r>
                                      <a:rPr lang="en-CA" sz="1600" b="1" i="1">
                                        <a:solidFill>
                                          <a:srgbClr val="FF0000"/>
                                        </a:solidFill>
                                        <a:latin typeface="Cambria Math" panose="02040503050406030204" pitchFamily="18" charset="0"/>
                                      </a:rPr>
                                      <m:t>𝟐</m:t>
                                    </m:r>
                                  </m:sup>
                                </m:sSup>
                              </m:e>
                            </m:mr>
                          </m:m>
                        </m:e>
                      </m:d>
                      <m:d>
                        <m:dPr>
                          <m:ctrlPr>
                            <a:rPr lang="en-CA" sz="1600" b="1" i="1" smtClean="0">
                              <a:solidFill>
                                <a:schemeClr val="accent1"/>
                              </a:solidFill>
                              <a:latin typeface="Cambria Math" panose="02040503050406030204" pitchFamily="18" charset="0"/>
                            </a:rPr>
                          </m:ctrlPr>
                        </m:dPr>
                        <m:e>
                          <m:m>
                            <m:mPr>
                              <m:mcs>
                                <m:mc>
                                  <m:mcPr>
                                    <m:count m:val="1"/>
                                    <m:mcJc m:val="center"/>
                                  </m:mcPr>
                                </m:mc>
                              </m:mcs>
                              <m:ctrlPr>
                                <a:rPr lang="en-CA" sz="1600" b="1" i="1">
                                  <a:solidFill>
                                    <a:schemeClr val="accent1"/>
                                  </a:solidFill>
                                  <a:latin typeface="Cambria Math" panose="02040503050406030204" pitchFamily="18" charset="0"/>
                                </a:rPr>
                              </m:ctrlPr>
                            </m:mPr>
                            <m:m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e>
                            </m:mr>
                            <m:m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e>
                            </m:mr>
                          </m:m>
                        </m:e>
                      </m:d>
                    </m:oMath>
                  </m:oMathPara>
                </a14:m>
                <a:endParaRPr lang="en-CA" sz="1600" b="1" dirty="0"/>
              </a:p>
            </p:txBody>
          </p:sp>
        </mc:Choice>
        <mc:Fallback xmlns="">
          <p:sp>
            <p:nvSpPr>
              <p:cNvPr id="28" name="Object 2">
                <a:extLst>
                  <a:ext uri="{FF2B5EF4-FFF2-40B4-BE49-F238E27FC236}">
                    <a16:creationId xmlns:a16="http://schemas.microsoft.com/office/drawing/2014/main" id="{1632BF89-8607-D31B-7E06-5247E40A9271}"/>
                  </a:ext>
                </a:extLst>
              </p:cNvPr>
              <p:cNvSpPr txBox="1">
                <a:spLocks noRot="1" noChangeAspect="1" noMove="1" noResize="1" noEditPoints="1" noAdjustHandles="1" noChangeArrowheads="1" noChangeShapeType="1" noTextEdit="1"/>
              </p:cNvSpPr>
              <p:nvPr/>
            </p:nvSpPr>
            <p:spPr bwMode="auto">
              <a:xfrm>
                <a:off x="2381289" y="3102458"/>
                <a:ext cx="9691891" cy="704502"/>
              </a:xfrm>
              <a:prstGeom prst="rect">
                <a:avLst/>
              </a:prstGeom>
              <a:blipFill>
                <a:blip r:embed="rId7"/>
                <a:stretch>
                  <a:fillRect l="-45220" t="-1540517" b="-91637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Object 4">
                <a:extLst>
                  <a:ext uri="{FF2B5EF4-FFF2-40B4-BE49-F238E27FC236}">
                    <a16:creationId xmlns:a16="http://schemas.microsoft.com/office/drawing/2014/main" id="{E16AA6BA-0DDE-B731-3B8A-3A3416A37F53}"/>
                  </a:ext>
                </a:extLst>
              </p:cNvPr>
              <p:cNvSpPr txBox="1"/>
              <p:nvPr/>
            </p:nvSpPr>
            <p:spPr bwMode="auto">
              <a:xfrm>
                <a:off x="2532686" y="4937659"/>
                <a:ext cx="1954432" cy="148672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400" b="1" i="1" smtClean="0">
                              <a:solidFill>
                                <a:schemeClr val="accent1"/>
                              </a:solidFill>
                              <a:latin typeface="Cambria Math" panose="02040503050406030204" pitchFamily="18" charset="0"/>
                            </a:rPr>
                          </m:ctrlPr>
                        </m:sSubPr>
                        <m:e>
                          <m:r>
                            <a:rPr lang="en-CA" sz="1400" b="1" i="1" smtClean="0">
                              <a:solidFill>
                                <a:schemeClr val="accent1"/>
                              </a:solidFill>
                              <a:latin typeface="Cambria Math" panose="02040503050406030204" pitchFamily="18" charset="0"/>
                            </a:rPr>
                            <m:t>𝒁</m:t>
                          </m:r>
                        </m:e>
                        <m:sub>
                          <m:r>
                            <a:rPr lang="en-CA" sz="1400" b="1" i="1" smtClean="0">
                              <a:solidFill>
                                <a:schemeClr val="accent1"/>
                              </a:solidFill>
                              <a:latin typeface="Cambria Math" panose="02040503050406030204" pitchFamily="18" charset="0"/>
                            </a:rPr>
                            <m:t>𝝁</m:t>
                          </m:r>
                        </m:sub>
                      </m:sSub>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𝒈𝑩</m:t>
                              </m:r>
                            </m:e>
                            <m:sub>
                              <m:r>
                                <a:rPr lang="en-CA" sz="1400" b="1" i="1">
                                  <a:solidFill>
                                    <a:schemeClr val="accent1"/>
                                  </a:solidFill>
                                  <a:latin typeface="Cambria Math" panose="02040503050406030204" pitchFamily="18" charset="0"/>
                                </a:rPr>
                                <m:t>𝝁</m:t>
                              </m:r>
                            </m:sub>
                            <m:sup>
                              <m:r>
                                <a:rPr lang="en-CA" sz="1400" b="1" i="1">
                                  <a:solidFill>
                                    <a:schemeClr val="accent1"/>
                                  </a:solidFill>
                                  <a:latin typeface="Cambria Math" panose="02040503050406030204" pitchFamily="18" charset="0"/>
                                </a:rPr>
                                <m:t>𝟎</m:t>
                              </m:r>
                            </m:sup>
                          </m:sSubSup>
                          <m:r>
                            <a:rPr lang="en-CA" sz="1400" b="1" i="1">
                              <a:solidFill>
                                <a:schemeClr val="accent1"/>
                              </a:solidFill>
                              <a:latin typeface="Cambria Math" panose="02040503050406030204" pitchFamily="18" charset="0"/>
                            </a:rPr>
                            <m:t>−</m:t>
                          </m:r>
                          <m:r>
                            <a:rPr lang="en-CA" sz="1400" b="1" i="1">
                              <a:solidFill>
                                <a:schemeClr val="accent1"/>
                              </a:solidFill>
                              <a:latin typeface="Cambria Math" panose="02040503050406030204" pitchFamily="18" charset="0"/>
                            </a:rPr>
                            <m:t>𝒈</m:t>
                          </m:r>
                          <m:r>
                            <a:rPr lang="en-CA" sz="1400" b="1" i="1">
                              <a:solidFill>
                                <a:schemeClr val="accent1"/>
                              </a:solidFill>
                              <a:latin typeface="Cambria Math" panose="02040503050406030204" pitchFamily="18" charset="0"/>
                            </a:rPr>
                            <m:t>′</m:t>
                          </m:r>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𝑨</m:t>
                              </m:r>
                            </m:e>
                            <m:sub>
                              <m:r>
                                <a:rPr lang="en-CA" sz="1400" b="1" i="1">
                                  <a:solidFill>
                                    <a:schemeClr val="accent1"/>
                                  </a:solidFill>
                                  <a:latin typeface="Cambria Math" panose="02040503050406030204" pitchFamily="18" charset="0"/>
                                </a:rPr>
                                <m:t>𝝁</m:t>
                              </m:r>
                            </m:sub>
                          </m:sSub>
                        </m:num>
                        <m:den>
                          <m:rad>
                            <m:radPr>
                              <m:degHide m:val="on"/>
                              <m:ctrlPr>
                                <a:rPr lang="en-CA" sz="1400" b="1" i="1">
                                  <a:solidFill>
                                    <a:schemeClr val="accent1"/>
                                  </a:solidFill>
                                  <a:latin typeface="Cambria Math" panose="02040503050406030204" pitchFamily="18" charset="0"/>
                                </a:rPr>
                              </m:ctrlPr>
                            </m:radPr>
                            <m:deg/>
                            <m:e>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r>
                                    <a:rPr lang="en-CA" sz="1400" b="1" i="1">
                                      <a:solidFill>
                                        <a:schemeClr val="accent1"/>
                                      </a:solidFill>
                                      <a:latin typeface="Cambria Math" panose="02040503050406030204" pitchFamily="18" charset="0"/>
                                    </a:rPr>
                                    <m:t>′</m:t>
                                  </m:r>
                                </m:e>
                                <m:sup>
                                  <m:r>
                                    <a:rPr lang="en-CA" sz="1400" b="1" i="1">
                                      <a:solidFill>
                                        <a:schemeClr val="accent1"/>
                                      </a:solidFill>
                                      <a:latin typeface="Cambria Math" panose="02040503050406030204" pitchFamily="18" charset="0"/>
                                    </a:rPr>
                                    <m:t>𝟐</m:t>
                                  </m:r>
                                </m:sup>
                              </m:sSup>
                              <m:r>
                                <a:rPr lang="en-CA" sz="1400" b="1" i="1">
                                  <a:solidFill>
                                    <a:schemeClr val="accent1"/>
                                  </a:solidFill>
                                  <a:latin typeface="Cambria Math" panose="02040503050406030204" pitchFamily="18" charset="0"/>
                                </a:rPr>
                                <m:t>+</m:t>
                              </m:r>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e>
                                <m:sup>
                                  <m:r>
                                    <a:rPr lang="en-CA" sz="1400" b="1" i="1">
                                      <a:solidFill>
                                        <a:schemeClr val="accent1"/>
                                      </a:solidFill>
                                      <a:latin typeface="Cambria Math" panose="02040503050406030204" pitchFamily="18" charset="0"/>
                                    </a:rPr>
                                    <m:t>𝟐</m:t>
                                  </m:r>
                                </m:sup>
                              </m:sSup>
                            </m:e>
                          </m:rad>
                        </m:den>
                      </m:f>
                    </m:oMath>
                  </m:oMathPara>
                </a14:m>
                <a:endParaRPr lang="en-CA" sz="1400" b="1" i="1" dirty="0">
                  <a:solidFill>
                    <a:schemeClr val="accent1"/>
                  </a:solidFill>
                  <a:latin typeface="Cambria Math" panose="02040503050406030204" pitchFamily="18" charset="0"/>
                </a:endParaRPr>
              </a:p>
              <a:p>
                <a:pPr/>
                <a:br>
                  <a:rPr lang="en-CA" sz="1400"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
                        <m:sSubPr>
                          <m:ctrlPr>
                            <a:rPr lang="en-CA" sz="1400" b="1" i="1">
                              <a:solidFill>
                                <a:schemeClr val="accent1"/>
                              </a:solidFill>
                              <a:latin typeface="Cambria Math" panose="02040503050406030204" pitchFamily="18" charset="0"/>
                            </a:rPr>
                          </m:ctrlPr>
                        </m:sSubPr>
                        <m:e>
                          <m:r>
                            <a:rPr lang="en-CA" sz="1400" b="1" i="0" smtClean="0">
                              <a:solidFill>
                                <a:schemeClr val="accent1"/>
                              </a:solidFill>
                              <a:latin typeface="Cambria Math" panose="02040503050406030204" pitchFamily="18" charset="0"/>
                            </a:rPr>
                            <m:t>𝚪</m:t>
                          </m:r>
                        </m:e>
                        <m:sub>
                          <m:r>
                            <a:rPr lang="en-CA" sz="1400" b="1" i="1">
                              <a:solidFill>
                                <a:schemeClr val="accent1"/>
                              </a:solidFill>
                              <a:latin typeface="Cambria Math" panose="02040503050406030204" pitchFamily="18" charset="0"/>
                            </a:rPr>
                            <m:t>𝝁</m:t>
                          </m:r>
                        </m:sub>
                      </m:sSub>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𝒈</m:t>
                              </m:r>
                              <m:r>
                                <a:rPr lang="en-CA" sz="1400" b="1" i="1" smtClean="0">
                                  <a:solidFill>
                                    <a:schemeClr val="accent1"/>
                                  </a:solidFill>
                                  <a:latin typeface="Cambria Math" panose="02040503050406030204" pitchFamily="18" charset="0"/>
                                </a:rPr>
                                <m:t>′</m:t>
                              </m:r>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𝝁</m:t>
                              </m:r>
                            </m:sub>
                            <m:sup>
                              <m:r>
                                <a:rPr lang="en-CA" sz="1400" b="1" i="1">
                                  <a:solidFill>
                                    <a:schemeClr val="accent1"/>
                                  </a:solidFill>
                                  <a:latin typeface="Cambria Math" panose="02040503050406030204" pitchFamily="18" charset="0"/>
                                </a:rPr>
                                <m:t>𝟎</m:t>
                              </m:r>
                            </m:sup>
                          </m:sSubSup>
                          <m:r>
                            <a:rPr lang="en-CA" sz="1400" b="1" i="1" smtClean="0">
                              <a:solidFill>
                                <a:schemeClr val="accent1"/>
                              </a:solidFill>
                              <a:latin typeface="Cambria Math" panose="02040503050406030204" pitchFamily="18" charset="0"/>
                            </a:rPr>
                            <m:t>+</m:t>
                          </m:r>
                          <m:r>
                            <a:rPr lang="en-CA" sz="1400" b="1" i="1">
                              <a:solidFill>
                                <a:schemeClr val="accent1"/>
                              </a:solidFill>
                              <a:latin typeface="Cambria Math" panose="02040503050406030204" pitchFamily="18" charset="0"/>
                            </a:rPr>
                            <m:t>𝒈</m:t>
                          </m:r>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𝑨</m:t>
                              </m:r>
                            </m:e>
                            <m:sub>
                              <m:r>
                                <a:rPr lang="en-CA" sz="1400" b="1" i="1">
                                  <a:solidFill>
                                    <a:schemeClr val="accent1"/>
                                  </a:solidFill>
                                  <a:latin typeface="Cambria Math" panose="02040503050406030204" pitchFamily="18" charset="0"/>
                                </a:rPr>
                                <m:t>𝝁</m:t>
                              </m:r>
                            </m:sub>
                          </m:sSub>
                        </m:num>
                        <m:den>
                          <m:rad>
                            <m:radPr>
                              <m:degHide m:val="on"/>
                              <m:ctrlPr>
                                <a:rPr lang="en-CA" sz="1400" b="1" i="1">
                                  <a:solidFill>
                                    <a:schemeClr val="accent1"/>
                                  </a:solidFill>
                                  <a:latin typeface="Cambria Math" panose="02040503050406030204" pitchFamily="18" charset="0"/>
                                </a:rPr>
                              </m:ctrlPr>
                            </m:radPr>
                            <m:deg/>
                            <m:e>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r>
                                    <a:rPr lang="en-CA" sz="1400" b="1" i="1">
                                      <a:solidFill>
                                        <a:schemeClr val="accent1"/>
                                      </a:solidFill>
                                      <a:latin typeface="Cambria Math" panose="02040503050406030204" pitchFamily="18" charset="0"/>
                                    </a:rPr>
                                    <m:t>′</m:t>
                                  </m:r>
                                </m:e>
                                <m:sup>
                                  <m:r>
                                    <a:rPr lang="en-CA" sz="1400" b="1" i="1">
                                      <a:solidFill>
                                        <a:schemeClr val="accent1"/>
                                      </a:solidFill>
                                      <a:latin typeface="Cambria Math" panose="02040503050406030204" pitchFamily="18" charset="0"/>
                                    </a:rPr>
                                    <m:t>𝟐</m:t>
                                  </m:r>
                                </m:sup>
                              </m:sSup>
                              <m:r>
                                <a:rPr lang="en-CA" sz="1400" b="1" i="1">
                                  <a:solidFill>
                                    <a:schemeClr val="accent1"/>
                                  </a:solidFill>
                                  <a:latin typeface="Cambria Math" panose="02040503050406030204" pitchFamily="18" charset="0"/>
                                </a:rPr>
                                <m:t>+</m:t>
                              </m:r>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e>
                                <m:sup>
                                  <m:r>
                                    <a:rPr lang="en-CA" sz="1400" b="1" i="1">
                                      <a:solidFill>
                                        <a:schemeClr val="accent1"/>
                                      </a:solidFill>
                                      <a:latin typeface="Cambria Math" panose="02040503050406030204" pitchFamily="18" charset="0"/>
                                    </a:rPr>
                                    <m:t>𝟐</m:t>
                                  </m:r>
                                </m:sup>
                              </m:sSup>
                            </m:e>
                          </m:rad>
                        </m:den>
                      </m:f>
                    </m:oMath>
                  </m:oMathPara>
                </a14:m>
                <a:endParaRPr lang="en-CA" sz="1400" b="1" dirty="0">
                  <a:solidFill>
                    <a:schemeClr val="accent1"/>
                  </a:solidFill>
                </a:endParaRPr>
              </a:p>
            </p:txBody>
          </p:sp>
        </mc:Choice>
        <mc:Fallback xmlns="">
          <p:sp>
            <p:nvSpPr>
              <p:cNvPr id="3" name="Object 4">
                <a:extLst>
                  <a:ext uri="{FF2B5EF4-FFF2-40B4-BE49-F238E27FC236}">
                    <a16:creationId xmlns:a16="http://schemas.microsoft.com/office/drawing/2014/main" id="{E16AA6BA-0DDE-B731-3B8A-3A3416A37F53}"/>
                  </a:ext>
                </a:extLst>
              </p:cNvPr>
              <p:cNvSpPr txBox="1">
                <a:spLocks noRot="1" noChangeAspect="1" noMove="1" noResize="1" noEditPoints="1" noAdjustHandles="1" noChangeArrowheads="1" noChangeShapeType="1" noTextEdit="1"/>
              </p:cNvSpPr>
              <p:nvPr/>
            </p:nvSpPr>
            <p:spPr bwMode="auto">
              <a:xfrm>
                <a:off x="2532686" y="4937659"/>
                <a:ext cx="1954432" cy="1486722"/>
              </a:xfrm>
              <a:prstGeom prst="rect">
                <a:avLst/>
              </a:prstGeom>
              <a:blipFill>
                <a:blip r:embed="rId8"/>
                <a:stretch>
                  <a:fillRect t="-490164" r="-438318" b="-272131"/>
                </a:stretch>
              </a:blipFill>
            </p:spPr>
            <p:txBody>
              <a:bodyPr/>
              <a:lstStyle/>
              <a:p>
                <a:r>
                  <a:rPr lang="en-CA">
                    <a:noFill/>
                  </a:rPr>
                  <a:t> </a:t>
                </a:r>
              </a:p>
            </p:txBody>
          </p:sp>
        </mc:Fallback>
      </mc:AlternateContent>
    </p:spTree>
    <p:extLst>
      <p:ext uri="{BB962C8B-B14F-4D97-AF65-F5344CB8AC3E}">
        <p14:creationId xmlns:p14="http://schemas.microsoft.com/office/powerpoint/2010/main" val="254354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9CB3-BB73-D40A-E317-6A38F81E0C9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85FF256-07B5-78FD-8F03-842746DB2B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33045D-5843-4FB2-8ADE-8C1A4B0907D2}"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C4380D-432B-17C5-70CF-51D4F8E84A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5C55E2-B2D6-1B30-A097-455936F11F26}"/>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95CE3E7-8E37-326E-A8BB-62AB5B6D8FDC}"/>
                  </a:ext>
                </a:extLst>
              </p:cNvPr>
              <p:cNvSpPr txBox="1"/>
              <p:nvPr/>
            </p:nvSpPr>
            <p:spPr>
              <a:xfrm>
                <a:off x="271875" y="212487"/>
                <a:ext cx="11716414" cy="5487528"/>
              </a:xfrm>
              <a:prstGeom prst="rect">
                <a:avLst/>
              </a:prstGeom>
              <a:noFill/>
            </p:spPr>
            <p:txBody>
              <a:bodyPr wrap="square" rtlCol="0">
                <a:spAutoFit/>
              </a:bodyPr>
              <a:lstStyle/>
              <a:p>
                <a:r>
                  <a:rPr lang="en-US" sz="2000" b="1" dirty="0"/>
                  <a:t>Parity Violation (a brief summary) </a:t>
                </a:r>
              </a:p>
              <a:p>
                <a:endParaRPr lang="en-US" sz="2000" b="1" dirty="0"/>
              </a:p>
              <a:p>
                <a:r>
                  <a:rPr lang="en-CA" sz="1600" b="1" dirty="0"/>
                  <a:t>So we need some way to “generate” the masses in the theory !</a:t>
                </a:r>
                <a:endParaRPr lang="en-CA" sz="1600" dirty="0"/>
              </a:p>
              <a:p>
                <a:endParaRPr lang="en-CA" sz="1600" dirty="0"/>
              </a:p>
              <a:p>
                <a:pPr marL="742950" lvl="1" indent="-285750">
                  <a:buFont typeface="Wingdings" panose="05000000000000000000" pitchFamily="2" charset="2"/>
                  <a:buChar char="Ø"/>
                  <a:defRPr/>
                </a:pPr>
                <a:r>
                  <a:rPr lang="en-CA" sz="1600" dirty="0">
                    <a:latin typeface="Arial" panose="020B0604020202020204" pitchFamily="34" charset="0"/>
                    <a:cs typeface="Arial" panose="020B0604020202020204" pitchFamily="34" charset="0"/>
                    <a:sym typeface="Symbol"/>
                  </a:rPr>
                  <a:t>If we now use the following definitions 																																																																																												        we get (</a:t>
                </a:r>
                <a14:m>
                  <m:oMath xmlns:m="http://schemas.openxmlformats.org/officeDocument/2006/math">
                    <m:r>
                      <a:rPr lang="en-CA" sz="1600" b="1" i="1">
                        <a:solidFill>
                          <a:srgbClr val="FF0000"/>
                        </a:solidFill>
                        <a:latin typeface="Cambria Math" panose="02040503050406030204" pitchFamily="18" charset="0"/>
                      </a:rPr>
                      <m:t>𝝊</m:t>
                    </m:r>
                  </m:oMath>
                </a14:m>
                <a:r>
                  <a:rPr lang="en-CA" sz="1600" dirty="0">
                    <a:latin typeface="Arial" panose="020B0604020202020204" pitchFamily="34" charset="0"/>
                    <a:cs typeface="Arial" panose="020B0604020202020204" pitchFamily="34" charset="0"/>
                    <a:sym typeface="Symbol"/>
                  </a:rPr>
                  <a:t> only)</a:t>
                </a:r>
              </a:p>
              <a:p>
                <a:pPr marL="742950" lvl="1" indent="-285750">
                  <a:buFont typeface="Wingdings" panose="05000000000000000000" pitchFamily="2" charset="2"/>
                  <a:buChar char="Ø"/>
                  <a:defRPr/>
                </a:pPr>
                <a:endParaRPr lang="en-CA" sz="1600" dirty="0">
                  <a:latin typeface="Arial" panose="020B0604020202020204" pitchFamily="34" charset="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latin typeface="Arial" panose="020B0604020202020204" pitchFamily="34" charset="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latin typeface="Arial" panose="020B0604020202020204" pitchFamily="34" charset="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latin typeface="Arial" panose="020B0604020202020204" pitchFamily="34" charset="0"/>
                  <a:cs typeface="Arial" panose="020B0604020202020204" pitchFamily="34" charset="0"/>
                  <a:sym typeface="Symbol"/>
                </a:endParaRPr>
              </a:p>
              <a:p>
                <a:pPr lvl="1">
                  <a:defRPr/>
                </a:pPr>
                <a:endParaRPr lang="en-CA" sz="1600" dirty="0">
                  <a:latin typeface="Arial" panose="020B0604020202020204" pitchFamily="34" charset="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latin typeface="Arial" panose="020B0604020202020204" pitchFamily="34" charset="0"/>
                  <a:cs typeface="Arial" panose="020B0604020202020204" pitchFamily="34" charset="0"/>
                  <a:sym typeface="Symbol"/>
                </a:endParaRPr>
              </a:p>
              <a:p>
                <a:pPr marL="742950" lvl="1" indent="-285750">
                  <a:buFont typeface="Wingdings" panose="05000000000000000000" pitchFamily="2" charset="2"/>
                  <a:buChar char="Ø"/>
                  <a:defRPr/>
                </a:pPr>
                <a:r>
                  <a:rPr lang="en-US" sz="1600" dirty="0">
                    <a:latin typeface="Arial" panose="020B0604020202020204" pitchFamily="34" charset="0"/>
                    <a:cs typeface="Arial" panose="020B0604020202020204" pitchFamily="34" charset="0"/>
                    <a:sym typeface="Symbol"/>
                  </a:rPr>
                  <a:t>So if we define the masses for the photon </a:t>
                </a:r>
                <a14:m>
                  <m:oMath xmlns:m="http://schemas.openxmlformats.org/officeDocument/2006/math">
                    <m:r>
                      <a:rPr lang="en-CA" sz="1600">
                        <a:latin typeface="Cambria Math" panose="02040503050406030204" pitchFamily="18" charset="0"/>
                        <a:cs typeface="Arial" panose="020B0604020202020204" pitchFamily="34" charset="0"/>
                        <a:sym typeface="Symbol"/>
                      </a:rPr>
                      <m:t>(</m:t>
                    </m:r>
                    <m:sSub>
                      <m:sSubPr>
                        <m:ctrlPr>
                          <a:rPr lang="en-CA" sz="1600" i="1" smtClean="0">
                            <a:solidFill>
                              <a:srgbClr val="FF0000"/>
                            </a:solidFill>
                            <a:latin typeface="Cambria Math" panose="02040503050406030204" pitchFamily="18" charset="0"/>
                            <a:cs typeface="Arial" panose="020B0604020202020204" pitchFamily="34" charset="0"/>
                            <a:sym typeface="Symbol"/>
                          </a:rPr>
                        </m:ctrlPr>
                      </m:sSubPr>
                      <m:e>
                        <m:r>
                          <a:rPr lang="en-CA" sz="1600" i="1">
                            <a:solidFill>
                              <a:srgbClr val="FF0000"/>
                            </a:solidFill>
                            <a:latin typeface="Cambria Math" panose="02040503050406030204" pitchFamily="18" charset="0"/>
                            <a:cs typeface="Arial" panose="020B0604020202020204" pitchFamily="34" charset="0"/>
                            <a:sym typeface="Symbol"/>
                          </a:rPr>
                          <m:t>𝑀</m:t>
                        </m:r>
                      </m:e>
                      <m:sub>
                        <m:r>
                          <a:rPr lang="en-CA" sz="1600" i="1">
                            <a:solidFill>
                              <a:srgbClr val="FF0000"/>
                            </a:solidFill>
                            <a:latin typeface="Cambria Math" panose="02040503050406030204" pitchFamily="18" charset="0"/>
                            <a:cs typeface="Arial" panose="020B0604020202020204" pitchFamily="34" charset="0"/>
                            <a:sym typeface="Symbol"/>
                          </a:rPr>
                          <m:t>𝑌</m:t>
                        </m:r>
                      </m:sub>
                    </m:sSub>
                    <m:r>
                      <a:rPr lang="en-CA" sz="1600" i="1">
                        <a:solidFill>
                          <a:srgbClr val="FF0000"/>
                        </a:solidFill>
                        <a:latin typeface="Cambria Math" panose="02040503050406030204" pitchFamily="18" charset="0"/>
                        <a:cs typeface="Arial" panose="020B0604020202020204" pitchFamily="34" charset="0"/>
                        <a:sym typeface="Symbol"/>
                      </a:rPr>
                      <m:t>=0</m:t>
                    </m:r>
                    <m:r>
                      <a:rPr lang="en-CA" sz="1600" i="1">
                        <a:latin typeface="Cambria Math" panose="02040503050406030204" pitchFamily="18" charset="0"/>
                        <a:cs typeface="Arial" panose="020B0604020202020204" pitchFamily="34" charset="0"/>
                        <a:sym typeface="Symbol"/>
                      </a:rPr>
                      <m:t>)</m:t>
                    </m:r>
                  </m:oMath>
                </a14:m>
                <a:r>
                  <a:rPr lang="en-US" sz="1600" dirty="0">
                    <a:latin typeface="Arial" panose="020B0604020202020204" pitchFamily="34" charset="0"/>
                    <a:cs typeface="Arial" panose="020B0604020202020204" pitchFamily="34" charset="0"/>
                    <a:sym typeface="Symbol"/>
                  </a:rPr>
                  <a:t> and the neutral </a:t>
                </a:r>
                <a14:m>
                  <m:oMath xmlns:m="http://schemas.openxmlformats.org/officeDocument/2006/math">
                    <m:r>
                      <a:rPr lang="en-CA" sz="1600" i="1">
                        <a:latin typeface="Cambria Math" panose="02040503050406030204" pitchFamily="18" charset="0"/>
                        <a:cs typeface="Arial" panose="020B0604020202020204" pitchFamily="34" charset="0"/>
                        <a:sym typeface="Symbol"/>
                      </a:rPr>
                      <m:t>𝑍</m:t>
                    </m:r>
                  </m:oMath>
                </a14:m>
                <a:r>
                  <a:rPr lang="en-US" sz="1600" dirty="0">
                    <a:latin typeface="Arial" panose="020B0604020202020204" pitchFamily="34" charset="0"/>
                    <a:cs typeface="Arial" panose="020B0604020202020204" pitchFamily="34" charset="0"/>
                    <a:sym typeface="Symbol"/>
                  </a:rPr>
                  <a:t> boson </a:t>
                </a:r>
                <a14:m>
                  <m:oMath xmlns:m="http://schemas.openxmlformats.org/officeDocument/2006/math">
                    <m:r>
                      <a:rPr lang="en-CA" sz="1600">
                        <a:latin typeface="Cambria Math" panose="02040503050406030204" pitchFamily="18" charset="0"/>
                        <a:cs typeface="Arial" panose="020B0604020202020204" pitchFamily="34" charset="0"/>
                        <a:sym typeface="Symbol"/>
                      </a:rPr>
                      <m:t>(</m:t>
                    </m:r>
                    <m:sSub>
                      <m:sSubPr>
                        <m:ctrlPr>
                          <a:rPr lang="en-CA" sz="1600" i="1" smtClean="0">
                            <a:solidFill>
                              <a:srgbClr val="FF0000"/>
                            </a:solidFill>
                            <a:latin typeface="Cambria Math" panose="02040503050406030204" pitchFamily="18" charset="0"/>
                            <a:cs typeface="Arial" panose="020B0604020202020204" pitchFamily="34" charset="0"/>
                            <a:sym typeface="Symbol"/>
                          </a:rPr>
                        </m:ctrlPr>
                      </m:sSubPr>
                      <m:e>
                        <m:r>
                          <a:rPr lang="en-CA" sz="1600" i="1">
                            <a:solidFill>
                              <a:srgbClr val="FF0000"/>
                            </a:solidFill>
                            <a:latin typeface="Cambria Math" panose="02040503050406030204" pitchFamily="18" charset="0"/>
                            <a:cs typeface="Arial" panose="020B0604020202020204" pitchFamily="34" charset="0"/>
                            <a:sym typeface="Symbol"/>
                          </a:rPr>
                          <m:t>𝑀</m:t>
                        </m:r>
                      </m:e>
                      <m:sub>
                        <m:r>
                          <a:rPr lang="en-CA" sz="1600" i="1">
                            <a:solidFill>
                              <a:srgbClr val="FF0000"/>
                            </a:solidFill>
                            <a:latin typeface="Cambria Math" panose="02040503050406030204" pitchFamily="18" charset="0"/>
                            <a:cs typeface="Arial" panose="020B0604020202020204" pitchFamily="34" charset="0"/>
                            <a:sym typeface="Symbol"/>
                          </a:rPr>
                          <m:t>𝑍</m:t>
                        </m:r>
                      </m:sub>
                    </m:sSub>
                    <m:r>
                      <a:rPr lang="en-CA" sz="1600" i="1">
                        <a:solidFill>
                          <a:srgbClr val="FF0000"/>
                        </a:solidFill>
                        <a:latin typeface="Cambria Math" panose="02040503050406030204" pitchFamily="18" charset="0"/>
                        <a:cs typeface="Arial" panose="020B0604020202020204" pitchFamily="34" charset="0"/>
                        <a:sym typeface="Symbol"/>
                      </a:rPr>
                      <m:t>=</m:t>
                    </m:r>
                    <m:f>
                      <m:fPr>
                        <m:ctrlPr>
                          <a:rPr lang="en-CA" sz="1600" i="1">
                            <a:solidFill>
                              <a:srgbClr val="FF0000"/>
                            </a:solidFill>
                            <a:latin typeface="Cambria Math" panose="02040503050406030204" pitchFamily="18" charset="0"/>
                          </a:rPr>
                        </m:ctrlPr>
                      </m:fPr>
                      <m:num>
                        <m:r>
                          <a:rPr lang="en-CA" sz="1600" i="1">
                            <a:solidFill>
                              <a:srgbClr val="FF0000"/>
                            </a:solidFill>
                            <a:latin typeface="Cambria Math" panose="02040503050406030204" pitchFamily="18" charset="0"/>
                          </a:rPr>
                          <m:t>1</m:t>
                        </m:r>
                      </m:num>
                      <m:den>
                        <m:r>
                          <a:rPr lang="en-CA" sz="1600" i="1">
                            <a:solidFill>
                              <a:srgbClr val="FF0000"/>
                            </a:solidFill>
                            <a:latin typeface="Cambria Math" panose="02040503050406030204" pitchFamily="18" charset="0"/>
                          </a:rPr>
                          <m:t>2</m:t>
                        </m:r>
                      </m:den>
                    </m:f>
                    <m:r>
                      <a:rPr lang="en-CA" sz="1600" i="1">
                        <a:solidFill>
                          <a:srgbClr val="FF0000"/>
                        </a:solidFill>
                        <a:latin typeface="Cambria Math" panose="02040503050406030204" pitchFamily="18" charset="0"/>
                      </a:rPr>
                      <m:t>𝜐</m:t>
                    </m:r>
                    <m:rad>
                      <m:radPr>
                        <m:degHide m:val="on"/>
                        <m:ctrlPr>
                          <a:rPr lang="en-CA" sz="1600" i="1">
                            <a:solidFill>
                              <a:srgbClr val="FF0000"/>
                            </a:solidFill>
                            <a:latin typeface="Cambria Math" panose="02040503050406030204" pitchFamily="18" charset="0"/>
                          </a:rPr>
                        </m:ctrlPr>
                      </m:radPr>
                      <m:deg/>
                      <m:e>
                        <m:sSup>
                          <m:sSupPr>
                            <m:ctrlPr>
                              <a:rPr lang="en-CA" sz="1600" i="1">
                                <a:solidFill>
                                  <a:srgbClr val="FF0000"/>
                                </a:solidFill>
                                <a:latin typeface="Cambria Math" panose="02040503050406030204" pitchFamily="18" charset="0"/>
                              </a:rPr>
                            </m:ctrlPr>
                          </m:sSupPr>
                          <m:e>
                            <m:r>
                              <a:rPr lang="en-CA" sz="1600" i="1">
                                <a:solidFill>
                                  <a:srgbClr val="FF0000"/>
                                </a:solidFill>
                                <a:latin typeface="Cambria Math" panose="02040503050406030204" pitchFamily="18" charset="0"/>
                              </a:rPr>
                              <m:t>𝑔</m:t>
                            </m:r>
                            <m:r>
                              <a:rPr lang="en-CA" sz="1600" i="1">
                                <a:solidFill>
                                  <a:srgbClr val="FF0000"/>
                                </a:solidFill>
                                <a:latin typeface="Cambria Math" panose="02040503050406030204" pitchFamily="18" charset="0"/>
                              </a:rPr>
                              <m:t>′</m:t>
                            </m:r>
                          </m:e>
                          <m:sup>
                            <m:r>
                              <a:rPr lang="en-CA" sz="1600" i="1">
                                <a:solidFill>
                                  <a:srgbClr val="FF0000"/>
                                </a:solidFill>
                                <a:latin typeface="Cambria Math" panose="02040503050406030204" pitchFamily="18" charset="0"/>
                              </a:rPr>
                              <m:t>2</m:t>
                            </m:r>
                          </m:sup>
                        </m:sSup>
                        <m:r>
                          <a:rPr lang="en-CA" sz="1600" i="1">
                            <a:solidFill>
                              <a:srgbClr val="FF0000"/>
                            </a:solidFill>
                            <a:latin typeface="Cambria Math" panose="02040503050406030204" pitchFamily="18" charset="0"/>
                          </a:rPr>
                          <m:t>+</m:t>
                        </m:r>
                        <m:sSup>
                          <m:sSupPr>
                            <m:ctrlPr>
                              <a:rPr lang="en-CA" sz="1600" i="1">
                                <a:solidFill>
                                  <a:srgbClr val="FF0000"/>
                                </a:solidFill>
                                <a:latin typeface="Cambria Math" panose="02040503050406030204" pitchFamily="18" charset="0"/>
                              </a:rPr>
                            </m:ctrlPr>
                          </m:sSupPr>
                          <m:e>
                            <m:r>
                              <a:rPr lang="en-CA" sz="1600" i="1">
                                <a:solidFill>
                                  <a:srgbClr val="FF0000"/>
                                </a:solidFill>
                                <a:latin typeface="Cambria Math" panose="02040503050406030204" pitchFamily="18" charset="0"/>
                              </a:rPr>
                              <m:t>𝑔</m:t>
                            </m:r>
                          </m:e>
                          <m:sup>
                            <m:r>
                              <a:rPr lang="en-CA" sz="1600" i="1">
                                <a:solidFill>
                                  <a:srgbClr val="FF0000"/>
                                </a:solidFill>
                                <a:latin typeface="Cambria Math" panose="02040503050406030204" pitchFamily="18" charset="0"/>
                              </a:rPr>
                              <m:t>2</m:t>
                            </m:r>
                          </m:sup>
                        </m:sSup>
                      </m:e>
                    </m:rad>
                    <m:r>
                      <a:rPr lang="en-CA" sz="1600" i="1">
                        <a:latin typeface="Cambria Math" panose="02040503050406030204" pitchFamily="18" charset="0"/>
                        <a:cs typeface="Arial" panose="020B0604020202020204" pitchFamily="34" charset="0"/>
                        <a:sym typeface="Symbol"/>
                      </a:rPr>
                      <m:t>)</m:t>
                    </m:r>
                  </m:oMath>
                </a14:m>
                <a:r>
                  <a:rPr lang="en-US" sz="1600" dirty="0">
                    <a:latin typeface="Arial" panose="020B0604020202020204" pitchFamily="34" charset="0"/>
                    <a:cs typeface="Arial" panose="020B0604020202020204" pitchFamily="34" charset="0"/>
                    <a:sym typeface="Symbol"/>
                  </a:rPr>
                  <a:t>, then we finally get</a:t>
                </a:r>
              </a:p>
              <a:p>
                <a:endParaRPr lang="en-US" sz="1600" dirty="0"/>
              </a:p>
            </p:txBody>
          </p:sp>
        </mc:Choice>
        <mc:Fallback xmlns="">
          <p:sp>
            <p:nvSpPr>
              <p:cNvPr id="2" name="TextBox 1">
                <a:extLst>
                  <a:ext uri="{FF2B5EF4-FFF2-40B4-BE49-F238E27FC236}">
                    <a16:creationId xmlns:a16="http://schemas.microsoft.com/office/drawing/2014/main" id="{595CE3E7-8E37-326E-A8BB-62AB5B6D8FDC}"/>
                  </a:ext>
                </a:extLst>
              </p:cNvPr>
              <p:cNvSpPr txBox="1">
                <a:spLocks noRot="1" noChangeAspect="1" noMove="1" noResize="1" noEditPoints="1" noAdjustHandles="1" noChangeArrowheads="1" noChangeShapeType="1" noTextEdit="1"/>
              </p:cNvSpPr>
              <p:nvPr/>
            </p:nvSpPr>
            <p:spPr>
              <a:xfrm>
                <a:off x="271875" y="212487"/>
                <a:ext cx="11716414" cy="5487528"/>
              </a:xfrm>
              <a:prstGeom prst="rect">
                <a:avLst/>
              </a:prstGeom>
              <a:blipFill>
                <a:blip r:embed="rId2"/>
                <a:stretch>
                  <a:fillRect l="-13371" t="-138333" r="-58429" b="-15355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Object 2">
                <a:extLst>
                  <a:ext uri="{FF2B5EF4-FFF2-40B4-BE49-F238E27FC236}">
                    <a16:creationId xmlns:a16="http://schemas.microsoft.com/office/drawing/2014/main" id="{FE88BBBA-306A-5503-E676-667F77CEF5E6}"/>
                  </a:ext>
                </a:extLst>
              </p:cNvPr>
              <p:cNvSpPr txBox="1"/>
              <p:nvPr/>
            </p:nvSpPr>
            <p:spPr bwMode="auto">
              <a:xfrm>
                <a:off x="2505403" y="3438582"/>
                <a:ext cx="6297634" cy="64840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en-CA" sz="1600" b="1" i="1" smtClean="0">
                              <a:solidFill>
                                <a:schemeClr val="accent1"/>
                              </a:solidFill>
                              <a:latin typeface="Cambria Math" panose="02040503050406030204" pitchFamily="18" charset="0"/>
                            </a:rPr>
                          </m:ctrlPr>
                        </m:sSupPr>
                        <m:e>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𝑫</m:t>
                                  </m:r>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𝜱</m:t>
                              </m:r>
                            </m:e>
                          </m:d>
                        </m:e>
                        <m:sup>
                          <m:r>
                            <a:rPr lang="en-CA" sz="1600" b="1" i="1">
                              <a:solidFill>
                                <a:schemeClr val="accent1"/>
                              </a:solidFill>
                              <a:latin typeface="Cambria Math" panose="02040503050406030204" pitchFamily="18" charset="0"/>
                              <a:ea typeface="Cambria Math" panose="02040503050406030204" pitchFamily="18" charset="0"/>
                            </a:rPr>
                            <m:t>†</m:t>
                          </m:r>
                        </m:sup>
                      </m:sSup>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𝑫</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𝜱</m:t>
                          </m:r>
                        </m:e>
                      </m:d>
                      <m:r>
                        <a:rPr lang="en-CA" sz="1600" b="1" i="1" smtClean="0">
                          <a:solidFill>
                            <a:schemeClr val="accent1"/>
                          </a:solidFill>
                          <a:latin typeface="Cambria Math" panose="02040503050406030204" pitchFamily="18" charset="0"/>
                        </a:rPr>
                        <m:t>=</m:t>
                      </m:r>
                      <m:sSubSup>
                        <m:sSubSupPr>
                          <m:ctrlPr>
                            <a:rPr lang="en-CA" sz="1600" b="1" i="1" smtClean="0">
                              <a:solidFill>
                                <a:srgbClr val="FF0000"/>
                              </a:solidFill>
                              <a:latin typeface="Cambria Math" panose="02040503050406030204" pitchFamily="18" charset="0"/>
                            </a:rPr>
                          </m:ctrlPr>
                        </m:sSubSupPr>
                        <m:e>
                          <m:r>
                            <a:rPr lang="en-CA" sz="1600" b="1" i="1">
                              <a:solidFill>
                                <a:srgbClr val="FF0000"/>
                              </a:solidFill>
                              <a:latin typeface="Cambria Math" panose="02040503050406030204" pitchFamily="18" charset="0"/>
                            </a:rPr>
                            <m:t>𝑴</m:t>
                          </m:r>
                        </m:e>
                        <m:sub>
                          <m:r>
                            <a:rPr lang="en-CA" sz="1600" b="1" i="1">
                              <a:solidFill>
                                <a:srgbClr val="FF0000"/>
                              </a:solidFill>
                              <a:latin typeface="Cambria Math" panose="02040503050406030204" pitchFamily="18" charset="0"/>
                            </a:rPr>
                            <m:t>𝑾</m:t>
                          </m:r>
                        </m:sub>
                        <m:sup>
                          <m:r>
                            <a:rPr lang="en-CA" sz="1600" b="1" i="1">
                              <a:solidFill>
                                <a:srgbClr val="FF0000"/>
                              </a:solidFill>
                              <a:latin typeface="Cambria Math" panose="02040503050406030204" pitchFamily="18" charset="0"/>
                            </a:rPr>
                            <m:t>𝟐</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m:t>
                          </m:r>
                        </m:sub>
                        <m:sup>
                          <m:r>
                            <a:rPr lang="en-CA" sz="1600" b="1" i="1">
                              <a:solidFill>
                                <a:schemeClr val="accent1"/>
                              </a:solidFill>
                              <a:latin typeface="Cambria Math" panose="02040503050406030204" pitchFamily="18" charset="0"/>
                            </a:rPr>
                            <m:t>𝝁</m:t>
                          </m:r>
                        </m:sup>
                      </m:sSubSup>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𝟖</m:t>
                          </m:r>
                        </m:den>
                      </m:f>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𝝊</m:t>
                          </m:r>
                        </m:e>
                        <m:sup>
                          <m:r>
                            <a:rPr lang="en-CA" sz="1600" b="1" i="1">
                              <a:solidFill>
                                <a:schemeClr val="accent1"/>
                              </a:solidFill>
                              <a:latin typeface="Cambria Math" panose="02040503050406030204" pitchFamily="18" charset="0"/>
                            </a:rPr>
                            <m:t>𝟐</m:t>
                          </m:r>
                        </m:sup>
                      </m:sSup>
                      <m:d>
                        <m:dPr>
                          <m:ctrlPr>
                            <a:rPr lang="en-CA" sz="1600" b="1" i="1" smtClean="0">
                              <a:solidFill>
                                <a:schemeClr val="accent1"/>
                              </a:solidFill>
                              <a:latin typeface="Cambria Math" panose="02040503050406030204" pitchFamily="18" charset="0"/>
                            </a:rPr>
                          </m:ctrlPr>
                        </m:dPr>
                        <m:e>
                          <m:m>
                            <m:mPr>
                              <m:mcs>
                                <m:mc>
                                  <m:mcPr>
                                    <m:count m:val="2"/>
                                    <m:mcJc m:val="center"/>
                                  </m:mcPr>
                                </m:mc>
                              </m:mcs>
                              <m:ctrlPr>
                                <a:rPr lang="en-CA" sz="1600" b="1" i="1" smtClean="0">
                                  <a:solidFill>
                                    <a:schemeClr val="accent1"/>
                                  </a:solidFill>
                                  <a:latin typeface="Cambria Math" panose="02040503050406030204" pitchFamily="18" charset="0"/>
                                </a:rPr>
                              </m:ctrlPr>
                            </m:mPr>
                            <m:mr>
                              <m:e>
                                <m:sSub>
                                  <m:sSubPr>
                                    <m:ctrlPr>
                                      <a:rPr lang="en-CA" sz="1600" b="1" i="1">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e>
                            </m:mr>
                          </m:m>
                        </m:e>
                      </m:d>
                      <m:d>
                        <m:dPr>
                          <m:ctrlPr>
                            <a:rPr lang="en-CA" sz="1600" b="1" i="1" smtClean="0">
                              <a:solidFill>
                                <a:srgbClr val="FF0000"/>
                              </a:solidFill>
                              <a:latin typeface="Cambria Math" panose="02040503050406030204" pitchFamily="18" charset="0"/>
                            </a:rPr>
                          </m:ctrlPr>
                        </m:dPr>
                        <m:e>
                          <m:m>
                            <m:mPr>
                              <m:mcs>
                                <m:mc>
                                  <m:mcPr>
                                    <m:count m:val="2"/>
                                    <m:mcJc m:val="center"/>
                                  </m:mcPr>
                                </m:mc>
                              </m:mcs>
                              <m:ctrlPr>
                                <a:rPr lang="en-CA" sz="1600" b="1" i="1" smtClean="0">
                                  <a:solidFill>
                                    <a:srgbClr val="FF0000"/>
                                  </a:solidFill>
                                  <a:latin typeface="Cambria Math" panose="02040503050406030204" pitchFamily="18" charset="0"/>
                                </a:rPr>
                              </m:ctrlPr>
                            </m:mPr>
                            <m:mr>
                              <m:e>
                                <m:r>
                                  <m:rPr>
                                    <m:brk m:alnAt="7"/>
                                  </m:rPr>
                                  <a:rPr lang="en-CA" sz="1600" b="1" i="1" smtClean="0">
                                    <a:solidFill>
                                      <a:srgbClr val="FF0000"/>
                                    </a:solidFill>
                                    <a:latin typeface="Cambria Math" panose="02040503050406030204" pitchFamily="18" charset="0"/>
                                  </a:rPr>
                                  <m:t>𝟎</m:t>
                                </m:r>
                              </m:e>
                              <m:e>
                                <m:r>
                                  <a:rPr lang="en-CA" sz="1600" b="1" i="1" smtClean="0">
                                    <a:solidFill>
                                      <a:srgbClr val="FF0000"/>
                                    </a:solidFill>
                                    <a:latin typeface="Cambria Math" panose="02040503050406030204" pitchFamily="18" charset="0"/>
                                  </a:rPr>
                                  <m:t>𝟎</m:t>
                                </m:r>
                              </m:e>
                            </m:mr>
                            <m:mr>
                              <m:e>
                                <m:r>
                                  <a:rPr lang="en-CA" sz="1600" b="1" i="1" smtClean="0">
                                    <a:solidFill>
                                      <a:srgbClr val="FF0000"/>
                                    </a:solidFill>
                                    <a:latin typeface="Cambria Math" panose="02040503050406030204" pitchFamily="18" charset="0"/>
                                  </a:rPr>
                                  <m:t>𝟎</m:t>
                                </m:r>
                              </m:e>
                              <m:e>
                                <m:sSup>
                                  <m:sSupPr>
                                    <m:ctrlPr>
                                      <a:rPr lang="en-CA" sz="1600" b="1" i="1" smtClean="0">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𝒈</m:t>
                                    </m:r>
                                    <m:r>
                                      <a:rPr lang="en-CA" sz="1600" b="1" i="1" smtClean="0">
                                        <a:solidFill>
                                          <a:srgbClr val="FF0000"/>
                                        </a:solidFill>
                                        <a:latin typeface="Cambria Math" panose="02040503050406030204" pitchFamily="18" charset="0"/>
                                      </a:rPr>
                                      <m:t>′</m:t>
                                    </m:r>
                                  </m:e>
                                  <m:sup>
                                    <m:r>
                                      <a:rPr lang="en-CA" sz="1600" b="1" i="1">
                                        <a:solidFill>
                                          <a:srgbClr val="FF0000"/>
                                        </a:solidFill>
                                        <a:latin typeface="Cambria Math" panose="02040503050406030204" pitchFamily="18" charset="0"/>
                                      </a:rPr>
                                      <m:t>𝟐</m:t>
                                    </m:r>
                                  </m:sup>
                                </m:sSup>
                                <m:r>
                                  <a:rPr lang="en-CA" sz="1600" b="1" i="1" smtClean="0">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𝒈</m:t>
                                    </m:r>
                                  </m:e>
                                  <m:sup>
                                    <m:r>
                                      <a:rPr lang="en-CA" sz="1600" b="1" i="1">
                                        <a:solidFill>
                                          <a:srgbClr val="FF0000"/>
                                        </a:solidFill>
                                        <a:latin typeface="Cambria Math" panose="02040503050406030204" pitchFamily="18" charset="0"/>
                                      </a:rPr>
                                      <m:t>𝟐</m:t>
                                    </m:r>
                                  </m:sup>
                                </m:sSup>
                              </m:e>
                            </m:mr>
                          </m:m>
                        </m:e>
                      </m:d>
                      <m:d>
                        <m:dPr>
                          <m:ctrlPr>
                            <a:rPr lang="en-CA" sz="1600" b="1" i="1" smtClean="0">
                              <a:solidFill>
                                <a:schemeClr val="accent1"/>
                              </a:solidFill>
                              <a:latin typeface="Cambria Math" panose="02040503050406030204" pitchFamily="18" charset="0"/>
                            </a:rPr>
                          </m:ctrlPr>
                        </m:dPr>
                        <m:e>
                          <m:m>
                            <m:mPr>
                              <m:mcs>
                                <m:mc>
                                  <m:mcPr>
                                    <m:count m:val="1"/>
                                    <m:mcJc m:val="center"/>
                                  </m:mcPr>
                                </m:mc>
                              </m:mcs>
                              <m:ctrlPr>
                                <a:rPr lang="en-CA" sz="1600" b="1" i="1">
                                  <a:solidFill>
                                    <a:schemeClr val="accent1"/>
                                  </a:solidFill>
                                  <a:latin typeface="Cambria Math" panose="02040503050406030204" pitchFamily="18" charset="0"/>
                                </a:rPr>
                              </m:ctrlPr>
                            </m:mPr>
                            <m:mr>
                              <m:e>
                                <m:sSub>
                                  <m:sSubPr>
                                    <m:ctrlPr>
                                      <a:rPr lang="en-CA" sz="1600" b="1" i="1">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e>
                            </m:mr>
                            <m:m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e>
                            </m:mr>
                          </m:m>
                        </m:e>
                      </m:d>
                    </m:oMath>
                  </m:oMathPara>
                </a14:m>
                <a:endParaRPr lang="en-CA" sz="1600" b="1" dirty="0">
                  <a:solidFill>
                    <a:schemeClr val="accent1"/>
                  </a:solidFill>
                </a:endParaRPr>
              </a:p>
              <a:p>
                <a:endParaRPr lang="en-CA" sz="1600" b="1" dirty="0">
                  <a:solidFill>
                    <a:schemeClr val="accent1"/>
                  </a:solidFill>
                </a:endParaRPr>
              </a:p>
            </p:txBody>
          </p:sp>
        </mc:Choice>
        <mc:Fallback xmlns="">
          <p:sp>
            <p:nvSpPr>
              <p:cNvPr id="18" name="Object 2">
                <a:extLst>
                  <a:ext uri="{FF2B5EF4-FFF2-40B4-BE49-F238E27FC236}">
                    <a16:creationId xmlns:a16="http://schemas.microsoft.com/office/drawing/2014/main" id="{FE88BBBA-306A-5503-E676-667F77CEF5E6}"/>
                  </a:ext>
                </a:extLst>
              </p:cNvPr>
              <p:cNvSpPr txBox="1">
                <a:spLocks noRot="1" noChangeAspect="1" noMove="1" noResize="1" noEditPoints="1" noAdjustHandles="1" noChangeArrowheads="1" noChangeShapeType="1" noTextEdit="1"/>
              </p:cNvSpPr>
              <p:nvPr/>
            </p:nvSpPr>
            <p:spPr bwMode="auto">
              <a:xfrm>
                <a:off x="2505403" y="3438582"/>
                <a:ext cx="6297634" cy="648406"/>
              </a:xfrm>
              <a:prstGeom prst="rect">
                <a:avLst/>
              </a:prstGeom>
              <a:blipFill>
                <a:blip r:embed="rId3"/>
                <a:stretch>
                  <a:fillRect b="-53679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Object 4">
                <a:extLst>
                  <a:ext uri="{FF2B5EF4-FFF2-40B4-BE49-F238E27FC236}">
                    <a16:creationId xmlns:a16="http://schemas.microsoft.com/office/drawing/2014/main" id="{425A839F-774E-BBCA-61D6-9B963F0E3D88}"/>
                  </a:ext>
                </a:extLst>
              </p:cNvPr>
              <p:cNvSpPr txBox="1"/>
              <p:nvPr/>
            </p:nvSpPr>
            <p:spPr bwMode="auto">
              <a:xfrm>
                <a:off x="4473958" y="1645551"/>
                <a:ext cx="1954432" cy="148672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𝒁</m:t>
                          </m:r>
                        </m:e>
                        <m:sub>
                          <m:r>
                            <a:rPr lang="en-CA" sz="1600" b="1" i="1" smtClean="0">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num>
                        <m:den>
                          <m:rad>
                            <m:radPr>
                              <m:degHide m:val="on"/>
                              <m:ctrlPr>
                                <a:rPr lang="en-CA" sz="1600" b="1" i="1">
                                  <a:solidFill>
                                    <a:schemeClr val="accent1"/>
                                  </a:solidFill>
                                  <a:latin typeface="Cambria Math" panose="02040503050406030204" pitchFamily="18" charset="0"/>
                                </a:rPr>
                              </m:ctrlPr>
                            </m:radPr>
                            <m:deg/>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𝟐</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e>
                          </m:rad>
                        </m:den>
                      </m:f>
                    </m:oMath>
                  </m:oMathPara>
                </a14:m>
                <a:endParaRPr lang="en-CA" sz="1600" b="1" i="1" dirty="0">
                  <a:solidFill>
                    <a:schemeClr val="accent1"/>
                  </a:solidFill>
                  <a:latin typeface="Cambria Math" panose="02040503050406030204" pitchFamily="18" charset="0"/>
                </a:endParaRPr>
              </a:p>
              <a:p>
                <a:pPr/>
                <a:br>
                  <a:rPr lang="en-CA" sz="1600"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r>
                                <a:rPr lang="en-CA" sz="1600" b="1" i="1" smtClean="0">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r>
                            <a:rPr lang="en-CA" sz="1600" b="1" i="1" smtClean="0">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𝒈</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num>
                        <m:den>
                          <m:rad>
                            <m:radPr>
                              <m:degHide m:val="on"/>
                              <m:ctrlPr>
                                <a:rPr lang="en-CA" sz="1600" b="1" i="1">
                                  <a:solidFill>
                                    <a:schemeClr val="accent1"/>
                                  </a:solidFill>
                                  <a:latin typeface="Cambria Math" panose="02040503050406030204" pitchFamily="18" charset="0"/>
                                </a:rPr>
                              </m:ctrlPr>
                            </m:radPr>
                            <m:deg/>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𝟐</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e>
                          </m:rad>
                        </m:den>
                      </m:f>
                    </m:oMath>
                  </m:oMathPara>
                </a14:m>
                <a:endParaRPr lang="en-CA" sz="1600" b="1" dirty="0">
                  <a:solidFill>
                    <a:schemeClr val="accent1"/>
                  </a:solidFill>
                </a:endParaRPr>
              </a:p>
            </p:txBody>
          </p:sp>
        </mc:Choice>
        <mc:Fallback xmlns="">
          <p:sp>
            <p:nvSpPr>
              <p:cNvPr id="19" name="Object 4">
                <a:extLst>
                  <a:ext uri="{FF2B5EF4-FFF2-40B4-BE49-F238E27FC236}">
                    <a16:creationId xmlns:a16="http://schemas.microsoft.com/office/drawing/2014/main" id="{425A839F-774E-BBCA-61D6-9B963F0E3D88}"/>
                  </a:ext>
                </a:extLst>
              </p:cNvPr>
              <p:cNvSpPr txBox="1">
                <a:spLocks noRot="1" noChangeAspect="1" noMove="1" noResize="1" noEditPoints="1" noAdjustHandles="1" noChangeArrowheads="1" noChangeShapeType="1" noTextEdit="1"/>
              </p:cNvSpPr>
              <p:nvPr/>
            </p:nvSpPr>
            <p:spPr bwMode="auto">
              <a:xfrm>
                <a:off x="4473958" y="1645551"/>
                <a:ext cx="1954432" cy="1486722"/>
              </a:xfrm>
              <a:prstGeom prst="rect">
                <a:avLst/>
              </a:prstGeom>
              <a:blipFill>
                <a:blip r:embed="rId4"/>
                <a:stretch>
                  <a:fillRect t="-485656" r="-446729" b="-28401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Object 2">
                <a:extLst>
                  <a:ext uri="{FF2B5EF4-FFF2-40B4-BE49-F238E27FC236}">
                    <a16:creationId xmlns:a16="http://schemas.microsoft.com/office/drawing/2014/main" id="{F614E877-579C-E85F-AD8C-CCDFC255A516}"/>
                  </a:ext>
                </a:extLst>
              </p:cNvPr>
              <p:cNvSpPr txBox="1"/>
              <p:nvPr/>
            </p:nvSpPr>
            <p:spPr bwMode="auto">
              <a:xfrm>
                <a:off x="3876023" y="4186098"/>
                <a:ext cx="4896017" cy="60283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m:t>
                      </m:r>
                      <m:sSubSup>
                        <m:sSubSupPr>
                          <m:ctrlPr>
                            <a:rPr lang="en-CA" sz="1600" b="1" i="1" smtClean="0">
                              <a:solidFill>
                                <a:srgbClr val="FF0000"/>
                              </a:solidFill>
                              <a:latin typeface="Cambria Math" panose="02040503050406030204" pitchFamily="18" charset="0"/>
                            </a:rPr>
                          </m:ctrlPr>
                        </m:sSubSupPr>
                        <m:e>
                          <m:r>
                            <a:rPr lang="en-CA" sz="1600" b="1" i="1">
                              <a:solidFill>
                                <a:srgbClr val="FF0000"/>
                              </a:solidFill>
                              <a:latin typeface="Cambria Math" panose="02040503050406030204" pitchFamily="18" charset="0"/>
                            </a:rPr>
                            <m:t>𝑴</m:t>
                          </m:r>
                        </m:e>
                        <m:sub>
                          <m:r>
                            <a:rPr lang="en-CA" sz="1600" b="1" i="1">
                              <a:solidFill>
                                <a:srgbClr val="FF0000"/>
                              </a:solidFill>
                              <a:latin typeface="Cambria Math" panose="02040503050406030204" pitchFamily="18" charset="0"/>
                            </a:rPr>
                            <m:t>𝑾</m:t>
                          </m:r>
                        </m:sub>
                        <m:sup>
                          <m:r>
                            <a:rPr lang="en-CA" sz="1600" b="1" i="1">
                              <a:solidFill>
                                <a:srgbClr val="FF0000"/>
                              </a:solidFill>
                              <a:latin typeface="Cambria Math" panose="02040503050406030204" pitchFamily="18" charset="0"/>
                            </a:rPr>
                            <m:t>𝟐</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m:t>
                          </m:r>
                        </m:sub>
                        <m:sup>
                          <m:r>
                            <a:rPr lang="en-CA" sz="1600" b="1" i="1">
                              <a:solidFill>
                                <a:schemeClr val="accent1"/>
                              </a:solidFill>
                              <a:latin typeface="Cambria Math" panose="02040503050406030204" pitchFamily="18" charset="0"/>
                            </a:rPr>
                            <m:t>𝝁</m:t>
                          </m:r>
                        </m:sup>
                      </m:sSubSup>
                      <m:r>
                        <a:rPr lang="en-CA" sz="1600" b="1" i="1" smtClean="0">
                          <a:solidFill>
                            <a:schemeClr val="accent1"/>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a:solidFill>
                                <a:srgbClr val="FF0000"/>
                              </a:solidFill>
                              <a:latin typeface="Cambria Math" panose="02040503050406030204" pitchFamily="18" charset="0"/>
                            </a:rPr>
                            <m:t>𝟏</m:t>
                          </m:r>
                        </m:num>
                        <m:den>
                          <m:r>
                            <a:rPr lang="en-CA" sz="1600" b="1" i="1" smtClean="0">
                              <a:solidFill>
                                <a:srgbClr val="FF0000"/>
                              </a:solidFill>
                              <a:latin typeface="Cambria Math" panose="02040503050406030204" pitchFamily="18" charset="0"/>
                            </a:rPr>
                            <m:t>𝟖</m:t>
                          </m:r>
                        </m:den>
                      </m:f>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𝝊</m:t>
                          </m:r>
                        </m:e>
                        <m:sup>
                          <m:r>
                            <a:rPr lang="en-CA" sz="1600" b="1" i="1">
                              <a:solidFill>
                                <a:srgbClr val="FF0000"/>
                              </a:solidFill>
                              <a:latin typeface="Cambria Math" panose="02040503050406030204" pitchFamily="18" charset="0"/>
                            </a:rPr>
                            <m:t>𝟐</m:t>
                          </m:r>
                        </m:sup>
                      </m:sSup>
                      <m:d>
                        <m:dPr>
                          <m:ctrlPr>
                            <a:rPr lang="en-CA" sz="1600" b="1" i="1">
                              <a:solidFill>
                                <a:srgbClr val="FF0000"/>
                              </a:solidFill>
                              <a:latin typeface="Cambria Math" panose="02040503050406030204" pitchFamily="18" charset="0"/>
                            </a:rPr>
                          </m:ctrlPr>
                        </m:dPr>
                        <m:e>
                          <m:r>
                            <a:rPr lang="en-CA" sz="1600" b="1" i="1" smtClean="0">
                              <a:solidFill>
                                <a:srgbClr val="FF0000"/>
                              </a:solidFill>
                              <a:latin typeface="Cambria Math" panose="02040503050406030204" pitchFamily="18" charset="0"/>
                            </a:rPr>
                            <m:t>𝟎</m:t>
                          </m:r>
                        </m:e>
                      </m:d>
                      <m:sSub>
                        <m:sSubPr>
                          <m:ctrlPr>
                            <a:rPr lang="en-CA" sz="1600" b="1" i="1">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sSup>
                        <m:sSupPr>
                          <m:ctrlPr>
                            <a:rPr lang="en-CA" sz="1600" b="1" i="1" smtClean="0">
                              <a:solidFill>
                                <a:schemeClr val="accent1"/>
                              </a:solidFill>
                              <a:latin typeface="Cambria Math" panose="02040503050406030204" pitchFamily="18" charset="0"/>
                            </a:rPr>
                          </m:ctrlPr>
                        </m:sSupPr>
                        <m:e>
                          <m:r>
                            <a:rPr lang="en-CA" sz="1600" b="1" i="0" smtClean="0">
                              <a:solidFill>
                                <a:schemeClr val="accent1"/>
                              </a:solidFill>
                              <a:latin typeface="Cambria Math" panose="02040503050406030204" pitchFamily="18" charset="0"/>
                            </a:rPr>
                            <m:t>𝚪</m:t>
                          </m:r>
                        </m:e>
                        <m:sup>
                          <m:r>
                            <a:rPr lang="en-CA" sz="1600" b="1" i="1">
                              <a:solidFill>
                                <a:schemeClr val="accent1"/>
                              </a:solidFill>
                              <a:latin typeface="Cambria Math" panose="02040503050406030204" pitchFamily="18" charset="0"/>
                            </a:rPr>
                            <m:t>𝝁</m:t>
                          </m:r>
                        </m:sup>
                      </m:sSup>
                      <m:r>
                        <a:rPr lang="en-CA" sz="1600" b="1" i="1" smtClean="0">
                          <a:solidFill>
                            <a:schemeClr val="accent1"/>
                          </a:solidFill>
                          <a:latin typeface="Cambria Math" panose="02040503050406030204" pitchFamily="18" charset="0"/>
                        </a:rPr>
                        <m:t>+</m:t>
                      </m:r>
                      <m:f>
                        <m:fPr>
                          <m:ctrlPr>
                            <a:rPr lang="en-CA" sz="1600" b="1" i="1" smtClean="0">
                              <a:solidFill>
                                <a:srgbClr val="FF0000"/>
                              </a:solidFill>
                              <a:latin typeface="Cambria Math" panose="02040503050406030204" pitchFamily="18" charset="0"/>
                            </a:rPr>
                          </m:ctrlPr>
                        </m:fPr>
                        <m:num>
                          <m:r>
                            <a:rPr lang="en-CA" sz="1600" b="1" i="1">
                              <a:solidFill>
                                <a:srgbClr val="FF0000"/>
                              </a:solidFill>
                              <a:latin typeface="Cambria Math" panose="02040503050406030204" pitchFamily="18" charset="0"/>
                            </a:rPr>
                            <m:t>𝟏</m:t>
                          </m:r>
                        </m:num>
                        <m:den>
                          <m:r>
                            <a:rPr lang="en-CA" sz="1600" b="1" i="1">
                              <a:solidFill>
                                <a:srgbClr val="FF0000"/>
                              </a:solidFill>
                              <a:latin typeface="Cambria Math" panose="02040503050406030204" pitchFamily="18" charset="0"/>
                            </a:rPr>
                            <m:t>𝟖</m:t>
                          </m:r>
                        </m:den>
                      </m:f>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𝝊</m:t>
                          </m:r>
                        </m:e>
                        <m:sup>
                          <m:r>
                            <a:rPr lang="en-CA" sz="1600" b="1" i="1">
                              <a:solidFill>
                                <a:srgbClr val="FF0000"/>
                              </a:solidFill>
                              <a:latin typeface="Cambria Math" panose="02040503050406030204" pitchFamily="18" charset="0"/>
                            </a:rPr>
                            <m:t>𝟐</m:t>
                          </m:r>
                        </m:sup>
                      </m:sSup>
                      <m:d>
                        <m:dPr>
                          <m:ctrlPr>
                            <a:rPr lang="en-CA" sz="1600" b="1" i="1" smtClean="0">
                              <a:solidFill>
                                <a:srgbClr val="FF0000"/>
                              </a:solidFill>
                              <a:latin typeface="Cambria Math" panose="02040503050406030204" pitchFamily="18" charset="0"/>
                            </a:rPr>
                          </m:ctrlPr>
                        </m:dPr>
                        <m:e>
                          <m:sSup>
                            <m:sSupPr>
                              <m:ctrlPr>
                                <a:rPr lang="en-CA" sz="1600" b="1" i="1" smtClean="0">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𝒈</m:t>
                              </m:r>
                              <m:r>
                                <a:rPr lang="en-CA" sz="1600" b="1" i="1">
                                  <a:solidFill>
                                    <a:srgbClr val="FF0000"/>
                                  </a:solidFill>
                                  <a:latin typeface="Cambria Math" panose="02040503050406030204" pitchFamily="18" charset="0"/>
                                </a:rPr>
                                <m:t>′</m:t>
                              </m:r>
                            </m:e>
                            <m:sup>
                              <m:r>
                                <a:rPr lang="en-CA" sz="1600" b="1" i="1">
                                  <a:solidFill>
                                    <a:srgbClr val="FF0000"/>
                                  </a:solidFill>
                                  <a:latin typeface="Cambria Math" panose="02040503050406030204" pitchFamily="18" charset="0"/>
                                </a:rPr>
                                <m:t>𝟐</m:t>
                              </m:r>
                            </m:sup>
                          </m:sSup>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𝒈</m:t>
                              </m:r>
                            </m:e>
                            <m:sup>
                              <m:r>
                                <a:rPr lang="en-CA" sz="1600" b="1" i="1">
                                  <a:solidFill>
                                    <a:srgbClr val="FF0000"/>
                                  </a:solidFill>
                                  <a:latin typeface="Cambria Math" panose="02040503050406030204" pitchFamily="18" charset="0"/>
                                </a:rPr>
                                <m:t>𝟐</m:t>
                              </m:r>
                            </m:sup>
                          </m:sSup>
                        </m:e>
                      </m:d>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𝒁</m:t>
                          </m:r>
                        </m:e>
                        <m:sup>
                          <m:r>
                            <a:rPr lang="en-CA" sz="1600" b="1" i="1">
                              <a:solidFill>
                                <a:schemeClr val="accent1"/>
                              </a:solidFill>
                              <a:latin typeface="Cambria Math" panose="02040503050406030204" pitchFamily="18" charset="0"/>
                            </a:rPr>
                            <m:t>𝝁</m:t>
                          </m:r>
                        </m:sup>
                      </m:sSup>
                    </m:oMath>
                  </m:oMathPara>
                </a14:m>
                <a:br>
                  <a:rPr lang="en-CA" sz="1600" b="1" dirty="0">
                    <a:solidFill>
                      <a:schemeClr val="accent1"/>
                    </a:solidFill>
                  </a:rPr>
                </a:br>
                <a:endParaRPr lang="en-CA" sz="1600" b="1" dirty="0">
                  <a:solidFill>
                    <a:schemeClr val="accent1"/>
                  </a:solidFill>
                </a:endParaRPr>
              </a:p>
              <a:p>
                <a:endParaRPr lang="en-CA" sz="1600" b="1" dirty="0">
                  <a:solidFill>
                    <a:schemeClr val="accent1"/>
                  </a:solidFill>
                </a:endParaRPr>
              </a:p>
              <a:p>
                <a:endParaRPr lang="en-CA" sz="1600" b="1" dirty="0">
                  <a:solidFill>
                    <a:schemeClr val="accent1"/>
                  </a:solidFill>
                </a:endParaRPr>
              </a:p>
              <a:p>
                <a:endParaRPr lang="en-CA" sz="1600" b="1" dirty="0">
                  <a:solidFill>
                    <a:schemeClr val="accent1"/>
                  </a:solidFill>
                </a:endParaRPr>
              </a:p>
            </p:txBody>
          </p:sp>
        </mc:Choice>
        <mc:Fallback xmlns="">
          <p:sp>
            <p:nvSpPr>
              <p:cNvPr id="20" name="Object 2">
                <a:extLst>
                  <a:ext uri="{FF2B5EF4-FFF2-40B4-BE49-F238E27FC236}">
                    <a16:creationId xmlns:a16="http://schemas.microsoft.com/office/drawing/2014/main" id="{F614E877-579C-E85F-AD8C-CCDFC255A516}"/>
                  </a:ext>
                </a:extLst>
              </p:cNvPr>
              <p:cNvSpPr txBox="1">
                <a:spLocks noRot="1" noChangeAspect="1" noMove="1" noResize="1" noEditPoints="1" noAdjustHandles="1" noChangeArrowheads="1" noChangeShapeType="1" noTextEdit="1"/>
              </p:cNvSpPr>
              <p:nvPr/>
            </p:nvSpPr>
            <p:spPr bwMode="auto">
              <a:xfrm>
                <a:off x="3876023" y="4186098"/>
                <a:ext cx="4896017" cy="602839"/>
              </a:xfrm>
              <a:prstGeom prst="rect">
                <a:avLst/>
              </a:prstGeom>
              <a:blipFill>
                <a:blip r:embed="rId5"/>
                <a:stretch>
                  <a:fillRect b="-553535"/>
                </a:stretch>
              </a:blipFill>
            </p:spPr>
            <p:txBody>
              <a:bodyPr/>
              <a:lstStyle/>
              <a:p>
                <a:r>
                  <a:rPr lang="en-CA">
                    <a:noFill/>
                  </a:rPr>
                  <a:t> </a:t>
                </a:r>
              </a:p>
            </p:txBody>
          </p:sp>
        </mc:Fallback>
      </mc:AlternateContent>
      <p:sp>
        <p:nvSpPr>
          <p:cNvPr id="21" name="TextBox 20">
            <a:extLst>
              <a:ext uri="{FF2B5EF4-FFF2-40B4-BE49-F238E27FC236}">
                <a16:creationId xmlns:a16="http://schemas.microsoft.com/office/drawing/2014/main" id="{E63AF850-4E52-C565-E7C2-BA0D0A115851}"/>
              </a:ext>
            </a:extLst>
          </p:cNvPr>
          <p:cNvSpPr txBox="1"/>
          <p:nvPr/>
        </p:nvSpPr>
        <p:spPr>
          <a:xfrm>
            <a:off x="6540700" y="1822689"/>
            <a:ext cx="2655983" cy="338554"/>
          </a:xfrm>
          <a:prstGeom prst="rect">
            <a:avLst/>
          </a:prstGeom>
          <a:noFill/>
        </p:spPr>
        <p:txBody>
          <a:bodyPr wrap="none" rtlCol="0">
            <a:spAutoFit/>
          </a:bodyPr>
          <a:lstStyle/>
          <a:p>
            <a:r>
              <a:rPr lang="en-CA" sz="1600" dirty="0">
                <a:latin typeface="Arial" panose="020B0604020202020204" pitchFamily="34" charset="0"/>
                <a:cs typeface="Arial" panose="020B0604020202020204" pitchFamily="34" charset="0"/>
              </a:rPr>
              <a:t>Neutral Weak vector boson</a:t>
            </a:r>
          </a:p>
        </p:txBody>
      </p:sp>
      <p:sp>
        <p:nvSpPr>
          <p:cNvPr id="22" name="TextBox 21">
            <a:extLst>
              <a:ext uri="{FF2B5EF4-FFF2-40B4-BE49-F238E27FC236}">
                <a16:creationId xmlns:a16="http://schemas.microsoft.com/office/drawing/2014/main" id="{2A8C86BF-A84C-B830-75A2-C00E187C161E}"/>
              </a:ext>
            </a:extLst>
          </p:cNvPr>
          <p:cNvSpPr txBox="1"/>
          <p:nvPr/>
        </p:nvSpPr>
        <p:spPr>
          <a:xfrm>
            <a:off x="6540700" y="2630635"/>
            <a:ext cx="833883" cy="338554"/>
          </a:xfrm>
          <a:prstGeom prst="rect">
            <a:avLst/>
          </a:prstGeom>
          <a:noFill/>
        </p:spPr>
        <p:txBody>
          <a:bodyPr wrap="none" rtlCol="0">
            <a:spAutoFit/>
          </a:bodyPr>
          <a:lstStyle/>
          <a:p>
            <a:r>
              <a:rPr lang="en-CA" sz="1600" dirty="0">
                <a:latin typeface="Arial" panose="020B0604020202020204" pitchFamily="34" charset="0"/>
                <a:cs typeface="Arial" panose="020B0604020202020204" pitchFamily="34" charset="0"/>
              </a:rPr>
              <a:t>Photon</a:t>
            </a:r>
          </a:p>
        </p:txBody>
      </p:sp>
      <mc:AlternateContent xmlns:mc="http://schemas.openxmlformats.org/markup-compatibility/2006" xmlns:a14="http://schemas.microsoft.com/office/drawing/2010/main">
        <mc:Choice Requires="a14">
          <p:sp>
            <p:nvSpPr>
              <p:cNvPr id="26" name="Object 2">
                <a:extLst>
                  <a:ext uri="{FF2B5EF4-FFF2-40B4-BE49-F238E27FC236}">
                    <a16:creationId xmlns:a16="http://schemas.microsoft.com/office/drawing/2014/main" id="{2BE8E49E-31CC-6211-726E-9B504C9DA3B8}"/>
                  </a:ext>
                </a:extLst>
              </p:cNvPr>
              <p:cNvSpPr txBox="1"/>
              <p:nvPr/>
            </p:nvSpPr>
            <p:spPr bwMode="auto">
              <a:xfrm>
                <a:off x="3963693" y="5551750"/>
                <a:ext cx="3959816" cy="602839"/>
              </a:xfrm>
              <a:prstGeom prst="rect">
                <a:avLst/>
              </a:prstGeom>
              <a:noFill/>
              <a:ln w="25400">
                <a:solidFill>
                  <a:srgbClr val="FF0000"/>
                </a:solidFill>
              </a:ln>
            </p:spPr>
            <p:txBody>
              <a:bodyPr>
                <a:noAutofit/>
              </a:bodyPr>
              <a:lstStyle/>
              <a:p>
                <a:pPr/>
                <a14:m>
                  <m:oMathPara xmlns:m="http://schemas.openxmlformats.org/officeDocument/2006/math">
                    <m:oMathParaPr>
                      <m:jc m:val="left"/>
                    </m:oMathParaPr>
                    <m:oMath xmlns:m="http://schemas.openxmlformats.org/officeDocument/2006/math">
                      <m:sSup>
                        <m:sSupPr>
                          <m:ctrlPr>
                            <a:rPr lang="en-CA" sz="1600" b="1" i="1" smtClean="0">
                              <a:solidFill>
                                <a:schemeClr val="accent1"/>
                              </a:solidFill>
                              <a:latin typeface="Cambria Math" panose="02040503050406030204" pitchFamily="18" charset="0"/>
                            </a:rPr>
                          </m:ctrlPr>
                        </m:sSupPr>
                        <m:e>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𝑫</m:t>
                                  </m:r>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𝜱</m:t>
                              </m:r>
                            </m:e>
                          </m:d>
                        </m:e>
                        <m:sup>
                          <m:r>
                            <a:rPr lang="en-CA" sz="1600" b="1" i="1">
                              <a:solidFill>
                                <a:schemeClr val="accent1"/>
                              </a:solidFill>
                              <a:latin typeface="Cambria Math" panose="02040503050406030204" pitchFamily="18" charset="0"/>
                              <a:ea typeface="Cambria Math" panose="02040503050406030204" pitchFamily="18" charset="0"/>
                            </a:rPr>
                            <m:t>†</m:t>
                          </m:r>
                        </m:sup>
                      </m:sSup>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𝑫</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𝜱</m:t>
                          </m:r>
                        </m:e>
                      </m:d>
                      <m:r>
                        <a:rPr lang="en-CA" sz="1600" b="1" i="1">
                          <a:solidFill>
                            <a:schemeClr val="accent1"/>
                          </a:solidFill>
                          <a:latin typeface="Cambria Math" panose="02040503050406030204" pitchFamily="18" charset="0"/>
                        </a:rPr>
                        <m:t> </m:t>
                      </m:r>
                      <m:r>
                        <a:rPr lang="en-CA" sz="1600" b="1" i="1" smtClean="0">
                          <a:solidFill>
                            <a:schemeClr val="accent1"/>
                          </a:solidFill>
                          <a:latin typeface="Cambria Math" panose="02040503050406030204" pitchFamily="18" charset="0"/>
                        </a:rPr>
                        <m:t>=</m:t>
                      </m:r>
                      <m:sSubSup>
                        <m:sSubSupPr>
                          <m:ctrlPr>
                            <a:rPr lang="en-CA" sz="1600" b="1" i="1" smtClean="0">
                              <a:solidFill>
                                <a:srgbClr val="FF0000"/>
                              </a:solidFill>
                              <a:latin typeface="Cambria Math" panose="02040503050406030204" pitchFamily="18" charset="0"/>
                            </a:rPr>
                          </m:ctrlPr>
                        </m:sSubSupPr>
                        <m:e>
                          <m:r>
                            <a:rPr lang="en-CA" sz="1600" b="1" i="1">
                              <a:solidFill>
                                <a:srgbClr val="FF0000"/>
                              </a:solidFill>
                              <a:latin typeface="Cambria Math" panose="02040503050406030204" pitchFamily="18" charset="0"/>
                            </a:rPr>
                            <m:t>𝑴</m:t>
                          </m:r>
                        </m:e>
                        <m:sub>
                          <m:r>
                            <a:rPr lang="en-CA" sz="1600" b="1" i="1">
                              <a:solidFill>
                                <a:srgbClr val="FF0000"/>
                              </a:solidFill>
                              <a:latin typeface="Cambria Math" panose="02040503050406030204" pitchFamily="18" charset="0"/>
                            </a:rPr>
                            <m:t>𝑾</m:t>
                          </m:r>
                        </m:sub>
                        <m:sup>
                          <m:r>
                            <a:rPr lang="en-CA" sz="1600" b="1" i="1">
                              <a:solidFill>
                                <a:srgbClr val="FF0000"/>
                              </a:solidFill>
                              <a:latin typeface="Cambria Math" panose="02040503050406030204" pitchFamily="18" charset="0"/>
                            </a:rPr>
                            <m:t>𝟐</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𝑾</m:t>
                          </m:r>
                        </m:e>
                        <m:sub>
                          <m:r>
                            <a:rPr lang="en-CA" sz="1600" b="1" i="1">
                              <a:solidFill>
                                <a:schemeClr val="accent1"/>
                              </a:solidFill>
                              <a:latin typeface="Cambria Math" panose="02040503050406030204" pitchFamily="18" charset="0"/>
                            </a:rPr>
                            <m:t>−</m:t>
                          </m:r>
                        </m:sub>
                        <m:sup>
                          <m:r>
                            <a:rPr lang="en-CA" sz="1600" b="1" i="1">
                              <a:solidFill>
                                <a:schemeClr val="accent1"/>
                              </a:solidFill>
                              <a:latin typeface="Cambria Math" panose="02040503050406030204" pitchFamily="18" charset="0"/>
                            </a:rPr>
                            <m:t>𝝁</m:t>
                          </m:r>
                        </m:sup>
                      </m:sSubSup>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𝟐</m:t>
                          </m:r>
                        </m:den>
                      </m:f>
                      <m:sSubSup>
                        <m:sSubSupPr>
                          <m:ctrlPr>
                            <a:rPr lang="en-CA" sz="1600" b="1" i="1" smtClean="0">
                              <a:solidFill>
                                <a:srgbClr val="FF0000"/>
                              </a:solidFill>
                              <a:latin typeface="Cambria Math" panose="02040503050406030204" pitchFamily="18" charset="0"/>
                            </a:rPr>
                          </m:ctrlPr>
                        </m:sSubSupPr>
                        <m:e>
                          <m:r>
                            <a:rPr lang="en-CA" sz="1600" b="1" i="1">
                              <a:solidFill>
                                <a:srgbClr val="FF0000"/>
                              </a:solidFill>
                              <a:latin typeface="Cambria Math" panose="02040503050406030204" pitchFamily="18" charset="0"/>
                            </a:rPr>
                            <m:t>𝑴</m:t>
                          </m:r>
                        </m:e>
                        <m:sub>
                          <m:r>
                            <a:rPr lang="en-CA" sz="1600" b="1" i="1" smtClean="0">
                              <a:solidFill>
                                <a:srgbClr val="FF0000"/>
                              </a:solidFill>
                              <a:latin typeface="Cambria Math" panose="02040503050406030204" pitchFamily="18" charset="0"/>
                            </a:rPr>
                            <m:t>𝒁</m:t>
                          </m:r>
                        </m:sub>
                        <m:sup>
                          <m:r>
                            <a:rPr lang="en-CA" sz="1600" b="1" i="1">
                              <a:solidFill>
                                <a:srgbClr val="FF0000"/>
                              </a:solidFill>
                              <a:latin typeface="Cambria Math" panose="02040503050406030204" pitchFamily="18" charset="0"/>
                            </a:rPr>
                            <m:t>𝟐</m:t>
                          </m:r>
                        </m:sup>
                      </m:sSubSup>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𝒁</m:t>
                          </m:r>
                        </m:e>
                        <m:sup>
                          <m:r>
                            <a:rPr lang="en-CA" sz="1600" b="1" i="1">
                              <a:solidFill>
                                <a:schemeClr val="accent1"/>
                              </a:solidFill>
                              <a:latin typeface="Cambria Math" panose="02040503050406030204" pitchFamily="18" charset="0"/>
                            </a:rPr>
                            <m:t>𝝁</m:t>
                          </m:r>
                        </m:sup>
                      </m:sSup>
                    </m:oMath>
                  </m:oMathPara>
                </a14:m>
                <a:br>
                  <a:rPr lang="en-CA" sz="1600" b="1" dirty="0">
                    <a:solidFill>
                      <a:schemeClr val="accent1"/>
                    </a:solidFill>
                  </a:rPr>
                </a:br>
                <a:endParaRPr lang="en-CA" sz="1600" b="1" dirty="0">
                  <a:solidFill>
                    <a:schemeClr val="accent1"/>
                  </a:solidFill>
                </a:endParaRPr>
              </a:p>
              <a:p>
                <a:endParaRPr lang="en-CA" sz="1600" b="1" dirty="0">
                  <a:solidFill>
                    <a:schemeClr val="accent1"/>
                  </a:solidFill>
                </a:endParaRPr>
              </a:p>
              <a:p>
                <a:endParaRPr lang="en-CA" sz="1600" b="1" dirty="0">
                  <a:solidFill>
                    <a:schemeClr val="accent1"/>
                  </a:solidFill>
                </a:endParaRPr>
              </a:p>
              <a:p>
                <a:endParaRPr lang="en-CA" sz="1600" b="1" dirty="0">
                  <a:solidFill>
                    <a:schemeClr val="accent1"/>
                  </a:solidFill>
                </a:endParaRPr>
              </a:p>
            </p:txBody>
          </p:sp>
        </mc:Choice>
        <mc:Fallback xmlns="">
          <p:sp>
            <p:nvSpPr>
              <p:cNvPr id="26" name="Object 2">
                <a:extLst>
                  <a:ext uri="{FF2B5EF4-FFF2-40B4-BE49-F238E27FC236}">
                    <a16:creationId xmlns:a16="http://schemas.microsoft.com/office/drawing/2014/main" id="{2BE8E49E-31CC-6211-726E-9B504C9DA3B8}"/>
                  </a:ext>
                </a:extLst>
              </p:cNvPr>
              <p:cNvSpPr txBox="1">
                <a:spLocks noRot="1" noChangeAspect="1" noMove="1" noResize="1" noEditPoints="1" noAdjustHandles="1" noChangeArrowheads="1" noChangeShapeType="1" noTextEdit="1"/>
              </p:cNvSpPr>
              <p:nvPr/>
            </p:nvSpPr>
            <p:spPr bwMode="auto">
              <a:xfrm>
                <a:off x="3963693" y="5551750"/>
                <a:ext cx="3959816" cy="602839"/>
              </a:xfrm>
              <a:prstGeom prst="rect">
                <a:avLst/>
              </a:prstGeom>
              <a:blipFill>
                <a:blip r:embed="rId6"/>
                <a:stretch>
                  <a:fillRect b="-530097"/>
                </a:stretch>
              </a:blipFill>
              <a:ln w="25400">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4A80E3E-53EE-CA7B-E97A-659194AE818E}"/>
                  </a:ext>
                </a:extLst>
              </p:cNvPr>
              <p:cNvSpPr txBox="1"/>
              <p:nvPr/>
            </p:nvSpPr>
            <p:spPr>
              <a:xfrm>
                <a:off x="7989381" y="5612613"/>
                <a:ext cx="1286355" cy="439992"/>
              </a:xfrm>
              <a:prstGeom prst="rect">
                <a:avLst/>
              </a:prstGeom>
              <a:noFill/>
            </p:spPr>
            <p:txBody>
              <a:bodyPr wrap="square">
                <a:spAutoFit/>
              </a:bodyPr>
              <a:lstStyle/>
              <a:p>
                <a14:m>
                  <m:oMath xmlns:m="http://schemas.openxmlformats.org/officeDocument/2006/math">
                    <m:sSub>
                      <m:sSubPr>
                        <m:ctrlPr>
                          <a:rPr lang="en-CA" sz="1600" i="1" smtClean="0">
                            <a:solidFill>
                              <a:srgbClr val="FF0000"/>
                            </a:solidFill>
                            <a:latin typeface="Cambria Math" panose="02040503050406030204" pitchFamily="18" charset="0"/>
                            <a:cs typeface="Arial" panose="020B0604020202020204" pitchFamily="34" charset="0"/>
                            <a:sym typeface="Symbol"/>
                          </a:rPr>
                        </m:ctrlPr>
                      </m:sSubPr>
                      <m:e>
                        <m:r>
                          <a:rPr lang="en-CA" sz="1600" b="0" i="1" smtClean="0">
                            <a:solidFill>
                              <a:srgbClr val="FF0000"/>
                            </a:solidFill>
                            <a:latin typeface="Cambria Math" panose="02040503050406030204" pitchFamily="18" charset="0"/>
                            <a:cs typeface="Arial" panose="020B0604020202020204" pitchFamily="34" charset="0"/>
                            <a:sym typeface="Symbol"/>
                          </a:rPr>
                          <m:t>𝑀</m:t>
                        </m:r>
                      </m:e>
                      <m:sub>
                        <m:r>
                          <a:rPr lang="en-CA" sz="1600" b="0" i="1" smtClean="0">
                            <a:solidFill>
                              <a:srgbClr val="FF0000"/>
                            </a:solidFill>
                            <a:latin typeface="Cambria Math" panose="02040503050406030204" pitchFamily="18" charset="0"/>
                            <a:cs typeface="Arial" panose="020B0604020202020204" pitchFamily="34" charset="0"/>
                            <a:sym typeface="Symbol"/>
                          </a:rPr>
                          <m:t>𝑊</m:t>
                        </m:r>
                      </m:sub>
                    </m:sSub>
                    <m:r>
                      <a:rPr lang="en-CA" sz="1600" b="0" i="1" smtClean="0">
                        <a:solidFill>
                          <a:srgbClr val="FF0000"/>
                        </a:solidFill>
                        <a:latin typeface="Cambria Math" panose="02040503050406030204" pitchFamily="18" charset="0"/>
                        <a:cs typeface="Arial" panose="020B0604020202020204" pitchFamily="34" charset="0"/>
                        <a:sym typeface="Symbol"/>
                      </a:rPr>
                      <m:t>=</m:t>
                    </m:r>
                    <m:f>
                      <m:fPr>
                        <m:ctrlPr>
                          <a:rPr lang="en-CA" sz="1600" b="0" i="1" smtClean="0">
                            <a:solidFill>
                              <a:srgbClr val="FF0000"/>
                            </a:solidFill>
                            <a:latin typeface="Cambria Math" panose="02040503050406030204" pitchFamily="18" charset="0"/>
                            <a:cs typeface="Arial" panose="020B0604020202020204" pitchFamily="34" charset="0"/>
                            <a:sym typeface="Symbol"/>
                          </a:rPr>
                        </m:ctrlPr>
                      </m:fPr>
                      <m:num>
                        <m:r>
                          <a:rPr lang="en-CA" sz="1600" b="0" i="1" smtClean="0">
                            <a:solidFill>
                              <a:srgbClr val="FF0000"/>
                            </a:solidFill>
                            <a:latin typeface="Cambria Math" panose="02040503050406030204" pitchFamily="18" charset="0"/>
                            <a:cs typeface="Arial" panose="020B0604020202020204" pitchFamily="34" charset="0"/>
                            <a:sym typeface="Symbol"/>
                          </a:rPr>
                          <m:t>1</m:t>
                        </m:r>
                      </m:num>
                      <m:den>
                        <m:r>
                          <a:rPr lang="en-CA" sz="1600" b="0" i="1" smtClean="0">
                            <a:solidFill>
                              <a:srgbClr val="FF0000"/>
                            </a:solidFill>
                            <a:latin typeface="Cambria Math" panose="02040503050406030204" pitchFamily="18" charset="0"/>
                            <a:cs typeface="Arial" panose="020B0604020202020204" pitchFamily="34" charset="0"/>
                            <a:sym typeface="Symbol"/>
                          </a:rPr>
                          <m:t>2</m:t>
                        </m:r>
                      </m:den>
                    </m:f>
                    <m:r>
                      <a:rPr lang="en-CA" sz="1600" i="1">
                        <a:solidFill>
                          <a:srgbClr val="FF0000"/>
                        </a:solidFill>
                        <a:latin typeface="Cambria Math" panose="02040503050406030204" pitchFamily="18" charset="0"/>
                      </a:rPr>
                      <m:t>𝜐</m:t>
                    </m:r>
                    <m:r>
                      <a:rPr lang="en-CA" sz="16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sym typeface="Symbol"/>
                      </a:rPr>
                      <m:t>𝑔</m:t>
                    </m:r>
                  </m:oMath>
                </a14:m>
                <a:r>
                  <a:rPr lang="en-CA" sz="1600" dirty="0">
                    <a:solidFill>
                      <a:srgbClr val="FF0000"/>
                    </a:solidFill>
                    <a:latin typeface="Arial" panose="020B0604020202020204" pitchFamily="34" charset="0"/>
                    <a:cs typeface="Arial" panose="020B0604020202020204" pitchFamily="34" charset="0"/>
                    <a:sym typeface="Symbol"/>
                  </a:rPr>
                  <a:t> </a:t>
                </a:r>
                <a:endParaRPr lang="en-CA" sz="1600" dirty="0"/>
              </a:p>
            </p:txBody>
          </p:sp>
        </mc:Choice>
        <mc:Fallback xmlns="">
          <p:sp>
            <p:nvSpPr>
              <p:cNvPr id="3" name="TextBox 2">
                <a:extLst>
                  <a:ext uri="{FF2B5EF4-FFF2-40B4-BE49-F238E27FC236}">
                    <a16:creationId xmlns:a16="http://schemas.microsoft.com/office/drawing/2014/main" id="{54A80E3E-53EE-CA7B-E97A-659194AE818E}"/>
                  </a:ext>
                </a:extLst>
              </p:cNvPr>
              <p:cNvSpPr txBox="1">
                <a:spLocks noRot="1" noChangeAspect="1" noMove="1" noResize="1" noEditPoints="1" noAdjustHandles="1" noChangeArrowheads="1" noChangeShapeType="1" noTextEdit="1"/>
              </p:cNvSpPr>
              <p:nvPr/>
            </p:nvSpPr>
            <p:spPr>
              <a:xfrm>
                <a:off x="7989381" y="5612613"/>
                <a:ext cx="1286355" cy="439992"/>
              </a:xfrm>
              <a:prstGeom prst="rect">
                <a:avLst/>
              </a:prstGeom>
              <a:blipFill>
                <a:blip r:embed="rId7"/>
                <a:stretch>
                  <a:fillRect l="-316588" t="-2305556" r="-315640" b="-1573611"/>
                </a:stretch>
              </a:blipFill>
            </p:spPr>
            <p:txBody>
              <a:bodyPr/>
              <a:lstStyle/>
              <a:p>
                <a:r>
                  <a:rPr lang="en-CA">
                    <a:noFill/>
                  </a:rPr>
                  <a:t> </a:t>
                </a:r>
              </a:p>
            </p:txBody>
          </p:sp>
        </mc:Fallback>
      </mc:AlternateContent>
    </p:spTree>
    <p:extLst>
      <p:ext uri="{BB962C8B-B14F-4D97-AF65-F5344CB8AC3E}">
        <p14:creationId xmlns:p14="http://schemas.microsoft.com/office/powerpoint/2010/main" val="167449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E29EB-4E5A-1D6F-13F5-4129FCBA409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D615C53-8813-2130-A065-208D3FB503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EDC97-E6ED-4184-ACD7-1B112D95AB27}"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BE25C73-696A-0677-29D9-502B688EB1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C6F3CE-D746-E8FF-FD9C-8764C4B0D427}"/>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EE79B0-3C30-7C69-2999-36F30DB6AF6C}"/>
                  </a:ext>
                </a:extLst>
              </p:cNvPr>
              <p:cNvSpPr txBox="1"/>
              <p:nvPr/>
            </p:nvSpPr>
            <p:spPr>
              <a:xfrm>
                <a:off x="271875" y="212487"/>
                <a:ext cx="11716414" cy="5632311"/>
              </a:xfrm>
              <a:prstGeom prst="rect">
                <a:avLst/>
              </a:prstGeom>
              <a:noFill/>
            </p:spPr>
            <p:txBody>
              <a:bodyPr wrap="square" rtlCol="0">
                <a:spAutoFit/>
              </a:bodyPr>
              <a:lstStyle/>
              <a:p>
                <a:r>
                  <a:rPr lang="en-US" sz="2000" b="1" dirty="0"/>
                  <a:t>Parity Violation (a brief summary) </a:t>
                </a:r>
              </a:p>
              <a:p>
                <a:endParaRPr lang="en-US" sz="2000" b="1" dirty="0"/>
              </a:p>
              <a:p>
                <a:r>
                  <a:rPr lang="en-CA" sz="1600" b="1" dirty="0"/>
                  <a:t>So we need some way to “generate” the masses in the theory !</a:t>
                </a:r>
                <a:endParaRPr lang="en-CA" sz="1600" dirty="0"/>
              </a:p>
              <a:p>
                <a:endParaRPr lang="en-CA" sz="1600" dirty="0"/>
              </a:p>
              <a:p>
                <a:pPr marL="742950" lvl="1" indent="-285750">
                  <a:buFont typeface="Wingdings" panose="05000000000000000000" pitchFamily="2" charset="2"/>
                  <a:buChar char="Ø"/>
                  <a:defRPr/>
                </a:pPr>
                <a:r>
                  <a:rPr lang="en-CA" sz="1600" dirty="0">
                    <a:cs typeface="Arial" panose="020B0604020202020204" pitchFamily="34" charset="0"/>
                    <a:sym typeface="Symbol"/>
                  </a:rPr>
                  <a:t>The gauge constants </a:t>
                </a:r>
                <a14:m>
                  <m:oMath xmlns:m="http://schemas.openxmlformats.org/officeDocument/2006/math">
                    <m:r>
                      <a:rPr lang="en-CA" sz="1600" i="1">
                        <a:solidFill>
                          <a:srgbClr val="FF0000"/>
                        </a:solidFill>
                        <a:latin typeface="Cambria Math" panose="02040503050406030204" pitchFamily="18" charset="0"/>
                        <a:cs typeface="Arial" panose="020B0604020202020204" pitchFamily="34" charset="0"/>
                        <a:sym typeface="Symbol"/>
                      </a:rPr>
                      <m:t>𝑔</m:t>
                    </m:r>
                  </m:oMath>
                </a14:m>
                <a:r>
                  <a:rPr lang="en-CA" sz="1600" dirty="0">
                    <a:cs typeface="Arial" panose="020B0604020202020204" pitchFamily="34" charset="0"/>
                    <a:sym typeface="Symbol"/>
                  </a:rPr>
                  <a:t>  and </a:t>
                </a:r>
                <a14:m>
                  <m:oMath xmlns:m="http://schemas.openxmlformats.org/officeDocument/2006/math">
                    <m:r>
                      <a:rPr lang="en-CA" sz="1600" i="1" smtClean="0">
                        <a:solidFill>
                          <a:srgbClr val="FF0000"/>
                        </a:solidFill>
                        <a:latin typeface="Cambria Math" panose="02040503050406030204" pitchFamily="18" charset="0"/>
                        <a:cs typeface="Arial" panose="020B0604020202020204" pitchFamily="34" charset="0"/>
                        <a:sym typeface="Symbol"/>
                      </a:rPr>
                      <m:t>𝑔</m:t>
                    </m:r>
                    <m:r>
                      <a:rPr lang="en-CA" sz="1600" i="1" smtClean="0">
                        <a:solidFill>
                          <a:srgbClr val="FF0000"/>
                        </a:solidFill>
                        <a:latin typeface="Cambria Math" panose="02040503050406030204" pitchFamily="18" charset="0"/>
                        <a:cs typeface="Arial" panose="020B0604020202020204" pitchFamily="34" charset="0"/>
                        <a:sym typeface="Symbol"/>
                      </a:rPr>
                      <m:t>′</m:t>
                    </m:r>
                  </m:oMath>
                </a14:m>
                <a:r>
                  <a:rPr lang="en-US" sz="1600" dirty="0">
                    <a:cs typeface="Arial" panose="020B0604020202020204" pitchFamily="34" charset="0"/>
                    <a:sym typeface="Symbol"/>
                  </a:rPr>
                  <a:t> are clearly not independent now (they are coupled by the definitions of the photon and the neutral weak boson). </a:t>
                </a:r>
                <a:br>
                  <a:rPr lang="en-US" sz="1600" dirty="0">
                    <a:cs typeface="Arial" panose="020B0604020202020204" pitchFamily="34" charset="0"/>
                    <a:sym typeface="Symbol"/>
                  </a:rPr>
                </a:br>
                <a:br>
                  <a:rPr lang="en-US" sz="1600" dirty="0">
                    <a:cs typeface="Arial" panose="020B0604020202020204" pitchFamily="34" charset="0"/>
                    <a:sym typeface="Symbol"/>
                  </a:rPr>
                </a:br>
                <a:r>
                  <a:rPr lang="en-US" sz="1600" dirty="0">
                    <a:cs typeface="Arial" panose="020B0604020202020204" pitchFamily="34" charset="0"/>
                    <a:sym typeface="Symbol"/>
                  </a:rPr>
                  <a:t>It is more convenient to have one neutral electro-weak coupling constant and let the other one vary continuously (over all possible values) relative to the first.</a:t>
                </a:r>
                <a:br>
                  <a:rPr lang="en-US" sz="1600" dirty="0">
                    <a:cs typeface="Arial" panose="020B0604020202020204" pitchFamily="34" charset="0"/>
                    <a:sym typeface="Symbol"/>
                  </a:rPr>
                </a:br>
                <a:br>
                  <a:rPr lang="en-US" sz="1600" dirty="0">
                    <a:cs typeface="Arial" panose="020B0604020202020204" pitchFamily="34" charset="0"/>
                    <a:sym typeface="Symbol"/>
                  </a:rPr>
                </a:br>
                <a:r>
                  <a:rPr lang="en-US" sz="1600" dirty="0">
                    <a:cs typeface="Arial" panose="020B0604020202020204" pitchFamily="34" charset="0"/>
                    <a:sym typeface="Symbol"/>
                  </a:rPr>
                  <a:t>Since </a:t>
                </a:r>
                <a14:m>
                  <m:oMath xmlns:m="http://schemas.openxmlformats.org/officeDocument/2006/math">
                    <m:r>
                      <a:rPr lang="en-CA" sz="1600" i="1">
                        <a:solidFill>
                          <a:srgbClr val="FF0000"/>
                        </a:solidFill>
                        <a:latin typeface="Cambria Math" panose="02040503050406030204" pitchFamily="18" charset="0"/>
                        <a:cs typeface="Arial" panose="020B0604020202020204" pitchFamily="34" charset="0"/>
                        <a:sym typeface="Symbol"/>
                      </a:rPr>
                      <m:t>𝑔</m:t>
                    </m:r>
                  </m:oMath>
                </a14:m>
                <a:r>
                  <a:rPr lang="en-US" sz="1600" dirty="0">
                    <a:cs typeface="Arial" panose="020B0604020202020204" pitchFamily="34" charset="0"/>
                    <a:sym typeface="Symbol"/>
                  </a:rPr>
                  <a:t> is already used to define the mass of the </a:t>
                </a:r>
                <a14:m>
                  <m:oMath xmlns:m="http://schemas.openxmlformats.org/officeDocument/2006/math">
                    <m:r>
                      <a:rPr lang="en-CA" sz="1600" i="1">
                        <a:latin typeface="Cambria Math" panose="02040503050406030204" pitchFamily="18" charset="0"/>
                        <a:cs typeface="Arial" panose="020B0604020202020204" pitchFamily="34" charset="0"/>
                        <a:sym typeface="Symbol"/>
                      </a:rPr>
                      <m:t>𝑊</m:t>
                    </m:r>
                  </m:oMath>
                </a14:m>
                <a:r>
                  <a:rPr lang="en-US" sz="1600" dirty="0">
                    <a:cs typeface="Arial" panose="020B0604020202020204" pitchFamily="34" charset="0"/>
                    <a:sym typeface="Symbol"/>
                  </a:rPr>
                  <a:t> boson, we keep it as the </a:t>
                </a:r>
                <a:r>
                  <a:rPr lang="en-US" sz="1600" dirty="0">
                    <a:solidFill>
                      <a:srgbClr val="FF0000"/>
                    </a:solidFill>
                    <a:cs typeface="Arial" panose="020B0604020202020204" pitchFamily="34" charset="0"/>
                    <a:sym typeface="Symbol"/>
                  </a:rPr>
                  <a:t>fundamental weak coupling </a:t>
                </a:r>
                <a:r>
                  <a:rPr lang="en-US" sz="1600" dirty="0">
                    <a:cs typeface="Arial" panose="020B0604020202020204" pitchFamily="34" charset="0"/>
                    <a:sym typeface="Symbol"/>
                  </a:rPr>
                  <a:t>constant and let the other one vary with respect to it. This is done by defining a trigonometric function of a “mixing angle”:</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solidFill>
                      <a:schemeClr val="accent1"/>
                    </a:solidFill>
                    <a:cs typeface="Arial" panose="020B0604020202020204" pitchFamily="34" charset="0"/>
                    <a:sym typeface="Symbol"/>
                  </a:rPr>
                  <a:t>Weak mixing angle (also called the Weinberg angle)  </a:t>
                </a:r>
              </a:p>
              <a:p>
                <a:pPr lvl="1">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r>
                  <a:rPr lang="en-US" sz="1600" dirty="0">
                    <a:cs typeface="Arial" panose="020B0604020202020204" pitchFamily="34" charset="0"/>
                    <a:sym typeface="Symbol"/>
                  </a:rPr>
                  <a:t>With this we have </a:t>
                </a:r>
              </a:p>
              <a:p>
                <a:pPr marL="742950" lvl="1" indent="-285750">
                  <a:buFont typeface="Wingdings" panose="05000000000000000000" pitchFamily="2" charset="2"/>
                  <a:buChar char="Ø"/>
                  <a:defRPr/>
                </a:pPr>
                <a:endParaRPr lang="en-US" sz="1600" dirty="0">
                  <a:cs typeface="Arial" panose="020B0604020202020204" pitchFamily="34" charset="0"/>
                  <a:sym typeface="Symbol"/>
                </a:endParaRPr>
              </a:p>
              <a:p>
                <a:pPr marL="742950" lvl="1" indent="-285750">
                  <a:buFont typeface="Wingdings" panose="05000000000000000000" pitchFamily="2" charset="2"/>
                  <a:buChar char="Ø"/>
                  <a:defRPr/>
                </a:pPr>
                <a:endParaRPr lang="en-US" sz="1600" dirty="0"/>
              </a:p>
            </p:txBody>
          </p:sp>
        </mc:Choice>
        <mc:Fallback xmlns="">
          <p:sp>
            <p:nvSpPr>
              <p:cNvPr id="2" name="TextBox 1">
                <a:extLst>
                  <a:ext uri="{FF2B5EF4-FFF2-40B4-BE49-F238E27FC236}">
                    <a16:creationId xmlns:a16="http://schemas.microsoft.com/office/drawing/2014/main" id="{27EE79B0-3C30-7C69-2999-36F30DB6AF6C}"/>
                  </a:ext>
                </a:extLst>
              </p:cNvPr>
              <p:cNvSpPr txBox="1">
                <a:spLocks noRot="1" noChangeAspect="1" noMove="1" noResize="1" noEditPoints="1" noAdjustHandles="1" noChangeArrowheads="1" noChangeShapeType="1" noTextEdit="1"/>
              </p:cNvSpPr>
              <p:nvPr/>
            </p:nvSpPr>
            <p:spPr>
              <a:xfrm>
                <a:off x="271875" y="212487"/>
                <a:ext cx="11716414" cy="5632311"/>
              </a:xfrm>
              <a:prstGeom prst="rect">
                <a:avLst/>
              </a:prstGeom>
              <a:blipFill>
                <a:blip r:embed="rId2"/>
                <a:stretch>
                  <a:fillRect l="-25754" t="-200649" r="-312" b="-810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Object 4">
                <a:extLst>
                  <a:ext uri="{FF2B5EF4-FFF2-40B4-BE49-F238E27FC236}">
                    <a16:creationId xmlns:a16="http://schemas.microsoft.com/office/drawing/2014/main" id="{6BDCFB25-2D3A-E87A-A98F-64B25B664B6B}"/>
                  </a:ext>
                </a:extLst>
              </p:cNvPr>
              <p:cNvSpPr txBox="1"/>
              <p:nvPr/>
            </p:nvSpPr>
            <p:spPr bwMode="auto">
              <a:xfrm>
                <a:off x="5679777" y="3853909"/>
                <a:ext cx="1527357" cy="684212"/>
              </a:xfrm>
              <a:prstGeom prst="rect">
                <a:avLst/>
              </a:prstGeom>
              <a:noFill/>
              <a:ln w="22225">
                <a:solidFill>
                  <a:srgbClr val="FF0000"/>
                </a:solidFill>
              </a:ln>
            </p:spPr>
            <p:txBody>
              <a:bodyPr>
                <a:noAutofit/>
              </a:bodyPr>
              <a:lstStyle/>
              <a:p>
                <a:pPr/>
                <a14:m>
                  <m:oMathPara xmlns:m="http://schemas.openxmlformats.org/officeDocument/2006/math">
                    <m:oMathParaPr>
                      <m:jc m:val="left"/>
                    </m:oMathParaPr>
                    <m:oMath xmlns:m="http://schemas.openxmlformats.org/officeDocument/2006/math">
                      <m:func>
                        <m:funcPr>
                          <m:ctrlPr>
                            <a:rPr lang="en-CA" sz="1600" b="1" i="1" smtClean="0">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𝐭𝐚𝐧</m:t>
                          </m:r>
                        </m:fName>
                        <m:e>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d>
                        </m:e>
                      </m:func>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m:t>
                              </m:r>
                            </m:sup>
                          </m:sSup>
                        </m:num>
                        <m:den>
                          <m:r>
                            <a:rPr lang="en-CA" sz="1600" b="1" i="1">
                              <a:solidFill>
                                <a:schemeClr val="accent1"/>
                              </a:solidFill>
                              <a:latin typeface="Cambria Math" panose="02040503050406030204" pitchFamily="18" charset="0"/>
                            </a:rPr>
                            <m:t>𝒈</m:t>
                          </m:r>
                        </m:den>
                      </m:f>
                    </m:oMath>
                  </m:oMathPara>
                </a14:m>
                <a:endParaRPr lang="en-CA" sz="1600" b="1" dirty="0">
                  <a:solidFill>
                    <a:schemeClr val="accent1"/>
                  </a:solidFill>
                </a:endParaRPr>
              </a:p>
            </p:txBody>
          </p:sp>
        </mc:Choice>
        <mc:Fallback xmlns="">
          <p:sp>
            <p:nvSpPr>
              <p:cNvPr id="13" name="Object 4">
                <a:extLst>
                  <a:ext uri="{FF2B5EF4-FFF2-40B4-BE49-F238E27FC236}">
                    <a16:creationId xmlns:a16="http://schemas.microsoft.com/office/drawing/2014/main" id="{6BDCFB25-2D3A-E87A-A98F-64B25B664B6B}"/>
                  </a:ext>
                </a:extLst>
              </p:cNvPr>
              <p:cNvSpPr txBox="1">
                <a:spLocks noRot="1" noChangeAspect="1" noMove="1" noResize="1" noEditPoints="1" noAdjustHandles="1" noChangeArrowheads="1" noChangeShapeType="1" noTextEdit="1"/>
              </p:cNvSpPr>
              <p:nvPr/>
            </p:nvSpPr>
            <p:spPr bwMode="auto">
              <a:xfrm>
                <a:off x="5679777" y="3853909"/>
                <a:ext cx="1527357" cy="684212"/>
              </a:xfrm>
              <a:prstGeom prst="rect">
                <a:avLst/>
              </a:prstGeom>
              <a:blipFill>
                <a:blip r:embed="rId3"/>
                <a:stretch>
                  <a:fillRect b="-382759"/>
                </a:stretch>
              </a:blipFill>
              <a:ln w="22225">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Object 4">
                <a:extLst>
                  <a:ext uri="{FF2B5EF4-FFF2-40B4-BE49-F238E27FC236}">
                    <a16:creationId xmlns:a16="http://schemas.microsoft.com/office/drawing/2014/main" id="{1E08E56C-137A-7889-0CE6-6E19D77E8E04}"/>
                  </a:ext>
                </a:extLst>
              </p:cNvPr>
              <p:cNvSpPr txBox="1"/>
              <p:nvPr/>
            </p:nvSpPr>
            <p:spPr bwMode="auto">
              <a:xfrm>
                <a:off x="5156955" y="5029660"/>
                <a:ext cx="3041648" cy="365125"/>
              </a:xfrm>
              <a:prstGeom prst="rect">
                <a:avLst/>
              </a:prstGeom>
              <a:noFill/>
              <a:ln w="28575">
                <a:solidFill>
                  <a:srgbClr val="FF0000"/>
                </a:solid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func>
                        <m:funcPr>
                          <m:ctrlPr>
                            <a:rPr lang="en-CA" sz="1600" b="1" i="1">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𝐜𝐨𝐬</m:t>
                          </m:r>
                        </m:fName>
                        <m:e>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d>
                        </m:e>
                      </m:func>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func>
                        <m:funcPr>
                          <m:ctrlPr>
                            <a:rPr lang="en-CA" sz="1600" b="1" i="1">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𝐬𝐢𝐧</m:t>
                          </m:r>
                        </m:fName>
                        <m:e>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d>
                        </m:e>
                      </m:func>
                    </m:oMath>
                  </m:oMathPara>
                </a14:m>
                <a:endParaRPr lang="en-CA" sz="1600" b="1" i="1" dirty="0">
                  <a:solidFill>
                    <a:schemeClr val="accent1"/>
                  </a:solidFill>
                  <a:latin typeface="Cambria Math" panose="02040503050406030204" pitchFamily="18" charset="0"/>
                </a:endParaRPr>
              </a:p>
            </p:txBody>
          </p:sp>
        </mc:Choice>
        <mc:Fallback xmlns="">
          <p:sp>
            <p:nvSpPr>
              <p:cNvPr id="14" name="Object 4">
                <a:extLst>
                  <a:ext uri="{FF2B5EF4-FFF2-40B4-BE49-F238E27FC236}">
                    <a16:creationId xmlns:a16="http://schemas.microsoft.com/office/drawing/2014/main" id="{1E08E56C-137A-7889-0CE6-6E19D77E8E04}"/>
                  </a:ext>
                </a:extLst>
              </p:cNvPr>
              <p:cNvSpPr txBox="1">
                <a:spLocks noRot="1" noChangeAspect="1" noMove="1" noResize="1" noEditPoints="1" noAdjustHandles="1" noChangeArrowheads="1" noChangeShapeType="1" noTextEdit="1"/>
              </p:cNvSpPr>
              <p:nvPr/>
            </p:nvSpPr>
            <p:spPr bwMode="auto">
              <a:xfrm>
                <a:off x="5156955" y="5029660"/>
                <a:ext cx="3041648" cy="365125"/>
              </a:xfrm>
              <a:prstGeom prst="rect">
                <a:avLst/>
              </a:prstGeom>
              <a:blipFill>
                <a:blip r:embed="rId4"/>
                <a:stretch>
                  <a:fillRect l="-132143" t="-2640000" r="-122222" b="-1661538"/>
                </a:stretch>
              </a:blipFill>
              <a:ln w="28575">
                <a:solidFill>
                  <a:srgbClr val="FF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bject 4">
                <a:extLst>
                  <a:ext uri="{FF2B5EF4-FFF2-40B4-BE49-F238E27FC236}">
                    <a16:creationId xmlns:a16="http://schemas.microsoft.com/office/drawing/2014/main" id="{8ECE78A1-8893-8319-6B5F-35D4CC8872B9}"/>
                  </a:ext>
                </a:extLst>
              </p:cNvPr>
              <p:cNvSpPr txBox="1"/>
              <p:nvPr/>
            </p:nvSpPr>
            <p:spPr bwMode="auto">
              <a:xfrm>
                <a:off x="2657899" y="4831528"/>
                <a:ext cx="1954432" cy="148672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𝒁</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num>
                        <m:den>
                          <m:rad>
                            <m:radPr>
                              <m:degHide m:val="on"/>
                              <m:ctrlPr>
                                <a:rPr lang="en-CA" sz="1600" b="1" i="1">
                                  <a:solidFill>
                                    <a:schemeClr val="accent1"/>
                                  </a:solidFill>
                                  <a:latin typeface="Cambria Math" panose="02040503050406030204" pitchFamily="18" charset="0"/>
                                </a:rPr>
                              </m:ctrlPr>
                            </m:radPr>
                            <m:deg/>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𝟐</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e>
                          </m:rad>
                        </m:den>
                      </m:f>
                    </m:oMath>
                  </m:oMathPara>
                </a14:m>
                <a:endParaRPr lang="en-CA" sz="1600" b="1" i="1" dirty="0">
                  <a:solidFill>
                    <a:schemeClr val="accent1"/>
                  </a:solidFill>
                  <a:latin typeface="Cambria Math" panose="02040503050406030204" pitchFamily="18" charset="0"/>
                </a:endParaRPr>
              </a:p>
              <a:p>
                <a:pPr/>
                <a:br>
                  <a:rPr lang="en-CA" sz="1600" b="1" i="1" dirty="0">
                    <a:solidFill>
                      <a:schemeClr val="accent1"/>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r>
                                <a:rPr lang="en-CA" sz="1600" b="1" i="1" smtClean="0">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r>
                            <a:rPr lang="en-CA" sz="1600" b="1" i="1" smtClean="0">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𝒈</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num>
                        <m:den>
                          <m:rad>
                            <m:radPr>
                              <m:degHide m:val="on"/>
                              <m:ctrlPr>
                                <a:rPr lang="en-CA" sz="1600" b="1" i="1">
                                  <a:solidFill>
                                    <a:schemeClr val="accent1"/>
                                  </a:solidFill>
                                  <a:latin typeface="Cambria Math" panose="02040503050406030204" pitchFamily="18" charset="0"/>
                                </a:rPr>
                              </m:ctrlPr>
                            </m:radPr>
                            <m:deg/>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r>
                                    <a:rPr lang="en-CA" sz="1600" b="1" i="1">
                                      <a:solidFill>
                                        <a:schemeClr val="accent1"/>
                                      </a:solidFill>
                                      <a:latin typeface="Cambria Math" panose="02040503050406030204" pitchFamily="18" charset="0"/>
                                    </a:rPr>
                                    <m:t>′</m:t>
                                  </m:r>
                                </m:e>
                                <m:sup>
                                  <m:r>
                                    <a:rPr lang="en-CA" sz="1600" b="1" i="1">
                                      <a:solidFill>
                                        <a:schemeClr val="accent1"/>
                                      </a:solidFill>
                                      <a:latin typeface="Cambria Math" panose="02040503050406030204" pitchFamily="18" charset="0"/>
                                    </a:rPr>
                                    <m:t>𝟐</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𝒈</m:t>
                                  </m:r>
                                </m:e>
                                <m:sup>
                                  <m:r>
                                    <a:rPr lang="en-CA" sz="1600" b="1" i="1">
                                      <a:solidFill>
                                        <a:schemeClr val="accent1"/>
                                      </a:solidFill>
                                      <a:latin typeface="Cambria Math" panose="02040503050406030204" pitchFamily="18" charset="0"/>
                                    </a:rPr>
                                    <m:t>𝟐</m:t>
                                  </m:r>
                                </m:sup>
                              </m:sSup>
                            </m:e>
                          </m:rad>
                        </m:den>
                      </m:f>
                    </m:oMath>
                  </m:oMathPara>
                </a14:m>
                <a:endParaRPr lang="en-CA" sz="1600" b="1" dirty="0">
                  <a:solidFill>
                    <a:schemeClr val="accent1"/>
                  </a:solidFill>
                </a:endParaRPr>
              </a:p>
            </p:txBody>
          </p:sp>
        </mc:Choice>
        <mc:Fallback xmlns="">
          <p:sp>
            <p:nvSpPr>
              <p:cNvPr id="15" name="Object 4">
                <a:extLst>
                  <a:ext uri="{FF2B5EF4-FFF2-40B4-BE49-F238E27FC236}">
                    <a16:creationId xmlns:a16="http://schemas.microsoft.com/office/drawing/2014/main" id="{8ECE78A1-8893-8319-6B5F-35D4CC8872B9}"/>
                  </a:ext>
                </a:extLst>
              </p:cNvPr>
              <p:cNvSpPr txBox="1">
                <a:spLocks noRot="1" noChangeAspect="1" noMove="1" noResize="1" noEditPoints="1" noAdjustHandles="1" noChangeArrowheads="1" noChangeShapeType="1" noTextEdit="1"/>
              </p:cNvSpPr>
              <p:nvPr/>
            </p:nvSpPr>
            <p:spPr bwMode="auto">
              <a:xfrm>
                <a:off x="2657899" y="4831528"/>
                <a:ext cx="1954432" cy="1486722"/>
              </a:xfrm>
              <a:prstGeom prst="rect">
                <a:avLst/>
              </a:prstGeom>
              <a:blipFill>
                <a:blip r:embed="rId5"/>
                <a:stretch>
                  <a:fillRect t="-487654" r="-447040" b="-285597"/>
                </a:stretch>
              </a:blipFill>
            </p:spPr>
            <p:txBody>
              <a:bodyPr/>
              <a:lstStyle/>
              <a:p>
                <a:r>
                  <a:rPr lang="en-CA">
                    <a:noFill/>
                  </a:rPr>
                  <a:t> </a:t>
                </a:r>
              </a:p>
            </p:txBody>
          </p:sp>
        </mc:Fallback>
      </mc:AlternateContent>
      <p:sp>
        <p:nvSpPr>
          <p:cNvPr id="16" name="Arrow: Right 15">
            <a:extLst>
              <a:ext uri="{FF2B5EF4-FFF2-40B4-BE49-F238E27FC236}">
                <a16:creationId xmlns:a16="http://schemas.microsoft.com/office/drawing/2014/main" id="{AA4C0E3E-3548-D985-6E32-01E0FFEA2A36}"/>
              </a:ext>
            </a:extLst>
          </p:cNvPr>
          <p:cNvSpPr/>
          <p:nvPr/>
        </p:nvSpPr>
        <p:spPr>
          <a:xfrm>
            <a:off x="4419957" y="5103017"/>
            <a:ext cx="615838" cy="18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2E7F5844-E215-1DB1-EC55-2404F3784C6D}"/>
              </a:ext>
            </a:extLst>
          </p:cNvPr>
          <p:cNvSpPr/>
          <p:nvPr/>
        </p:nvSpPr>
        <p:spPr>
          <a:xfrm>
            <a:off x="4419957" y="5876179"/>
            <a:ext cx="615838" cy="18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38197F7-9577-8D18-441B-A9E0988E1555}"/>
                  </a:ext>
                </a:extLst>
              </p:cNvPr>
              <p:cNvSpPr txBox="1"/>
              <p:nvPr/>
            </p:nvSpPr>
            <p:spPr>
              <a:xfrm>
                <a:off x="5163639" y="5781138"/>
                <a:ext cx="3134519" cy="369717"/>
              </a:xfrm>
              <a:prstGeom prst="rect">
                <a:avLst/>
              </a:prstGeom>
              <a:noFill/>
              <a:ln w="28575">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0" smtClean="0">
                              <a:solidFill>
                                <a:schemeClr val="accent1"/>
                              </a:solidFill>
                              <a:latin typeface="Cambria Math" panose="02040503050406030204" pitchFamily="18" charset="0"/>
                            </a:rPr>
                            <m:t>𝚪</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𝑩</m:t>
                          </m:r>
                        </m:e>
                        <m:sub>
                          <m:r>
                            <a:rPr lang="en-CA" sz="1600" b="1" i="1">
                              <a:solidFill>
                                <a:schemeClr val="accent1"/>
                              </a:solidFill>
                              <a:latin typeface="Cambria Math" panose="02040503050406030204" pitchFamily="18" charset="0"/>
                            </a:rPr>
                            <m:t>𝝁</m:t>
                          </m:r>
                        </m:sub>
                        <m:sup>
                          <m:r>
                            <a:rPr lang="en-CA" sz="1600" b="1" i="1">
                              <a:solidFill>
                                <a:schemeClr val="accent1"/>
                              </a:solidFill>
                              <a:latin typeface="Cambria Math" panose="02040503050406030204" pitchFamily="18" charset="0"/>
                            </a:rPr>
                            <m:t>𝟎</m:t>
                          </m:r>
                        </m:sup>
                      </m:sSubSup>
                      <m:func>
                        <m:funcPr>
                          <m:ctrlPr>
                            <a:rPr lang="en-CA" sz="1600" b="1" i="1">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𝐬𝐢𝐧</m:t>
                          </m:r>
                        </m:fName>
                        <m:e>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d>
                        </m:e>
                      </m:func>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𝝁</m:t>
                          </m:r>
                        </m:sub>
                      </m:sSub>
                      <m:func>
                        <m:funcPr>
                          <m:ctrlPr>
                            <a:rPr lang="en-CA" sz="1600" b="1" i="1">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𝐜𝐨𝐬</m:t>
                          </m:r>
                        </m:fName>
                        <m:e>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d>
                        </m:e>
                      </m:func>
                    </m:oMath>
                  </m:oMathPara>
                </a14:m>
                <a:endParaRPr lang="en-CA" sz="1600" b="1" dirty="0">
                  <a:solidFill>
                    <a:schemeClr val="accent1"/>
                  </a:solidFill>
                </a:endParaRPr>
              </a:p>
            </p:txBody>
          </p:sp>
        </mc:Choice>
        <mc:Fallback xmlns="">
          <p:sp>
            <p:nvSpPr>
              <p:cNvPr id="18" name="TextBox 17">
                <a:extLst>
                  <a:ext uri="{FF2B5EF4-FFF2-40B4-BE49-F238E27FC236}">
                    <a16:creationId xmlns:a16="http://schemas.microsoft.com/office/drawing/2014/main" id="{138197F7-9577-8D18-441B-A9E0988E1555}"/>
                  </a:ext>
                </a:extLst>
              </p:cNvPr>
              <p:cNvSpPr txBox="1">
                <a:spLocks noRot="1" noChangeAspect="1" noMove="1" noResize="1" noEditPoints="1" noAdjustHandles="1" noChangeArrowheads="1" noChangeShapeType="1" noTextEdit="1"/>
              </p:cNvSpPr>
              <p:nvPr/>
            </p:nvSpPr>
            <p:spPr>
              <a:xfrm>
                <a:off x="5163639" y="5781138"/>
                <a:ext cx="3134519" cy="369717"/>
              </a:xfrm>
              <a:prstGeom prst="rect">
                <a:avLst/>
              </a:prstGeom>
              <a:blipFill>
                <a:blip r:embed="rId6"/>
                <a:stretch>
                  <a:fillRect l="-125241" t="-2595455" r="-123121" b="-1640909"/>
                </a:stretch>
              </a:blipFill>
              <a:ln w="28575">
                <a:solidFill>
                  <a:srgbClr val="FF0000"/>
                </a:solidFill>
              </a:ln>
            </p:spPr>
            <p:txBody>
              <a:bodyPr/>
              <a:lstStyle/>
              <a:p>
                <a:r>
                  <a:rPr lang="en-CA">
                    <a:noFill/>
                  </a:rPr>
                  <a:t> </a:t>
                </a:r>
              </a:p>
            </p:txBody>
          </p:sp>
        </mc:Fallback>
      </mc:AlternateContent>
    </p:spTree>
    <p:extLst>
      <p:ext uri="{BB962C8B-B14F-4D97-AF65-F5344CB8AC3E}">
        <p14:creationId xmlns:p14="http://schemas.microsoft.com/office/powerpoint/2010/main" val="4155399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CEA6-E2A7-36C6-356B-84A81352326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7F12485-9D80-E9DD-0061-42CEB018A9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FDAC32-F933-47F4-BD76-158EF05EC897}"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C4B1319-06E3-87CA-036A-565EA76E47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56AC9B-1B3B-8255-9BA8-940DC24EAEAC}"/>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48D64F-FD43-64E8-DE8D-26D600C4C83E}"/>
              </a:ext>
            </a:extLst>
          </p:cNvPr>
          <p:cNvSpPr txBox="1"/>
          <p:nvPr/>
        </p:nvSpPr>
        <p:spPr>
          <a:xfrm>
            <a:off x="271875" y="212487"/>
            <a:ext cx="11716414" cy="5878532"/>
          </a:xfrm>
          <a:prstGeom prst="rect">
            <a:avLst/>
          </a:prstGeom>
          <a:noFill/>
        </p:spPr>
        <p:txBody>
          <a:bodyPr wrap="square" rtlCol="0">
            <a:spAutoFit/>
          </a:bodyPr>
          <a:lstStyle/>
          <a:p>
            <a:r>
              <a:rPr lang="en-US" sz="2000" b="1" dirty="0"/>
              <a:t>Parity Violation (a brief summary) </a:t>
            </a:r>
          </a:p>
          <a:p>
            <a:endParaRPr lang="en-US" sz="2000" b="1" dirty="0"/>
          </a:p>
          <a:p>
            <a:r>
              <a:rPr lang="en-CA" sz="1600" b="1" dirty="0"/>
              <a:t>So we need some way to “generate” the masses in the theory !</a:t>
            </a:r>
            <a:endParaRPr lang="en-CA" sz="1600" dirty="0"/>
          </a:p>
          <a:p>
            <a:endParaRPr lang="en-CA" sz="1600" dirty="0"/>
          </a:p>
          <a:p>
            <a:pPr marL="742950" lvl="1" indent="-285750">
              <a:buFont typeface="Wingdings" panose="05000000000000000000" pitchFamily="2" charset="2"/>
              <a:buChar char="Ø"/>
              <a:defRPr/>
            </a:pPr>
            <a:r>
              <a:rPr lang="en-CA" sz="1600" dirty="0">
                <a:cs typeface="Arial" panose="020B0604020202020204" pitchFamily="34" charset="0"/>
                <a:sym typeface="Symbol"/>
              </a:rPr>
              <a:t>Coupling the matter fields to the Weak bosons happens in a similar way (example for left-handed iso-spinors):</a:t>
            </a: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marL="742950" lvl="1" indent="-285750">
              <a:buFont typeface="Wingdings" panose="05000000000000000000" pitchFamily="2" charset="2"/>
              <a:buChar char="Ø"/>
              <a:defRPr/>
            </a:pPr>
            <a:endParaRPr lang="en-CA" sz="1600" dirty="0">
              <a:cs typeface="Arial" panose="020B0604020202020204" pitchFamily="34" charset="0"/>
              <a:sym typeface="Symbol"/>
            </a:endParaRPr>
          </a:p>
          <a:p>
            <a:pPr lvl="1">
              <a:defRPr/>
            </a:pPr>
            <a:r>
              <a:rPr lang="en-CA" sz="1600" dirty="0">
                <a:cs typeface="Arial" panose="020B0604020202020204" pitchFamily="34" charset="0"/>
                <a:sym typeface="Symbol"/>
              </a:rPr>
              <a:t>	And similarly for quarks …</a:t>
            </a:r>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F52CEE19-8AA7-B3F1-4257-B9AD24FFA252}"/>
                  </a:ext>
                </a:extLst>
              </p:cNvPr>
              <p:cNvSpPr txBox="1"/>
              <p:nvPr/>
            </p:nvSpPr>
            <p:spPr bwMode="auto">
              <a:xfrm>
                <a:off x="1561454" y="1812268"/>
                <a:ext cx="10358671" cy="1616732"/>
              </a:xfrm>
              <a:prstGeom prst="rect">
                <a:avLst/>
              </a:prstGeom>
              <a:noFill/>
              <a:ln>
                <a:noFill/>
              </a:ln>
            </p:spPr>
            <p:txBody>
              <a:bodyPr>
                <a:noAutofit/>
              </a:bodyPr>
              <a:lstStyle/>
              <a:p>
                <a14:m>
                  <m:oMath xmlns:m="http://schemas.openxmlformats.org/officeDocument/2006/math">
                    <m:r>
                      <a:rPr lang="en-CA" sz="1400" b="1" i="1" smtClean="0">
                        <a:solidFill>
                          <a:schemeClr val="accent1"/>
                        </a:solidFill>
                        <a:latin typeface="Cambria Math" panose="02040503050406030204" pitchFamily="18" charset="0"/>
                      </a:rPr>
                      <m:t>𝒊</m:t>
                    </m:r>
                    <m:sSubSup>
                      <m:sSubSupPr>
                        <m:ctrlPr>
                          <a:rPr lang="en-CA" sz="1400" b="1" i="1" smtClean="0">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𝜳</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𝑫</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𝑳</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rPr>
                          <m:t>𝝁</m:t>
                        </m:r>
                      </m:sup>
                    </m:sSubSup>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𝜳</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rPr>
                          <m:t>𝑳</m:t>
                        </m:r>
                      </m:sup>
                    </m:sSubSup>
                    <m:r>
                      <a:rPr lang="en-CA" sz="1400" b="1" i="1" smtClean="0">
                        <a:solidFill>
                          <a:schemeClr val="accent1"/>
                        </a:solidFill>
                        <a:latin typeface="Cambria Math" panose="02040503050406030204" pitchFamily="18" charset="0"/>
                      </a:rPr>
                      <m:t>    </m:t>
                    </m:r>
                    <m:r>
                      <a:rPr lang="en-CA" sz="1400" b="1" i="1">
                        <a:solidFill>
                          <a:schemeClr val="accent1"/>
                        </a:solidFill>
                        <a:latin typeface="Cambria Math" panose="02040503050406030204" pitchFamily="18" charset="0"/>
                        <a:ea typeface="Cambria Math" panose="02040503050406030204" pitchFamily="18" charset="0"/>
                      </a:rPr>
                      <m:t>→</m:t>
                    </m:r>
                    <m:r>
                      <a:rPr lang="en-CA" sz="1400" b="1" i="1" smtClean="0">
                        <a:solidFill>
                          <a:schemeClr val="accent1"/>
                        </a:solidFill>
                        <a:latin typeface="Cambria Math" panose="02040503050406030204" pitchFamily="18" charset="0"/>
                        <a:ea typeface="Cambria Math" panose="02040503050406030204" pitchFamily="18" charset="0"/>
                      </a:rPr>
                      <m:t>      </m:t>
                    </m:r>
                    <m:sSub>
                      <m:sSubPr>
                        <m:ctrlPr>
                          <a:rPr lang="en-US" sz="1400" b="1" i="1">
                            <a:solidFill>
                              <a:schemeClr val="accent1"/>
                            </a:solidFill>
                            <a:latin typeface="Cambria Math" panose="02040503050406030204" pitchFamily="18" charset="0"/>
                            <a:ea typeface="Cambria Math" panose="02040503050406030204" pitchFamily="18" charset="0"/>
                          </a:rPr>
                        </m:ctrlPr>
                      </m:sSubPr>
                      <m:e>
                        <m:r>
                          <a:rPr lang="en-US" sz="1400" b="1" i="1">
                            <a:solidFill>
                              <a:schemeClr val="accent1"/>
                            </a:solidFill>
                            <a:latin typeface="Cambria Math" panose="02040503050406030204" pitchFamily="18" charset="0"/>
                            <a:ea typeface="Cambria Math" panose="02040503050406030204" pitchFamily="18" charset="0"/>
                          </a:rPr>
                          <m:t>𝓛</m:t>
                        </m:r>
                      </m:e>
                      <m:sub>
                        <m:r>
                          <a:rPr lang="en-CA" sz="1400" b="1" i="1" smtClean="0">
                            <a:solidFill>
                              <a:schemeClr val="accent1"/>
                            </a:solidFill>
                            <a:latin typeface="Cambria Math" panose="02040503050406030204" pitchFamily="18" charset="0"/>
                            <a:ea typeface="Cambria Math" panose="02040503050406030204" pitchFamily="18" charset="0"/>
                          </a:rPr>
                          <m:t>𝑪𝑾</m:t>
                        </m:r>
                        <m:r>
                          <a:rPr lang="en-CA" sz="1400" b="1" i="1">
                            <a:solidFill>
                              <a:schemeClr val="accent1"/>
                            </a:solidFill>
                            <a:latin typeface="Cambria Math" panose="02040503050406030204" pitchFamily="18" charset="0"/>
                            <a:ea typeface="Cambria Math" panose="02040503050406030204" pitchFamily="18" charset="0"/>
                          </a:rPr>
                          <m:t>,</m:t>
                        </m:r>
                        <m:r>
                          <a:rPr lang="en-CA" sz="1400" b="1" i="1">
                            <a:solidFill>
                              <a:schemeClr val="accent1"/>
                            </a:solidFill>
                            <a:latin typeface="Cambria Math" panose="02040503050406030204" pitchFamily="18" charset="0"/>
                            <a:ea typeface="Cambria Math" panose="02040503050406030204" pitchFamily="18" charset="0"/>
                          </a:rPr>
                          <m:t>𝒇𝑰</m:t>
                        </m:r>
                      </m:sub>
                    </m:sSub>
                    <m:r>
                      <a:rPr lang="en-CA" sz="1400" b="1" i="1" smtClean="0">
                        <a:solidFill>
                          <a:schemeClr val="accent1"/>
                        </a:solidFill>
                        <a:latin typeface="Cambria Math" panose="02040503050406030204" pitchFamily="18" charset="0"/>
                        <a:ea typeface="Cambria Math" panose="02040503050406030204" pitchFamily="18" charset="0"/>
                      </a:rPr>
                      <m:t> = </m:t>
                    </m:r>
                    <m:r>
                      <a:rPr lang="en-CA" sz="1400" b="1" i="1" smtClean="0">
                        <a:solidFill>
                          <a:schemeClr val="accent1"/>
                        </a:solidFill>
                        <a:latin typeface="Cambria Math" panose="02040503050406030204" pitchFamily="18" charset="0"/>
                        <a:ea typeface="Cambria Math" panose="02040503050406030204" pitchFamily="18" charset="0"/>
                      </a:rPr>
                      <m:t>𝒊</m:t>
                    </m:r>
                    <m:d>
                      <m:dPr>
                        <m:ctrlPr>
                          <a:rPr lang="en-CA" sz="1400" b="1" i="1">
                            <a:solidFill>
                              <a:schemeClr val="accent1"/>
                            </a:solidFill>
                            <a:latin typeface="Cambria Math" panose="02040503050406030204" pitchFamily="18" charset="0"/>
                            <a:ea typeface="Cambria Math" panose="02040503050406030204" pitchFamily="18" charset="0"/>
                          </a:rPr>
                        </m:ctrlPr>
                      </m:dPr>
                      <m:e>
                        <m:m>
                          <m:mPr>
                            <m:mcs>
                              <m:mc>
                                <m:mcPr>
                                  <m:count m:val="2"/>
                                  <m:mcJc m:val="center"/>
                                </m:mcPr>
                              </m:mc>
                            </m:mcs>
                            <m:ctrlPr>
                              <a:rPr lang="en-CA" sz="1400" b="1" i="1">
                                <a:solidFill>
                                  <a:schemeClr val="accent1"/>
                                </a:solidFill>
                                <a:latin typeface="Cambria Math" panose="02040503050406030204" pitchFamily="18" charset="0"/>
                                <a:ea typeface="Cambria Math" panose="02040503050406030204" pitchFamily="18" charset="0"/>
                              </a:rPr>
                            </m:ctrlPr>
                          </m:mPr>
                          <m:mr>
                            <m:e>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e>
                            <m:e>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e>
                          </m:mr>
                        </m:m>
                      </m:e>
                    </m:d>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d>
                      <m:dPr>
                        <m:ctrlPr>
                          <a:rPr lang="en-CA" sz="1400" b="1" i="1">
                            <a:solidFill>
                              <a:schemeClr val="accent1"/>
                            </a:solidFill>
                            <a:latin typeface="Cambria Math" panose="02040503050406030204" pitchFamily="18" charset="0"/>
                          </a:rPr>
                        </m:ctrlPr>
                      </m:dPr>
                      <m:e>
                        <m:m>
                          <m:mPr>
                            <m:plcHide m:val="on"/>
                            <m:mcs>
                              <m:mc>
                                <m:mcPr>
                                  <m:count m:val="2"/>
                                  <m:mcJc m:val="center"/>
                                </m:mcPr>
                              </m:mc>
                            </m:mcs>
                            <m:ctrlPr>
                              <a:rPr lang="en-CA" sz="1400" b="1" i="1">
                                <a:solidFill>
                                  <a:schemeClr val="accent1"/>
                                </a:solidFill>
                                <a:latin typeface="Cambria Math" panose="02040503050406030204" pitchFamily="18" charset="0"/>
                              </a:rPr>
                            </m:ctrlPr>
                          </m:mPr>
                          <m:mr>
                            <m:e>
                              <m:r>
                                <a:rPr lang="en-CA" sz="1400" b="1" i="1" smtClean="0">
                                  <a:solidFill>
                                    <a:schemeClr val="accent1"/>
                                  </a:solidFill>
                                  <a:latin typeface="Cambria Math" panose="02040503050406030204" pitchFamily="18" charset="0"/>
                                </a:rPr>
                                <m:t>𝟎</m:t>
                              </m:r>
                            </m:e>
                            <m:e>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𝟏</m:t>
                                  </m:r>
                                </m:num>
                                <m:den>
                                  <m:r>
                                    <a:rPr lang="en-CA" sz="1400" b="1" i="1">
                                      <a:solidFill>
                                        <a:schemeClr val="accent1"/>
                                      </a:solidFill>
                                      <a:latin typeface="Cambria Math" panose="02040503050406030204" pitchFamily="18" charset="0"/>
                                    </a:rPr>
                                    <m:t>𝟐</m:t>
                                  </m:r>
                                </m:den>
                              </m:f>
                              <m:r>
                                <a:rPr lang="en-CA" sz="1400" b="1" i="1">
                                  <a:solidFill>
                                    <a:schemeClr val="accent1"/>
                                  </a:solidFill>
                                  <a:latin typeface="Cambria Math" panose="02040503050406030204" pitchFamily="18" charset="0"/>
                                </a:rPr>
                                <m:t>𝒊𝒈</m:t>
                              </m:r>
                              <m:d>
                                <m:dPr>
                                  <m:ctrlPr>
                                    <a:rPr lang="en-CA" sz="1400" b="1" i="1">
                                      <a:solidFill>
                                        <a:schemeClr val="accent1"/>
                                      </a:solidFill>
                                      <a:latin typeface="Cambria Math" panose="02040503050406030204" pitchFamily="18" charset="0"/>
                                    </a:rPr>
                                  </m:ctrlPr>
                                </m:dP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𝟏</m:t>
                                      </m:r>
                                    </m:sub>
                                    <m:sup>
                                      <m:r>
                                        <a:rPr lang="en-CA" sz="1400" b="1" i="1">
                                          <a:solidFill>
                                            <a:schemeClr val="accent1"/>
                                          </a:solidFill>
                                          <a:latin typeface="Cambria Math" panose="02040503050406030204" pitchFamily="18" charset="0"/>
                                        </a:rPr>
                                        <m:t>𝝁</m:t>
                                      </m:r>
                                    </m:sup>
                                  </m:sSubSup>
                                  <m:r>
                                    <a:rPr lang="en-CA" sz="1400" b="1" i="1" smtClean="0">
                                      <a:solidFill>
                                        <a:schemeClr val="accent1"/>
                                      </a:solidFill>
                                      <a:latin typeface="Cambria Math" panose="02040503050406030204" pitchFamily="18" charset="0"/>
                                    </a:rPr>
                                    <m:t>−</m:t>
                                  </m:r>
                                  <m:r>
                                    <a:rPr lang="en-CA" sz="1400" b="1" i="1">
                                      <a:solidFill>
                                        <a:schemeClr val="accent1"/>
                                      </a:solidFill>
                                      <a:latin typeface="Cambria Math" panose="02040503050406030204" pitchFamily="18" charset="0"/>
                                    </a:rPr>
                                    <m:t>𝒊</m:t>
                                  </m:r>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𝟐</m:t>
                                      </m:r>
                                    </m:sub>
                                    <m:sup>
                                      <m:r>
                                        <a:rPr lang="en-CA" sz="1400" b="1" i="1">
                                          <a:solidFill>
                                            <a:schemeClr val="accent1"/>
                                          </a:solidFill>
                                          <a:latin typeface="Cambria Math" panose="02040503050406030204" pitchFamily="18" charset="0"/>
                                        </a:rPr>
                                        <m:t>𝝁</m:t>
                                      </m:r>
                                    </m:sup>
                                  </m:sSubSup>
                                </m:e>
                              </m:d>
                            </m:e>
                          </m:mr>
                          <m:mr>
                            <m:e>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𝟏</m:t>
                                  </m:r>
                                </m:num>
                                <m:den>
                                  <m:r>
                                    <a:rPr lang="en-CA" sz="1400" b="1" i="1">
                                      <a:solidFill>
                                        <a:schemeClr val="accent1"/>
                                      </a:solidFill>
                                      <a:latin typeface="Cambria Math" panose="02040503050406030204" pitchFamily="18" charset="0"/>
                                    </a:rPr>
                                    <m:t>𝟐</m:t>
                                  </m:r>
                                </m:den>
                              </m:f>
                              <m:r>
                                <a:rPr lang="en-CA" sz="1400" b="1" i="1">
                                  <a:solidFill>
                                    <a:schemeClr val="accent1"/>
                                  </a:solidFill>
                                  <a:latin typeface="Cambria Math" panose="02040503050406030204" pitchFamily="18" charset="0"/>
                                </a:rPr>
                                <m:t>𝒊𝒈</m:t>
                              </m:r>
                              <m:d>
                                <m:dPr>
                                  <m:ctrlPr>
                                    <a:rPr lang="en-CA" sz="1400" b="1" i="1">
                                      <a:solidFill>
                                        <a:schemeClr val="accent1"/>
                                      </a:solidFill>
                                      <a:latin typeface="Cambria Math" panose="02040503050406030204" pitchFamily="18" charset="0"/>
                                    </a:rPr>
                                  </m:ctrlPr>
                                </m:dP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𝟏</m:t>
                                      </m:r>
                                    </m:sub>
                                    <m:sup>
                                      <m:r>
                                        <a:rPr lang="en-CA" sz="1400" b="1" i="1">
                                          <a:solidFill>
                                            <a:schemeClr val="accent1"/>
                                          </a:solidFill>
                                          <a:latin typeface="Cambria Math" panose="02040503050406030204" pitchFamily="18" charset="0"/>
                                        </a:rPr>
                                        <m:t>𝝁</m:t>
                                      </m:r>
                                    </m:sup>
                                  </m:sSubSup>
                                  <m:r>
                                    <a:rPr lang="en-CA" sz="1400" b="1" i="1" smtClean="0">
                                      <a:solidFill>
                                        <a:schemeClr val="accent1"/>
                                      </a:solidFill>
                                      <a:latin typeface="Cambria Math" panose="02040503050406030204" pitchFamily="18" charset="0"/>
                                    </a:rPr>
                                    <m:t>+</m:t>
                                  </m:r>
                                  <m:r>
                                    <a:rPr lang="en-CA" sz="1400" b="1" i="1">
                                      <a:solidFill>
                                        <a:schemeClr val="accent1"/>
                                      </a:solidFill>
                                      <a:latin typeface="Cambria Math" panose="02040503050406030204" pitchFamily="18" charset="0"/>
                                    </a:rPr>
                                    <m:t>𝒊</m:t>
                                  </m:r>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𝟐</m:t>
                                      </m:r>
                                    </m:sub>
                                    <m:sup>
                                      <m:r>
                                        <a:rPr lang="en-CA" sz="1400" b="1" i="1">
                                          <a:solidFill>
                                            <a:schemeClr val="accent1"/>
                                          </a:solidFill>
                                          <a:latin typeface="Cambria Math" panose="02040503050406030204" pitchFamily="18" charset="0"/>
                                        </a:rPr>
                                        <m:t>𝝁</m:t>
                                      </m:r>
                                    </m:sup>
                                  </m:sSubSup>
                                </m:e>
                              </m:d>
                            </m:e>
                            <m:e>
                              <m:r>
                                <a:rPr lang="en-CA" sz="1400" b="1" i="1" smtClean="0">
                                  <a:solidFill>
                                    <a:schemeClr val="accent1"/>
                                  </a:solidFill>
                                  <a:latin typeface="Cambria Math" panose="02040503050406030204" pitchFamily="18" charset="0"/>
                                </a:rPr>
                                <m:t>𝟎</m:t>
                              </m:r>
                            </m:e>
                          </m:mr>
                        </m:m>
                      </m:e>
                    </m:d>
                    <m:d>
                      <m:dPr>
                        <m:ctrlPr>
                          <a:rPr lang="en-CA" sz="1400" b="1" i="1">
                            <a:solidFill>
                              <a:schemeClr val="accent1"/>
                            </a:solidFill>
                            <a:latin typeface="Cambria Math" panose="02040503050406030204" pitchFamily="18" charset="0"/>
                          </a:rPr>
                        </m:ctrlPr>
                      </m:dPr>
                      <m:e>
                        <m:m>
                          <m:mPr>
                            <m:mcs>
                              <m:mc>
                                <m:mcPr>
                                  <m:count m:val="1"/>
                                  <m:mcJc m:val="center"/>
                                </m:mcPr>
                              </m:mc>
                            </m:mcs>
                            <m:ctrlPr>
                              <a:rPr lang="en-CA" sz="1400" b="1" i="1">
                                <a:solidFill>
                                  <a:schemeClr val="accent1"/>
                                </a:solidFill>
                                <a:latin typeface="Cambria Math" panose="02040503050406030204" pitchFamily="18" charset="0"/>
                              </a:rPr>
                            </m:ctrlPr>
                          </m:mPr>
                          <m:m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e>
                          </m:mr>
                          <m:m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e>
                          </m:mr>
                        </m:m>
                      </m:e>
                    </m:d>
                  </m:oMath>
                </a14:m>
                <a:r>
                  <a:rPr lang="en-CA" sz="1400" b="1" i="1" dirty="0">
                    <a:solidFill>
                      <a:schemeClr val="accent1"/>
                    </a:solidFill>
                    <a:latin typeface="Cambria Math" panose="02040503050406030204" pitchFamily="18" charset="0"/>
                  </a:rPr>
                  <a:t> </a:t>
                </a:r>
                <a14:m>
                  <m:oMath xmlns:m="http://schemas.openxmlformats.org/officeDocument/2006/math">
                    <m:r>
                      <a:rPr lang="en-CA" sz="1400" b="1" i="1" smtClean="0">
                        <a:solidFill>
                          <a:schemeClr val="accent1"/>
                        </a:solidFill>
                        <a:latin typeface="Cambria Math" panose="02040503050406030204" pitchFamily="18" charset="0"/>
                      </a:rPr>
                      <m:t>= −</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ad>
                          <m:radPr>
                            <m:degHide m:val="on"/>
                            <m:ctrlPr>
                              <a:rPr lang="en-CA" sz="1400" b="1" i="1">
                                <a:solidFill>
                                  <a:schemeClr val="accent1"/>
                                </a:solidFill>
                                <a:latin typeface="Cambria Math" panose="02040503050406030204" pitchFamily="18" charset="0"/>
                              </a:rPr>
                            </m:ctrlPr>
                          </m:radPr>
                          <m:deg/>
                          <m:e>
                            <m:r>
                              <a:rPr lang="en-CA" sz="1400" b="1" i="1">
                                <a:solidFill>
                                  <a:schemeClr val="accent1"/>
                                </a:solidFill>
                                <a:latin typeface="Cambria Math" panose="02040503050406030204" pitchFamily="18" charset="0"/>
                              </a:rPr>
                              <m:t>𝟐</m:t>
                            </m:r>
                          </m:e>
                        </m:rad>
                      </m:den>
                    </m:f>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𝑾</m:t>
                        </m:r>
                      </m:e>
                      <m:sup>
                        <m:r>
                          <a:rPr lang="en-CA" sz="1400" b="1" i="1">
                            <a:solidFill>
                              <a:schemeClr val="accent1"/>
                            </a:solidFill>
                            <a:latin typeface="Cambria Math" panose="02040503050406030204" pitchFamily="18" charset="0"/>
                          </a:rPr>
                          <m:t>𝝁</m:t>
                        </m:r>
                        <m:r>
                          <a:rPr lang="en-CA" sz="1400" b="1" i="1">
                            <a:solidFill>
                              <a:schemeClr val="accent1"/>
                            </a:solidFill>
                            <a:latin typeface="Cambria Math" panose="02040503050406030204" pitchFamily="18" charset="0"/>
                          </a:rPr>
                          <m:t>−</m:t>
                        </m:r>
                      </m:sup>
                    </m:sSup>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ad>
                          <m:radPr>
                            <m:degHide m:val="on"/>
                            <m:ctrlPr>
                              <a:rPr lang="en-CA" sz="1400" b="1" i="1">
                                <a:solidFill>
                                  <a:schemeClr val="accent1"/>
                                </a:solidFill>
                                <a:latin typeface="Cambria Math" panose="02040503050406030204" pitchFamily="18" charset="0"/>
                              </a:rPr>
                            </m:ctrlPr>
                          </m:radPr>
                          <m:deg/>
                          <m:e>
                            <m:r>
                              <a:rPr lang="en-CA" sz="1400" b="1" i="1">
                                <a:solidFill>
                                  <a:schemeClr val="accent1"/>
                                </a:solidFill>
                                <a:latin typeface="Cambria Math" panose="02040503050406030204" pitchFamily="18" charset="0"/>
                              </a:rPr>
                              <m:t>𝟐</m:t>
                            </m:r>
                          </m:e>
                        </m:rad>
                      </m:den>
                    </m:f>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𝑾</m:t>
                        </m:r>
                      </m:e>
                      <m:sup>
                        <m:r>
                          <a:rPr lang="en-CA" sz="1400" b="1" i="1">
                            <a:solidFill>
                              <a:schemeClr val="accent1"/>
                            </a:solidFill>
                            <a:latin typeface="Cambria Math" panose="02040503050406030204" pitchFamily="18" charset="0"/>
                          </a:rPr>
                          <m:t>𝝁</m:t>
                        </m:r>
                        <m:r>
                          <a:rPr lang="en-CA" sz="1400" b="1" i="1">
                            <a:solidFill>
                              <a:schemeClr val="accent1"/>
                            </a:solidFill>
                            <a:latin typeface="Cambria Math" panose="02040503050406030204" pitchFamily="18" charset="0"/>
                          </a:rPr>
                          <m:t>+</m:t>
                        </m:r>
                      </m:sup>
                    </m:sSup>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oMath>
                </a14:m>
                <a:endParaRPr lang="en-CA" sz="1400" b="1" i="1" dirty="0">
                  <a:solidFill>
                    <a:schemeClr val="accent1"/>
                  </a:solidFill>
                  <a:latin typeface="Cambria Math" panose="02040503050406030204" pitchFamily="18" charset="0"/>
                  <a:ea typeface="Cambria Math" panose="02040503050406030204" pitchFamily="18" charset="0"/>
                </a:endParaRPr>
              </a:p>
              <a:p>
                <a:endParaRPr lang="en-CA" sz="1400" b="1" i="1" dirty="0">
                  <a:solidFill>
                    <a:schemeClr val="accent1"/>
                  </a:solidFill>
                  <a:latin typeface="Cambria Math" panose="02040503050406030204" pitchFamily="18" charset="0"/>
                  <a:ea typeface="Cambria Math" panose="02040503050406030204" pitchFamily="18" charset="0"/>
                </a:endParaRPr>
              </a:p>
              <a:p>
                <a:endParaRPr lang="en-CA" sz="1400" b="1" i="1" dirty="0">
                  <a:solidFill>
                    <a:schemeClr val="accent1"/>
                  </a:solidFill>
                  <a:latin typeface="Cambria Math" panose="02040503050406030204" pitchFamily="18" charset="0"/>
                  <a:ea typeface="Cambria Math" panose="02040503050406030204" pitchFamily="18" charset="0"/>
                </a:endParaRPr>
              </a:p>
              <a:p>
                <a:r>
                  <a:rPr lang="en-US" sz="1400" b="1" i="1" dirty="0">
                    <a:solidFill>
                      <a:schemeClr val="accent1"/>
                    </a:solidFill>
                    <a:ea typeface="Cambria Math" panose="02040503050406030204" pitchFamily="18" charset="0"/>
                  </a:rPr>
                  <a:t>	                  </a:t>
                </a:r>
                <a14:m>
                  <m:oMath xmlns:m="http://schemas.openxmlformats.org/officeDocument/2006/math">
                    <m:sSub>
                      <m:sSubPr>
                        <m:ctrlPr>
                          <a:rPr lang="en-US" sz="1400" b="1" i="1">
                            <a:solidFill>
                              <a:schemeClr val="accent1"/>
                            </a:solidFill>
                            <a:latin typeface="Cambria Math" panose="02040503050406030204" pitchFamily="18" charset="0"/>
                            <a:ea typeface="Cambria Math" panose="02040503050406030204" pitchFamily="18" charset="0"/>
                          </a:rPr>
                        </m:ctrlPr>
                      </m:sSubPr>
                      <m:e>
                        <m:r>
                          <a:rPr lang="en-US" sz="1400" b="1" i="1">
                            <a:solidFill>
                              <a:schemeClr val="accent1"/>
                            </a:solidFill>
                            <a:latin typeface="Cambria Math" panose="02040503050406030204" pitchFamily="18" charset="0"/>
                            <a:ea typeface="Cambria Math" panose="02040503050406030204" pitchFamily="18" charset="0"/>
                          </a:rPr>
                          <m:t>𝓛</m:t>
                        </m:r>
                      </m:e>
                      <m:sub>
                        <m:sSup>
                          <m:sSupPr>
                            <m:ctrlPr>
                              <a:rPr lang="en-US" sz="1400" b="1" i="1">
                                <a:solidFill>
                                  <a:schemeClr val="accent1"/>
                                </a:solidFill>
                                <a:latin typeface="Cambria Math" panose="02040503050406030204" pitchFamily="18" charset="0"/>
                                <a:ea typeface="Cambria Math" panose="02040503050406030204" pitchFamily="18" charset="0"/>
                              </a:rPr>
                            </m:ctrlPr>
                          </m:sSupPr>
                          <m:e>
                            <m:r>
                              <a:rPr lang="en-CA" sz="1400" b="1" i="1">
                                <a:solidFill>
                                  <a:schemeClr val="accent1"/>
                                </a:solidFill>
                                <a:latin typeface="Cambria Math" panose="02040503050406030204" pitchFamily="18" charset="0"/>
                                <a:ea typeface="Cambria Math" panose="02040503050406030204" pitchFamily="18" charset="0"/>
                              </a:rPr>
                              <m:t>𝑾</m:t>
                            </m:r>
                          </m:e>
                          <m:sup>
                            <m:r>
                              <a:rPr lang="en-US" sz="1400" b="1" i="1">
                                <a:solidFill>
                                  <a:schemeClr val="accent1"/>
                                </a:solidFill>
                                <a:latin typeface="Cambria Math" panose="02040503050406030204" pitchFamily="18" charset="0"/>
                                <a:ea typeface="Cambria Math" panose="02040503050406030204" pitchFamily="18" charset="0"/>
                              </a:rPr>
                              <m:t>±</m:t>
                            </m:r>
                          </m:sup>
                        </m:sSup>
                        <m:r>
                          <a:rPr lang="en-CA" sz="1400" b="1" i="1">
                            <a:solidFill>
                              <a:schemeClr val="accent1"/>
                            </a:solidFill>
                            <a:latin typeface="Cambria Math" panose="02040503050406030204" pitchFamily="18" charset="0"/>
                            <a:ea typeface="Cambria Math" panose="02040503050406030204" pitchFamily="18" charset="0"/>
                          </a:rPr>
                          <m:t>,</m:t>
                        </m:r>
                        <m:r>
                          <a:rPr lang="en-CA" sz="1400" b="1" i="1">
                            <a:solidFill>
                              <a:schemeClr val="accent1"/>
                            </a:solidFill>
                            <a:latin typeface="Cambria Math" panose="02040503050406030204" pitchFamily="18" charset="0"/>
                            <a:ea typeface="Cambria Math" panose="02040503050406030204" pitchFamily="18" charset="0"/>
                          </a:rPr>
                          <m:t>𝒇𝑰</m:t>
                        </m:r>
                      </m:sub>
                    </m:sSub>
                    <m:r>
                      <a:rPr lang="en-CA" sz="1400" b="1" i="1" smtClean="0">
                        <a:solidFill>
                          <a:schemeClr val="accent1"/>
                        </a:solidFill>
                        <a:latin typeface="Cambria Math" panose="02040503050406030204" pitchFamily="18" charset="0"/>
                        <a:ea typeface="Cambria Math" panose="02040503050406030204" pitchFamily="18" charset="0"/>
                      </a:rPr>
                      <m:t>  =   </m:t>
                    </m:r>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
                          <a:rPr lang="en-CA" sz="1400" b="1" i="1" smtClean="0">
                            <a:solidFill>
                              <a:schemeClr val="accent1"/>
                            </a:solidFill>
                            <a:latin typeface="Cambria Math" panose="02040503050406030204" pitchFamily="18" charset="0"/>
                          </a:rPr>
                          <m:t>𝟐</m:t>
                        </m:r>
                        <m:rad>
                          <m:radPr>
                            <m:degHide m:val="on"/>
                            <m:ctrlPr>
                              <a:rPr lang="en-CA" sz="1400" b="1" i="1">
                                <a:solidFill>
                                  <a:schemeClr val="accent1"/>
                                </a:solidFill>
                                <a:latin typeface="Cambria Math" panose="02040503050406030204" pitchFamily="18" charset="0"/>
                              </a:rPr>
                            </m:ctrlPr>
                          </m:radPr>
                          <m:deg/>
                          <m:e>
                            <m:r>
                              <a:rPr lang="en-CA" sz="1400" b="1" i="1">
                                <a:solidFill>
                                  <a:schemeClr val="accent1"/>
                                </a:solidFill>
                                <a:latin typeface="Cambria Math" panose="02040503050406030204" pitchFamily="18" charset="0"/>
                              </a:rPr>
                              <m:t>𝟐</m:t>
                            </m:r>
                          </m:e>
                        </m:rad>
                      </m:den>
                    </m:f>
                    <m:sSub>
                      <m:sSubPr>
                        <m:ctrlPr>
                          <a:rPr lang="en-CA" sz="1400" b="1" i="1" smtClean="0">
                            <a:solidFill>
                              <a:schemeClr val="accent1"/>
                            </a:solidFill>
                            <a:latin typeface="Cambria Math" panose="02040503050406030204" pitchFamily="18" charset="0"/>
                          </a:rPr>
                        </m:ctrlPr>
                      </m:sSub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d>
                      <m:dPr>
                        <m:ctrlPr>
                          <a:rPr lang="en-CA" sz="1400" b="1" i="1" smtClean="0">
                            <a:solidFill>
                              <a:schemeClr val="accent1"/>
                            </a:solidFill>
                            <a:latin typeface="Cambria Math" panose="02040503050406030204" pitchFamily="18" charset="0"/>
                          </a:rPr>
                        </m:ctrlPr>
                      </m:dPr>
                      <m:e>
                        <m:r>
                          <a:rPr lang="en-CA" sz="1400" b="1" i="1" smtClean="0">
                            <a:solidFill>
                              <a:schemeClr val="accent1"/>
                            </a:solidFill>
                            <a:latin typeface="Cambria Math" panose="02040503050406030204" pitchFamily="18" charset="0"/>
                          </a:rPr>
                          <m:t>𝟏</m:t>
                        </m:r>
                        <m:r>
                          <a:rPr lang="en-CA" sz="1400" b="1" i="1" smtClean="0">
                            <a:solidFill>
                              <a:schemeClr val="accent1"/>
                            </a:solidFill>
                            <a:latin typeface="Cambria Math" panose="02040503050406030204" pitchFamily="18" charset="0"/>
                          </a:rPr>
                          <m:t>−</m:t>
                        </m:r>
                        <m:sSub>
                          <m:sSubPr>
                            <m:ctrlPr>
                              <a:rPr lang="en-CA" sz="1400" b="1" i="1" smtClean="0">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smtClean="0">
                                <a:solidFill>
                                  <a:schemeClr val="accent1"/>
                                </a:solidFill>
                                <a:latin typeface="Cambria Math" panose="02040503050406030204" pitchFamily="18" charset="0"/>
                              </a:rPr>
                              <m:t>𝟓</m:t>
                            </m:r>
                          </m:sub>
                        </m:sSub>
                      </m:e>
                    </m:d>
                    <m:sSub>
                      <m:sSubPr>
                        <m:ctrlPr>
                          <a:rPr lang="en-CA" sz="1400" b="1" i="1" smtClean="0">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𝝍</m:t>
                        </m:r>
                      </m:e>
                      <m:sub>
                        <m:r>
                          <a:rPr lang="en-CA" sz="1400" b="1" i="1">
                            <a:solidFill>
                              <a:schemeClr val="accent1"/>
                            </a:solidFill>
                            <a:latin typeface="Cambria Math" panose="02040503050406030204" pitchFamily="18" charset="0"/>
                            <a:ea typeface="Cambria Math" panose="02040503050406030204" pitchFamily="18" charset="0"/>
                          </a:rPr>
                          <m:t>ℓ</m:t>
                        </m:r>
                      </m:sub>
                    </m:sSub>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𝑾</m:t>
                        </m:r>
                      </m:e>
                      <m:sup>
                        <m:r>
                          <a:rPr lang="en-CA" sz="1400" b="1" i="1">
                            <a:solidFill>
                              <a:schemeClr val="accent1"/>
                            </a:solidFill>
                            <a:latin typeface="Cambria Math" panose="02040503050406030204" pitchFamily="18" charset="0"/>
                          </a:rPr>
                          <m:t>𝝁</m:t>
                        </m:r>
                        <m:r>
                          <a:rPr lang="en-CA" sz="1400" b="1" i="1">
                            <a:solidFill>
                              <a:schemeClr val="accent1"/>
                            </a:solidFill>
                            <a:latin typeface="Cambria Math" panose="02040503050406030204" pitchFamily="18" charset="0"/>
                          </a:rPr>
                          <m:t>−</m:t>
                        </m:r>
                      </m:sup>
                    </m:sSup>
                    <m:r>
                      <a:rPr lang="en-CA" sz="1400" b="1" i="1" smtClean="0">
                        <a:solidFill>
                          <a:schemeClr val="accent1"/>
                        </a:solidFill>
                        <a:latin typeface="Cambria Math" panose="02040503050406030204" pitchFamily="18" charset="0"/>
                      </a:rPr>
                      <m:t> −   </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
                          <a:rPr lang="en-CA" sz="1400" b="1" i="1" smtClean="0">
                            <a:solidFill>
                              <a:schemeClr val="accent1"/>
                            </a:solidFill>
                            <a:latin typeface="Cambria Math" panose="02040503050406030204" pitchFamily="18" charset="0"/>
                          </a:rPr>
                          <m:t>𝟐</m:t>
                        </m:r>
                        <m:rad>
                          <m:radPr>
                            <m:degHide m:val="on"/>
                            <m:ctrlPr>
                              <a:rPr lang="en-CA" sz="1400" b="1" i="1">
                                <a:solidFill>
                                  <a:schemeClr val="accent1"/>
                                </a:solidFill>
                                <a:latin typeface="Cambria Math" panose="02040503050406030204" pitchFamily="18" charset="0"/>
                              </a:rPr>
                            </m:ctrlPr>
                          </m:radPr>
                          <m:deg/>
                          <m:e>
                            <m:r>
                              <a:rPr lang="en-CA" sz="1400" b="1" i="1">
                                <a:solidFill>
                                  <a:schemeClr val="accent1"/>
                                </a:solidFill>
                                <a:latin typeface="Cambria Math" panose="02040503050406030204" pitchFamily="18" charset="0"/>
                              </a:rPr>
                              <m:t>𝟐</m:t>
                            </m:r>
                          </m:e>
                        </m:rad>
                      </m:den>
                    </m:f>
                    <m:sSub>
                      <m:sSubPr>
                        <m:ctrlPr>
                          <a:rPr lang="en-CA" sz="1400" b="1" i="1">
                            <a:solidFill>
                              <a:schemeClr val="accent1"/>
                            </a:solidFill>
                            <a:latin typeface="Cambria Math" panose="02040503050406030204" pitchFamily="18" charset="0"/>
                          </a:rPr>
                        </m:ctrlPr>
                      </m:sSub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r>
                          <a:rPr lang="en-CA" sz="1400" b="1" i="1">
                            <a:solidFill>
                              <a:schemeClr val="accent1"/>
                            </a:solidFill>
                            <a:latin typeface="Cambria Math" panose="02040503050406030204" pitchFamily="18" charset="0"/>
                            <a:ea typeface="Cambria Math" panose="02040503050406030204" pitchFamily="18" charset="0"/>
                          </a:rPr>
                          <m:t>ℓ</m:t>
                        </m:r>
                      </m:sub>
                    </m:s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d>
                      <m:dPr>
                        <m:ctrlPr>
                          <a:rPr lang="en-CA" sz="1400" b="1" i="1">
                            <a:solidFill>
                              <a:schemeClr val="accent1"/>
                            </a:solidFill>
                            <a:latin typeface="Cambria Math" panose="02040503050406030204" pitchFamily="18" charset="0"/>
                          </a:rPr>
                        </m:ctrlPr>
                      </m:dPr>
                      <m:e>
                        <m:r>
                          <a:rPr lang="en-CA" sz="1400" b="1" i="1">
                            <a:solidFill>
                              <a:schemeClr val="accent1"/>
                            </a:solidFill>
                            <a:latin typeface="Cambria Math" panose="02040503050406030204" pitchFamily="18" charset="0"/>
                          </a:rPr>
                          <m:t>𝟏</m:t>
                        </m:r>
                        <m:r>
                          <a:rPr lang="en-CA" sz="1400" b="1" i="1">
                            <a:solidFill>
                              <a:schemeClr val="accent1"/>
                            </a:solidFill>
                            <a:latin typeface="Cambria Math" panose="02040503050406030204" pitchFamily="18" charset="0"/>
                          </a:rPr>
                          <m:t>−</m:t>
                        </m:r>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𝟓</m:t>
                            </m:r>
                          </m:sub>
                        </m:sSub>
                      </m:e>
                    </m:d>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𝝍</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Sub>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𝑾</m:t>
                        </m:r>
                      </m:e>
                      <m:sup>
                        <m:r>
                          <a:rPr lang="en-CA" sz="1400" b="1" i="1">
                            <a:solidFill>
                              <a:schemeClr val="accent1"/>
                            </a:solidFill>
                            <a:latin typeface="Cambria Math" panose="02040503050406030204" pitchFamily="18" charset="0"/>
                          </a:rPr>
                          <m:t>𝝁</m:t>
                        </m:r>
                        <m:r>
                          <a:rPr lang="en-CA" sz="1400" b="1" i="1">
                            <a:solidFill>
                              <a:schemeClr val="accent1"/>
                            </a:solidFill>
                            <a:latin typeface="Cambria Math" panose="02040503050406030204" pitchFamily="18" charset="0"/>
                          </a:rPr>
                          <m:t>+</m:t>
                        </m:r>
                      </m:sup>
                    </m:sSup>
                  </m:oMath>
                </a14:m>
                <a:r>
                  <a:rPr lang="en-CA" sz="1400" b="1" i="1" dirty="0">
                    <a:solidFill>
                      <a:schemeClr val="accent1"/>
                    </a:solidFill>
                    <a:latin typeface="Cambria Math" panose="02040503050406030204" pitchFamily="18" charset="0"/>
                  </a:rPr>
                  <a:t>	</a:t>
                </a:r>
              </a:p>
            </p:txBody>
          </p:sp>
        </mc:Choice>
        <mc:Fallback xmlns="">
          <p:sp>
            <p:nvSpPr>
              <p:cNvPr id="3" name="Object 2">
                <a:extLst>
                  <a:ext uri="{FF2B5EF4-FFF2-40B4-BE49-F238E27FC236}">
                    <a16:creationId xmlns:a16="http://schemas.microsoft.com/office/drawing/2014/main" id="{F52CEE19-8AA7-B3F1-4257-B9AD24FFA252}"/>
                  </a:ext>
                </a:extLst>
              </p:cNvPr>
              <p:cNvSpPr txBox="1">
                <a:spLocks noRot="1" noChangeAspect="1" noMove="1" noResize="1" noEditPoints="1" noAdjustHandles="1" noChangeArrowheads="1" noChangeShapeType="1" noTextEdit="1"/>
              </p:cNvSpPr>
              <p:nvPr/>
            </p:nvSpPr>
            <p:spPr bwMode="auto">
              <a:xfrm>
                <a:off x="1561454" y="1812268"/>
                <a:ext cx="10358671" cy="1616732"/>
              </a:xfrm>
              <a:prstGeom prst="rect">
                <a:avLst/>
              </a:prstGeom>
              <a:blipFill>
                <a:blip r:embed="rId2"/>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Object 2">
                <a:extLst>
                  <a:ext uri="{FF2B5EF4-FFF2-40B4-BE49-F238E27FC236}">
                    <a16:creationId xmlns:a16="http://schemas.microsoft.com/office/drawing/2014/main" id="{C86889F4-D539-C3DC-00E1-DA62B32C1601}"/>
                  </a:ext>
                </a:extLst>
              </p:cNvPr>
              <p:cNvSpPr txBox="1"/>
              <p:nvPr/>
            </p:nvSpPr>
            <p:spPr bwMode="auto">
              <a:xfrm>
                <a:off x="1561454" y="3694331"/>
                <a:ext cx="9851851" cy="238566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CA" sz="1400" b="1" i="1" smtClean="0">
                          <a:solidFill>
                            <a:schemeClr val="accent1"/>
                          </a:solidFill>
                          <a:latin typeface="Cambria Math" panose="02040503050406030204" pitchFamily="18" charset="0"/>
                        </a:rPr>
                        <m:t>𝒊</m:t>
                      </m:r>
                      <m:sSubSup>
                        <m:sSubSupPr>
                          <m:ctrlPr>
                            <a:rPr lang="en-CA" sz="1400" b="1" i="1" smtClean="0">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𝜳</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𝑫</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𝑳</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rPr>
                            <m:t>𝝁</m:t>
                          </m:r>
                        </m:sup>
                      </m:sSubSup>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𝜳</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rPr>
                            <m:t>𝑳</m:t>
                          </m:r>
                        </m:sup>
                      </m:sSubSup>
                      <m:r>
                        <a:rPr lang="en-CA" sz="1400" b="1" i="1">
                          <a:solidFill>
                            <a:schemeClr val="accent1"/>
                          </a:solidFill>
                          <a:latin typeface="Cambria Math" panose="02040503050406030204" pitchFamily="18" charset="0"/>
                          <a:ea typeface="Cambria Math" panose="02040503050406030204" pitchFamily="18" charset="0"/>
                        </a:rPr>
                        <m:t>→</m:t>
                      </m:r>
                      <m:r>
                        <a:rPr lang="en-CA" sz="1400" b="1" i="1" smtClean="0">
                          <a:solidFill>
                            <a:schemeClr val="accent1"/>
                          </a:solidFill>
                          <a:latin typeface="Cambria Math" panose="02040503050406030204" pitchFamily="18" charset="0"/>
                          <a:ea typeface="Cambria Math" panose="02040503050406030204" pitchFamily="18" charset="0"/>
                        </a:rPr>
                        <m:t>      </m:t>
                      </m:r>
                      <m:sSub>
                        <m:sSubPr>
                          <m:ctrlPr>
                            <a:rPr lang="en-US" sz="1400" b="1" i="1">
                              <a:solidFill>
                                <a:schemeClr val="accent1"/>
                              </a:solidFill>
                              <a:latin typeface="Cambria Math" panose="02040503050406030204" pitchFamily="18" charset="0"/>
                              <a:ea typeface="Cambria Math" panose="02040503050406030204" pitchFamily="18" charset="0"/>
                            </a:rPr>
                          </m:ctrlPr>
                        </m:sSubPr>
                        <m:e>
                          <m:r>
                            <a:rPr lang="en-US" sz="1400" b="1" i="1">
                              <a:solidFill>
                                <a:schemeClr val="accent1"/>
                              </a:solidFill>
                              <a:latin typeface="Cambria Math" panose="02040503050406030204" pitchFamily="18" charset="0"/>
                              <a:ea typeface="Cambria Math" panose="02040503050406030204" pitchFamily="18" charset="0"/>
                            </a:rPr>
                            <m:t>𝓛</m:t>
                          </m:r>
                        </m:e>
                        <m:sub>
                          <m:r>
                            <a:rPr lang="en-CA" sz="1400" b="1" i="1" smtClean="0">
                              <a:solidFill>
                                <a:schemeClr val="accent1"/>
                              </a:solidFill>
                              <a:latin typeface="Cambria Math" panose="02040503050406030204" pitchFamily="18" charset="0"/>
                              <a:ea typeface="Cambria Math" panose="02040503050406030204" pitchFamily="18" charset="0"/>
                            </a:rPr>
                            <m:t>𝑵𝑾</m:t>
                          </m:r>
                          <m:r>
                            <a:rPr lang="en-CA" sz="1400" b="1" i="1">
                              <a:solidFill>
                                <a:schemeClr val="accent1"/>
                              </a:solidFill>
                              <a:latin typeface="Cambria Math" panose="02040503050406030204" pitchFamily="18" charset="0"/>
                              <a:ea typeface="Cambria Math" panose="02040503050406030204" pitchFamily="18" charset="0"/>
                            </a:rPr>
                            <m:t>,</m:t>
                          </m:r>
                          <m:r>
                            <a:rPr lang="en-CA" sz="1400" b="1" i="1">
                              <a:solidFill>
                                <a:schemeClr val="accent1"/>
                              </a:solidFill>
                              <a:latin typeface="Cambria Math" panose="02040503050406030204" pitchFamily="18" charset="0"/>
                              <a:ea typeface="Cambria Math" panose="02040503050406030204" pitchFamily="18" charset="0"/>
                            </a:rPr>
                            <m:t>𝒇𝑰</m:t>
                          </m:r>
                        </m:sub>
                      </m:sSub>
                      <m:r>
                        <a:rPr lang="en-CA" sz="1400" b="1" i="1" smtClean="0">
                          <a:solidFill>
                            <a:schemeClr val="accent1"/>
                          </a:solidFill>
                          <a:latin typeface="Cambria Math" panose="02040503050406030204" pitchFamily="18" charset="0"/>
                          <a:ea typeface="Cambria Math" panose="02040503050406030204" pitchFamily="18" charset="0"/>
                        </a:rPr>
                        <m:t> = </m:t>
                      </m:r>
                      <m:r>
                        <a:rPr lang="en-CA" sz="1400" b="1" i="1" smtClean="0">
                          <a:solidFill>
                            <a:schemeClr val="accent1"/>
                          </a:solidFill>
                          <a:latin typeface="Cambria Math" panose="02040503050406030204" pitchFamily="18" charset="0"/>
                          <a:ea typeface="Cambria Math" panose="02040503050406030204" pitchFamily="18" charset="0"/>
                        </a:rPr>
                        <m:t>𝒊</m:t>
                      </m:r>
                      <m:d>
                        <m:dPr>
                          <m:ctrlPr>
                            <a:rPr lang="en-CA" sz="1400" b="1" i="1">
                              <a:solidFill>
                                <a:schemeClr val="accent1"/>
                              </a:solidFill>
                              <a:latin typeface="Cambria Math" panose="02040503050406030204" pitchFamily="18" charset="0"/>
                              <a:ea typeface="Cambria Math" panose="02040503050406030204" pitchFamily="18" charset="0"/>
                            </a:rPr>
                          </m:ctrlPr>
                        </m:dPr>
                        <m:e>
                          <m:m>
                            <m:mPr>
                              <m:mcs>
                                <m:mc>
                                  <m:mcPr>
                                    <m:count m:val="2"/>
                                    <m:mcJc m:val="center"/>
                                  </m:mcPr>
                                </m:mc>
                              </m:mcs>
                              <m:ctrlPr>
                                <a:rPr lang="en-CA" sz="1400" b="1" i="1">
                                  <a:solidFill>
                                    <a:schemeClr val="accent1"/>
                                  </a:solidFill>
                                  <a:latin typeface="Cambria Math" panose="02040503050406030204" pitchFamily="18" charset="0"/>
                                  <a:ea typeface="Cambria Math" panose="02040503050406030204" pitchFamily="18" charset="0"/>
                                </a:rPr>
                              </m:ctrlPr>
                            </m:mPr>
                            <m:mr>
                              <m:e>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e>
                              <m:e>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e>
                            </m:mr>
                          </m:m>
                        </m:e>
                      </m:d>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d>
                        <m:dPr>
                          <m:ctrlPr>
                            <a:rPr lang="en-CA" sz="1400" b="1" i="1">
                              <a:solidFill>
                                <a:schemeClr val="accent1"/>
                              </a:solidFill>
                              <a:latin typeface="Cambria Math" panose="02040503050406030204" pitchFamily="18" charset="0"/>
                            </a:rPr>
                          </m:ctrlPr>
                        </m:dPr>
                        <m:e>
                          <m:m>
                            <m:mPr>
                              <m:plcHide m:val="on"/>
                              <m:mcs>
                                <m:mc>
                                  <m:mcPr>
                                    <m:count m:val="2"/>
                                    <m:mcJc m:val="center"/>
                                  </m:mcPr>
                                </m:mc>
                              </m:mcs>
                              <m:ctrlPr>
                                <a:rPr lang="en-CA" sz="1400" b="1" i="1">
                                  <a:solidFill>
                                    <a:schemeClr val="accent1"/>
                                  </a:solidFill>
                                  <a:latin typeface="Cambria Math" panose="02040503050406030204" pitchFamily="18" charset="0"/>
                                </a:rPr>
                              </m:ctrlPr>
                            </m:mPr>
                            <m:mr>
                              <m:e>
                                <m:r>
                                  <a:rPr lang="en-CA" sz="1400" b="1" i="1">
                                    <a:solidFill>
                                      <a:schemeClr val="accent1"/>
                                    </a:solidFill>
                                    <a:latin typeface="Cambria Math" panose="02040503050406030204" pitchFamily="18" charset="0"/>
                                  </a:rPr>
                                  <m:t>𝒊</m:t>
                                </m:r>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e>
                                  <m:sup>
                                    <m:r>
                                      <a:rPr lang="en-CA" sz="1400" b="1" i="1">
                                        <a:solidFill>
                                          <a:schemeClr val="accent1"/>
                                        </a:solidFill>
                                        <a:latin typeface="Cambria Math" panose="02040503050406030204" pitchFamily="18" charset="0"/>
                                      </a:rPr>
                                      <m:t>′</m:t>
                                    </m:r>
                                  </m:sup>
                                </m:sSup>
                                <m:sSup>
                                  <m:sSupPr>
                                    <m:ctrlPr>
                                      <a:rPr lang="en-CA" sz="1400" b="1" i="1" smtClean="0">
                                        <a:solidFill>
                                          <a:schemeClr val="accent1"/>
                                        </a:solidFill>
                                        <a:latin typeface="Cambria Math" panose="02040503050406030204" pitchFamily="18" charset="0"/>
                                      </a:rPr>
                                    </m:ctrlPr>
                                  </m:sSupPr>
                                  <m:e>
                                    <m:r>
                                      <a:rPr lang="en-CA" sz="1400" b="1" i="1" smtClean="0">
                                        <a:solidFill>
                                          <a:schemeClr val="accent1"/>
                                        </a:solidFill>
                                        <a:latin typeface="Cambria Math" panose="02040503050406030204" pitchFamily="18" charset="0"/>
                                      </a:rPr>
                                      <m:t>𝒀</m:t>
                                    </m:r>
                                    <m:r>
                                      <a:rPr lang="en-CA" sz="1400" b="1" i="1">
                                        <a:solidFill>
                                          <a:schemeClr val="accent1"/>
                                        </a:solidFill>
                                        <a:latin typeface="Cambria Math" panose="02040503050406030204" pitchFamily="18" charset="0"/>
                                      </a:rPr>
                                      <m:t>𝑨</m:t>
                                    </m:r>
                                  </m:e>
                                  <m:sup>
                                    <m:r>
                                      <a:rPr lang="en-CA" sz="1400" b="1" i="1">
                                        <a:solidFill>
                                          <a:schemeClr val="accent1"/>
                                        </a:solidFill>
                                        <a:latin typeface="Cambria Math" panose="02040503050406030204" pitchFamily="18" charset="0"/>
                                      </a:rPr>
                                      <m:t>𝝁</m:t>
                                    </m:r>
                                  </m:sup>
                                </m:sSup>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𝟏</m:t>
                                    </m:r>
                                  </m:num>
                                  <m:den>
                                    <m:r>
                                      <a:rPr lang="en-CA" sz="1400" b="1" i="1">
                                        <a:solidFill>
                                          <a:schemeClr val="accent1"/>
                                        </a:solidFill>
                                        <a:latin typeface="Cambria Math" panose="02040503050406030204" pitchFamily="18" charset="0"/>
                                      </a:rPr>
                                      <m:t>𝟐</m:t>
                                    </m:r>
                                  </m:den>
                                </m:f>
                                <m:r>
                                  <a:rPr lang="en-CA" sz="1400" b="1" i="1">
                                    <a:solidFill>
                                      <a:schemeClr val="accent1"/>
                                    </a:solidFill>
                                    <a:latin typeface="Cambria Math" panose="02040503050406030204" pitchFamily="18" charset="0"/>
                                  </a:rPr>
                                  <m:t>𝒊𝒈</m:t>
                                </m:r>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smtClean="0">
                                        <a:solidFill>
                                          <a:schemeClr val="accent1"/>
                                        </a:solidFill>
                                        <a:latin typeface="Cambria Math" panose="02040503050406030204" pitchFamily="18" charset="0"/>
                                      </a:rPr>
                                      <m:t>𝟎</m:t>
                                    </m:r>
                                  </m:sub>
                                  <m:sup>
                                    <m:r>
                                      <a:rPr lang="en-CA" sz="1400" b="1" i="1">
                                        <a:solidFill>
                                          <a:schemeClr val="accent1"/>
                                        </a:solidFill>
                                        <a:latin typeface="Cambria Math" panose="02040503050406030204" pitchFamily="18" charset="0"/>
                                      </a:rPr>
                                      <m:t>𝝁</m:t>
                                    </m:r>
                                  </m:sup>
                                </m:sSubSup>
                              </m:e>
                              <m:e>
                                <m:r>
                                  <a:rPr lang="en-CA" sz="1400" b="1" i="1" smtClean="0">
                                    <a:solidFill>
                                      <a:schemeClr val="accent1"/>
                                    </a:solidFill>
                                    <a:latin typeface="Cambria Math" panose="02040503050406030204" pitchFamily="18" charset="0"/>
                                  </a:rPr>
                                  <m:t>𝟎</m:t>
                                </m:r>
                              </m:e>
                            </m:mr>
                            <m:mr>
                              <m:e>
                                <m:r>
                                  <a:rPr lang="en-CA" sz="1400" b="1" i="1" smtClean="0">
                                    <a:solidFill>
                                      <a:schemeClr val="accent1"/>
                                    </a:solidFill>
                                    <a:latin typeface="Cambria Math" panose="02040503050406030204" pitchFamily="18" charset="0"/>
                                  </a:rPr>
                                  <m:t>𝟎</m:t>
                                </m:r>
                              </m:e>
                              <m:e>
                                <m:r>
                                  <a:rPr lang="en-CA" sz="1400" b="1" i="1">
                                    <a:solidFill>
                                      <a:schemeClr val="accent1"/>
                                    </a:solidFill>
                                    <a:latin typeface="Cambria Math" panose="02040503050406030204" pitchFamily="18" charset="0"/>
                                  </a:rPr>
                                  <m:t>𝒊</m:t>
                                </m:r>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𝒈</m:t>
                                    </m:r>
                                  </m:e>
                                  <m:sup>
                                    <m:r>
                                      <a:rPr lang="en-CA" sz="1400" b="1" i="1">
                                        <a:solidFill>
                                          <a:schemeClr val="accent1"/>
                                        </a:solidFill>
                                        <a:latin typeface="Cambria Math" panose="02040503050406030204" pitchFamily="18" charset="0"/>
                                      </a:rPr>
                                      <m:t>′</m:t>
                                    </m:r>
                                  </m:sup>
                                </m:sSup>
                                <m:sSup>
                                  <m:sSupPr>
                                    <m:ctrlPr>
                                      <a:rPr lang="en-CA" sz="1400" b="1" i="1">
                                        <a:solidFill>
                                          <a:schemeClr val="accent1"/>
                                        </a:solidFill>
                                        <a:latin typeface="Cambria Math" panose="02040503050406030204" pitchFamily="18" charset="0"/>
                                      </a:rPr>
                                    </m:ctrlPr>
                                  </m:sSupPr>
                                  <m:e>
                                    <m:r>
                                      <a:rPr lang="en-CA" sz="1400" b="1" i="1" smtClean="0">
                                        <a:solidFill>
                                          <a:schemeClr val="accent1"/>
                                        </a:solidFill>
                                        <a:latin typeface="Cambria Math" panose="02040503050406030204" pitchFamily="18" charset="0"/>
                                      </a:rPr>
                                      <m:t>𝒀</m:t>
                                    </m:r>
                                    <m:r>
                                      <a:rPr lang="en-CA" sz="1400" b="1" i="1">
                                        <a:solidFill>
                                          <a:schemeClr val="accent1"/>
                                        </a:solidFill>
                                        <a:latin typeface="Cambria Math" panose="02040503050406030204" pitchFamily="18" charset="0"/>
                                      </a:rPr>
                                      <m:t>𝑨</m:t>
                                    </m:r>
                                  </m:e>
                                  <m:sup>
                                    <m:r>
                                      <a:rPr lang="en-CA" sz="1400" b="1" i="1">
                                        <a:solidFill>
                                          <a:schemeClr val="accent1"/>
                                        </a:solidFill>
                                        <a:latin typeface="Cambria Math" panose="02040503050406030204" pitchFamily="18" charset="0"/>
                                      </a:rPr>
                                      <m:t>𝝁</m:t>
                                    </m:r>
                                  </m:sup>
                                </m:sSup>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𝟏</m:t>
                                    </m:r>
                                  </m:num>
                                  <m:den>
                                    <m:r>
                                      <a:rPr lang="en-CA" sz="1400" b="1" i="1">
                                        <a:solidFill>
                                          <a:schemeClr val="accent1"/>
                                        </a:solidFill>
                                        <a:latin typeface="Cambria Math" panose="02040503050406030204" pitchFamily="18" charset="0"/>
                                      </a:rPr>
                                      <m:t>𝟐</m:t>
                                    </m:r>
                                  </m:den>
                                </m:f>
                                <m:r>
                                  <a:rPr lang="en-CA" sz="1400" b="1" i="1">
                                    <a:solidFill>
                                      <a:schemeClr val="accent1"/>
                                    </a:solidFill>
                                    <a:latin typeface="Cambria Math" panose="02040503050406030204" pitchFamily="18" charset="0"/>
                                  </a:rPr>
                                  <m:t>𝒊𝒈</m:t>
                                </m:r>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𝑩</m:t>
                                    </m:r>
                                  </m:e>
                                  <m:sub>
                                    <m:r>
                                      <a:rPr lang="en-CA" sz="1400" b="1" i="1">
                                        <a:solidFill>
                                          <a:schemeClr val="accent1"/>
                                        </a:solidFill>
                                        <a:latin typeface="Cambria Math" panose="02040503050406030204" pitchFamily="18" charset="0"/>
                                      </a:rPr>
                                      <m:t>𝟎</m:t>
                                    </m:r>
                                  </m:sub>
                                  <m:sup>
                                    <m:r>
                                      <a:rPr lang="en-CA" sz="1400" b="1" i="1">
                                        <a:solidFill>
                                          <a:schemeClr val="accent1"/>
                                        </a:solidFill>
                                        <a:latin typeface="Cambria Math" panose="02040503050406030204" pitchFamily="18" charset="0"/>
                                      </a:rPr>
                                      <m:t>𝝁</m:t>
                                    </m:r>
                                  </m:sup>
                                </m:sSubSup>
                              </m:e>
                            </m:mr>
                          </m:m>
                        </m:e>
                      </m:d>
                      <m:d>
                        <m:dPr>
                          <m:ctrlPr>
                            <a:rPr lang="en-CA" sz="1400" b="1" i="1">
                              <a:solidFill>
                                <a:schemeClr val="accent1"/>
                              </a:solidFill>
                              <a:latin typeface="Cambria Math" panose="02040503050406030204" pitchFamily="18" charset="0"/>
                            </a:rPr>
                          </m:ctrlPr>
                        </m:dPr>
                        <m:e>
                          <m:m>
                            <m:mPr>
                              <m:mcs>
                                <m:mc>
                                  <m:mcPr>
                                    <m:count m:val="1"/>
                                    <m:mcJc m:val="center"/>
                                  </m:mcPr>
                                </m:mc>
                              </m:mcs>
                              <m:ctrlPr>
                                <a:rPr lang="en-CA" sz="1400" b="1" i="1">
                                  <a:solidFill>
                                    <a:schemeClr val="accent1"/>
                                  </a:solidFill>
                                  <a:latin typeface="Cambria Math" panose="02040503050406030204" pitchFamily="18" charset="0"/>
                                </a:rPr>
                              </m:ctrlPr>
                            </m:mPr>
                            <m:m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e>
                            </m:mr>
                            <m:m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e>
                            </m:mr>
                          </m:m>
                        </m:e>
                      </m:d>
                      <m:r>
                        <a:rPr lang="en-CA" sz="1400" b="1" i="1" smtClean="0">
                          <a:solidFill>
                            <a:schemeClr val="accent1"/>
                          </a:solidFill>
                          <a:latin typeface="Cambria Math" panose="02040503050406030204" pitchFamily="18" charset="0"/>
                          <a:ea typeface="Cambria Math" panose="02040503050406030204" pitchFamily="18" charset="0"/>
                        </a:rPr>
                        <m:t> </m:t>
                      </m:r>
                    </m:oMath>
                  </m:oMathPara>
                </a14:m>
                <a:endParaRPr lang="en-CA" sz="1400" b="1" i="1" dirty="0">
                  <a:solidFill>
                    <a:schemeClr val="accent1"/>
                  </a:solidFill>
                  <a:latin typeface="Cambria Math" panose="02040503050406030204" pitchFamily="18" charset="0"/>
                  <a:ea typeface="Cambria Math" panose="02040503050406030204" pitchFamily="18" charset="0"/>
                </a:endParaRPr>
              </a:p>
              <a:p>
                <a:endParaRPr lang="en-CA" sz="1400" b="1" i="1" dirty="0">
                  <a:solidFill>
                    <a:schemeClr val="accent1"/>
                  </a:solidFill>
                  <a:latin typeface="Cambria Math" panose="02040503050406030204" pitchFamily="18" charset="0"/>
                  <a:ea typeface="Cambria Math" panose="02040503050406030204" pitchFamily="18" charset="0"/>
                </a:endParaRPr>
              </a:p>
              <a:p>
                <a:endParaRPr lang="en-CA" sz="1400" b="1" i="1" dirty="0">
                  <a:solidFill>
                    <a:schemeClr val="accent1"/>
                  </a:solidFill>
                  <a:latin typeface="Cambria Math" panose="02040503050406030204" pitchFamily="18" charset="0"/>
                  <a:ea typeface="Cambria Math" panose="02040503050406030204" pitchFamily="18" charset="0"/>
                </a:endParaRPr>
              </a:p>
              <a:p>
                <a:r>
                  <a:rPr lang="en-US" sz="1400" b="1" i="1" dirty="0">
                    <a:solidFill>
                      <a:schemeClr val="accent1"/>
                    </a:solidFill>
                    <a:ea typeface="Cambria Math" panose="02040503050406030204" pitchFamily="18" charset="0"/>
                  </a:rPr>
                  <a:t>	                  </a:t>
                </a:r>
                <a14:m>
                  <m:oMath xmlns:m="http://schemas.openxmlformats.org/officeDocument/2006/math">
                    <m:sSub>
                      <m:sSubPr>
                        <m:ctrlPr>
                          <a:rPr lang="en-US" sz="1400" b="1" i="1">
                            <a:solidFill>
                              <a:schemeClr val="accent1"/>
                            </a:solidFill>
                            <a:latin typeface="Cambria Math" panose="02040503050406030204" pitchFamily="18" charset="0"/>
                            <a:ea typeface="Cambria Math" panose="02040503050406030204" pitchFamily="18" charset="0"/>
                          </a:rPr>
                        </m:ctrlPr>
                      </m:sSubPr>
                      <m:e>
                        <m:r>
                          <a:rPr lang="en-US" sz="1400" b="1" i="1">
                            <a:solidFill>
                              <a:schemeClr val="accent1"/>
                            </a:solidFill>
                            <a:latin typeface="Cambria Math" panose="02040503050406030204" pitchFamily="18" charset="0"/>
                            <a:ea typeface="Cambria Math" panose="02040503050406030204" pitchFamily="18" charset="0"/>
                          </a:rPr>
                          <m:t>𝓛</m:t>
                        </m:r>
                      </m:e>
                      <m:sub>
                        <m:r>
                          <a:rPr lang="en-CA" sz="1400" b="1" i="1" smtClean="0">
                            <a:solidFill>
                              <a:schemeClr val="accent1"/>
                            </a:solidFill>
                            <a:latin typeface="Cambria Math" panose="02040503050406030204" pitchFamily="18" charset="0"/>
                            <a:ea typeface="Cambria Math" panose="02040503050406030204" pitchFamily="18" charset="0"/>
                          </a:rPr>
                          <m:t>𝑵𝑾</m:t>
                        </m:r>
                        <m:r>
                          <a:rPr lang="en-CA" sz="1400" b="1" i="1">
                            <a:solidFill>
                              <a:schemeClr val="accent1"/>
                            </a:solidFill>
                            <a:latin typeface="Cambria Math" panose="02040503050406030204" pitchFamily="18" charset="0"/>
                            <a:ea typeface="Cambria Math" panose="02040503050406030204" pitchFamily="18" charset="0"/>
                          </a:rPr>
                          <m:t>,</m:t>
                        </m:r>
                        <m:r>
                          <a:rPr lang="en-CA" sz="1400" b="1" i="1">
                            <a:solidFill>
                              <a:schemeClr val="accent1"/>
                            </a:solidFill>
                            <a:latin typeface="Cambria Math" panose="02040503050406030204" pitchFamily="18" charset="0"/>
                            <a:ea typeface="Cambria Math" panose="02040503050406030204" pitchFamily="18" charset="0"/>
                          </a:rPr>
                          <m:t>𝒇𝑰</m:t>
                        </m:r>
                      </m:sub>
                    </m:sSub>
                    <m:r>
                      <a:rPr lang="en-CA" sz="1400" b="1" i="1" smtClean="0">
                        <a:solidFill>
                          <a:schemeClr val="accent1"/>
                        </a:solidFill>
                        <a:latin typeface="Cambria Math" panose="02040503050406030204" pitchFamily="18" charset="0"/>
                        <a:ea typeface="Cambria Math" panose="02040503050406030204" pitchFamily="18" charset="0"/>
                      </a:rPr>
                      <m:t>  =       </m:t>
                    </m:r>
                    <m:r>
                      <a:rPr lang="en-CA" sz="1400" b="1" i="1">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
                          <a:rPr lang="en-CA" sz="1400" b="1" i="1" smtClean="0">
                            <a:solidFill>
                              <a:schemeClr val="accent1"/>
                            </a:solidFill>
                            <a:latin typeface="Cambria Math" panose="02040503050406030204" pitchFamily="18" charset="0"/>
                          </a:rPr>
                          <m:t>𝟐</m:t>
                        </m:r>
                        <m:func>
                          <m:funcPr>
                            <m:ctrlPr>
                              <a:rPr lang="en-CA" sz="1400" b="1" i="1">
                                <a:solidFill>
                                  <a:schemeClr val="accent1"/>
                                </a:solidFill>
                                <a:latin typeface="Cambria Math" panose="02040503050406030204" pitchFamily="18" charset="0"/>
                              </a:rPr>
                            </m:ctrlPr>
                          </m:funcPr>
                          <m:fName>
                            <m:r>
                              <a:rPr lang="en-CA" sz="1400" b="1" i="1">
                                <a:solidFill>
                                  <a:schemeClr val="accent1"/>
                                </a:solidFill>
                                <a:latin typeface="Cambria Math" panose="02040503050406030204" pitchFamily="18" charset="0"/>
                              </a:rPr>
                              <m:t>𝒄𝒐𝒔</m:t>
                            </m:r>
                          </m:fName>
                          <m:e>
                            <m:d>
                              <m:dPr>
                                <m:ctrlPr>
                                  <a:rPr lang="en-CA" sz="1400" b="1" i="1">
                                    <a:solidFill>
                                      <a:schemeClr val="accent1"/>
                                    </a:solidFill>
                                    <a:latin typeface="Cambria Math" panose="02040503050406030204" pitchFamily="18" charset="0"/>
                                  </a:rPr>
                                </m:ctrlPr>
                              </m:dPr>
                              <m:e>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𝜽</m:t>
                                    </m:r>
                                  </m:e>
                                  <m:sub>
                                    <m:r>
                                      <a:rPr lang="en-CA" sz="1400" b="1" i="1">
                                        <a:solidFill>
                                          <a:schemeClr val="accent1"/>
                                        </a:solidFill>
                                        <a:latin typeface="Cambria Math" panose="02040503050406030204" pitchFamily="18" charset="0"/>
                                      </a:rPr>
                                      <m:t>𝑾</m:t>
                                    </m:r>
                                  </m:sub>
                                </m:sSub>
                              </m:e>
                            </m:d>
                          </m:e>
                        </m:func>
                      </m:den>
                    </m:f>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sSubSup>
                      <m:sSubSupPr>
                        <m:ctrlPr>
                          <a:rPr lang="en-CA" sz="1400" b="1" i="1">
                            <a:solidFill>
                              <a:schemeClr val="accent1"/>
                            </a:solidFill>
                            <a:latin typeface="Cambria Math" panose="02040503050406030204" pitchFamily="18" charset="0"/>
                          </a:rPr>
                        </m:ctrlPr>
                      </m:sSubSupPr>
                      <m:e>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𝝂</m:t>
                                </m:r>
                              </m:e>
                              <m:sub>
                                <m:r>
                                  <a:rPr lang="en-CA" sz="1400" b="1" i="1">
                                    <a:solidFill>
                                      <a:schemeClr val="accent1"/>
                                    </a:solidFill>
                                    <a:latin typeface="Cambria Math" panose="02040503050406030204" pitchFamily="18" charset="0"/>
                                    <a:ea typeface="Cambria Math" panose="02040503050406030204" pitchFamily="18" charset="0"/>
                                  </a:rPr>
                                  <m:t>ℓ</m:t>
                                </m:r>
                              </m:sub>
                            </m:sSub>
                          </m:sub>
                          <m:sup>
                            <m:r>
                              <a:rPr lang="en-CA" sz="1400" b="1" i="1">
                                <a:solidFill>
                                  <a:schemeClr val="accent1"/>
                                </a:solidFill>
                                <a:latin typeface="Cambria Math" panose="02040503050406030204" pitchFamily="18" charset="0"/>
                                <a:ea typeface="Cambria Math" panose="02040503050406030204" pitchFamily="18" charset="0"/>
                              </a:rPr>
                              <m:t>𝑳</m:t>
                            </m:r>
                          </m:sup>
                        </m:sSubSup>
                        <m:r>
                          <a:rPr lang="en-CA" sz="1400" b="1" i="1">
                            <a:solidFill>
                              <a:schemeClr val="accent1"/>
                            </a:solidFill>
                            <a:latin typeface="Cambria Math" panose="02040503050406030204" pitchFamily="18" charset="0"/>
                          </a:rPr>
                          <m:t>𝒁</m:t>
                        </m:r>
                      </m:e>
                      <m:sub>
                        <m:r>
                          <a:rPr lang="en-CA" sz="1400" b="1" i="1">
                            <a:solidFill>
                              <a:schemeClr val="accent1"/>
                            </a:solidFill>
                            <a:latin typeface="Cambria Math" panose="02040503050406030204" pitchFamily="18" charset="0"/>
                          </a:rPr>
                          <m:t>𝟎</m:t>
                        </m:r>
                      </m:sub>
                      <m:sup>
                        <m:r>
                          <a:rPr lang="en-CA" sz="1400" b="1" i="1">
                            <a:solidFill>
                              <a:schemeClr val="accent1"/>
                            </a:solidFill>
                            <a:latin typeface="Cambria Math" panose="02040503050406030204" pitchFamily="18" charset="0"/>
                          </a:rPr>
                          <m:t>𝝁</m:t>
                        </m:r>
                      </m:sup>
                    </m:sSubSup>
                    <m:r>
                      <a:rPr lang="en-CA" sz="1400" b="1" i="1" smtClean="0">
                        <a:solidFill>
                          <a:schemeClr val="accent1"/>
                        </a:solidFill>
                        <a:latin typeface="Cambria Math" panose="02040503050406030204" pitchFamily="18" charset="0"/>
                      </a:rPr>
                      <m:t>+</m:t>
                    </m:r>
                    <m:f>
                      <m:fPr>
                        <m:ctrlPr>
                          <a:rPr lang="en-CA" sz="1400" b="1" i="1">
                            <a:solidFill>
                              <a:schemeClr val="accent1"/>
                            </a:solidFill>
                            <a:latin typeface="Cambria Math" panose="02040503050406030204" pitchFamily="18" charset="0"/>
                          </a:rPr>
                        </m:ctrlPr>
                      </m:fPr>
                      <m:num>
                        <m:r>
                          <a:rPr lang="en-CA" sz="1400" b="1" i="1">
                            <a:solidFill>
                              <a:schemeClr val="accent1"/>
                            </a:solidFill>
                            <a:latin typeface="Cambria Math" panose="02040503050406030204" pitchFamily="18" charset="0"/>
                          </a:rPr>
                          <m:t>𝒈</m:t>
                        </m:r>
                      </m:num>
                      <m:den>
                        <m:r>
                          <a:rPr lang="en-CA" sz="1400" b="1" i="1">
                            <a:solidFill>
                              <a:schemeClr val="accent1"/>
                            </a:solidFill>
                            <a:latin typeface="Cambria Math" panose="02040503050406030204" pitchFamily="18" charset="0"/>
                          </a:rPr>
                          <m:t>𝟐</m:t>
                        </m:r>
                        <m:func>
                          <m:funcPr>
                            <m:ctrlPr>
                              <a:rPr lang="en-CA" sz="1400" b="1" i="1">
                                <a:solidFill>
                                  <a:schemeClr val="accent1"/>
                                </a:solidFill>
                                <a:latin typeface="Cambria Math" panose="02040503050406030204" pitchFamily="18" charset="0"/>
                              </a:rPr>
                            </m:ctrlPr>
                          </m:funcPr>
                          <m:fName>
                            <m:r>
                              <a:rPr lang="en-CA" sz="1400" b="1" i="1">
                                <a:solidFill>
                                  <a:schemeClr val="accent1"/>
                                </a:solidFill>
                                <a:latin typeface="Cambria Math" panose="02040503050406030204" pitchFamily="18" charset="0"/>
                              </a:rPr>
                              <m:t>𝒄𝒐𝒔</m:t>
                            </m:r>
                          </m:fName>
                          <m:e>
                            <m:d>
                              <m:dPr>
                                <m:ctrlPr>
                                  <a:rPr lang="en-CA" sz="1400" b="1" i="1">
                                    <a:solidFill>
                                      <a:schemeClr val="accent1"/>
                                    </a:solidFill>
                                    <a:latin typeface="Cambria Math" panose="02040503050406030204" pitchFamily="18" charset="0"/>
                                  </a:rPr>
                                </m:ctrlPr>
                              </m:dPr>
                              <m:e>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𝜽</m:t>
                                    </m:r>
                                  </m:e>
                                  <m:sub>
                                    <m:r>
                                      <a:rPr lang="en-CA" sz="1400" b="1" i="1">
                                        <a:solidFill>
                                          <a:schemeClr val="accent1"/>
                                        </a:solidFill>
                                        <a:latin typeface="Cambria Math" panose="02040503050406030204" pitchFamily="18" charset="0"/>
                                      </a:rPr>
                                      <m:t>𝑾</m:t>
                                    </m:r>
                                  </m:sub>
                                </m:sSub>
                              </m:e>
                            </m:d>
                          </m:e>
                        </m:func>
                      </m:den>
                    </m:f>
                    <m:sSubSup>
                      <m:sSubSupPr>
                        <m:ctrlPr>
                          <a:rPr lang="en-CA" sz="1400" b="1" i="1">
                            <a:solidFill>
                              <a:schemeClr val="accent1"/>
                            </a:solidFill>
                            <a:latin typeface="Cambria Math" panose="02040503050406030204" pitchFamily="18" charset="0"/>
                          </a:rPr>
                        </m:ctrlPr>
                      </m:sSubSupPr>
                      <m:e>
                        <m:bar>
                          <m:barPr>
                            <m:pos m:val="top"/>
                            <m:ctrlPr>
                              <a:rPr lang="en-CA" sz="1400" b="1" i="1">
                                <a:solidFill>
                                  <a:schemeClr val="accent1"/>
                                </a:solidFill>
                                <a:latin typeface="Cambria Math" panose="02040503050406030204" pitchFamily="18" charset="0"/>
                              </a:rPr>
                            </m:ctrlPr>
                          </m:barPr>
                          <m:e>
                            <m:r>
                              <a:rPr lang="en-CA" sz="1400" b="1" i="1">
                                <a:solidFill>
                                  <a:schemeClr val="accent1"/>
                                </a:solidFill>
                                <a:latin typeface="Cambria Math" panose="02040503050406030204" pitchFamily="18" charset="0"/>
                              </a:rPr>
                              <m:t>𝝍</m:t>
                            </m:r>
                          </m:e>
                        </m:ba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𝜸</m:t>
                        </m:r>
                      </m:e>
                      <m:sub>
                        <m:r>
                          <a:rPr lang="en-CA" sz="1400" b="1" i="1">
                            <a:solidFill>
                              <a:schemeClr val="accent1"/>
                            </a:solidFill>
                            <a:latin typeface="Cambria Math" panose="02040503050406030204" pitchFamily="18" charset="0"/>
                          </a:rPr>
                          <m:t>𝝁</m:t>
                        </m:r>
                      </m:sub>
                    </m:sSub>
                    <m:d>
                      <m:dPr>
                        <m:ctrlPr>
                          <a:rPr lang="en-CA" sz="1400" b="1" i="1" smtClean="0">
                            <a:solidFill>
                              <a:schemeClr val="accent1"/>
                            </a:solidFill>
                            <a:latin typeface="Cambria Math" panose="02040503050406030204" pitchFamily="18" charset="0"/>
                          </a:rPr>
                        </m:ctrlPr>
                      </m:dPr>
                      <m:e>
                        <m:r>
                          <a:rPr lang="en-CA" sz="1400" b="1" i="1" smtClean="0">
                            <a:solidFill>
                              <a:schemeClr val="accent1"/>
                            </a:solidFill>
                            <a:latin typeface="Cambria Math" panose="02040503050406030204" pitchFamily="18" charset="0"/>
                          </a:rPr>
                          <m:t>𝟏</m:t>
                        </m:r>
                        <m:r>
                          <a:rPr lang="en-CA" sz="1400" b="1" i="1" smtClean="0">
                            <a:solidFill>
                              <a:schemeClr val="accent1"/>
                            </a:solidFill>
                            <a:latin typeface="Cambria Math" panose="02040503050406030204" pitchFamily="18" charset="0"/>
                          </a:rPr>
                          <m:t>−</m:t>
                        </m:r>
                        <m:r>
                          <a:rPr lang="en-CA" sz="1400" b="1" i="1" smtClean="0">
                            <a:solidFill>
                              <a:schemeClr val="accent1"/>
                            </a:solidFill>
                            <a:latin typeface="Cambria Math" panose="02040503050406030204" pitchFamily="18" charset="0"/>
                          </a:rPr>
                          <m:t>𝟐</m:t>
                        </m:r>
                        <m:sSup>
                          <m:sSupPr>
                            <m:ctrlPr>
                              <a:rPr lang="en-CA" sz="1400" b="1" i="1">
                                <a:solidFill>
                                  <a:schemeClr val="accent1"/>
                                </a:solidFill>
                                <a:latin typeface="Cambria Math" panose="02040503050406030204" pitchFamily="18" charset="0"/>
                              </a:rPr>
                            </m:ctrlPr>
                          </m:sSupPr>
                          <m:e>
                            <m:r>
                              <a:rPr lang="en-CA" sz="1400" b="1" i="1">
                                <a:solidFill>
                                  <a:schemeClr val="accent1"/>
                                </a:solidFill>
                                <a:latin typeface="Cambria Math" panose="02040503050406030204" pitchFamily="18" charset="0"/>
                              </a:rPr>
                              <m:t>𝒔𝒊𝒏</m:t>
                            </m:r>
                          </m:e>
                          <m:sup>
                            <m:r>
                              <a:rPr lang="en-CA" sz="1400" b="1" i="1">
                                <a:solidFill>
                                  <a:schemeClr val="accent1"/>
                                </a:solidFill>
                                <a:latin typeface="Cambria Math" panose="02040503050406030204" pitchFamily="18" charset="0"/>
                              </a:rPr>
                              <m:t>𝟐</m:t>
                            </m:r>
                          </m:sup>
                        </m:sSup>
                        <m:d>
                          <m:dPr>
                            <m:ctrlPr>
                              <a:rPr lang="en-CA" sz="1400" b="1" i="1">
                                <a:solidFill>
                                  <a:schemeClr val="accent1"/>
                                </a:solidFill>
                                <a:latin typeface="Cambria Math" panose="02040503050406030204" pitchFamily="18" charset="0"/>
                              </a:rPr>
                            </m:ctrlPr>
                          </m:dPr>
                          <m:e>
                            <m:sSub>
                              <m:sSubPr>
                                <m:ctrlPr>
                                  <a:rPr lang="en-CA" sz="1400" b="1" i="1">
                                    <a:solidFill>
                                      <a:schemeClr val="accent1"/>
                                    </a:solidFill>
                                    <a:latin typeface="Cambria Math" panose="02040503050406030204" pitchFamily="18" charset="0"/>
                                  </a:rPr>
                                </m:ctrlPr>
                              </m:sSubPr>
                              <m:e>
                                <m:r>
                                  <a:rPr lang="en-CA" sz="1400" b="1" i="1">
                                    <a:solidFill>
                                      <a:schemeClr val="accent1"/>
                                    </a:solidFill>
                                    <a:latin typeface="Cambria Math" panose="02040503050406030204" pitchFamily="18" charset="0"/>
                                  </a:rPr>
                                  <m:t>𝜽</m:t>
                                </m:r>
                              </m:e>
                              <m:sub>
                                <m:r>
                                  <a:rPr lang="en-CA" sz="1400" b="1" i="1">
                                    <a:solidFill>
                                      <a:schemeClr val="accent1"/>
                                    </a:solidFill>
                                    <a:latin typeface="Cambria Math" panose="02040503050406030204" pitchFamily="18" charset="0"/>
                                  </a:rPr>
                                  <m:t>𝑾</m:t>
                                </m:r>
                              </m:sub>
                            </m:sSub>
                          </m:e>
                        </m:d>
                      </m:e>
                    </m:d>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𝝍</m:t>
                        </m:r>
                      </m:e>
                      <m:sub>
                        <m:r>
                          <a:rPr lang="en-CA" sz="1400" b="1" i="1">
                            <a:solidFill>
                              <a:schemeClr val="accent1"/>
                            </a:solidFill>
                            <a:latin typeface="Cambria Math" panose="02040503050406030204" pitchFamily="18" charset="0"/>
                            <a:ea typeface="Cambria Math" panose="02040503050406030204" pitchFamily="18" charset="0"/>
                          </a:rPr>
                          <m:t>ℓ</m:t>
                        </m:r>
                      </m:sub>
                      <m:sup>
                        <m:r>
                          <a:rPr lang="en-CA" sz="1400" b="1" i="1">
                            <a:solidFill>
                              <a:schemeClr val="accent1"/>
                            </a:solidFill>
                            <a:latin typeface="Cambria Math" panose="02040503050406030204" pitchFamily="18" charset="0"/>
                            <a:ea typeface="Cambria Math" panose="02040503050406030204" pitchFamily="18" charset="0"/>
                          </a:rPr>
                          <m:t>𝑳</m:t>
                        </m:r>
                      </m:sup>
                    </m:sSubSup>
                    <m:sSubSup>
                      <m:sSubSupPr>
                        <m:ctrlPr>
                          <a:rPr lang="en-CA" sz="1400" b="1" i="1">
                            <a:solidFill>
                              <a:schemeClr val="accent1"/>
                            </a:solidFill>
                            <a:latin typeface="Cambria Math" panose="02040503050406030204" pitchFamily="18" charset="0"/>
                          </a:rPr>
                        </m:ctrlPr>
                      </m:sSubSupPr>
                      <m:e>
                        <m:r>
                          <a:rPr lang="en-CA" sz="1400" b="1" i="1">
                            <a:solidFill>
                              <a:schemeClr val="accent1"/>
                            </a:solidFill>
                            <a:latin typeface="Cambria Math" panose="02040503050406030204" pitchFamily="18" charset="0"/>
                          </a:rPr>
                          <m:t>𝒁</m:t>
                        </m:r>
                      </m:e>
                      <m:sub>
                        <m:r>
                          <a:rPr lang="en-CA" sz="1400" b="1" i="1">
                            <a:solidFill>
                              <a:schemeClr val="accent1"/>
                            </a:solidFill>
                            <a:latin typeface="Cambria Math" panose="02040503050406030204" pitchFamily="18" charset="0"/>
                          </a:rPr>
                          <m:t>𝟎</m:t>
                        </m:r>
                      </m:sub>
                      <m:sup>
                        <m:r>
                          <a:rPr lang="en-CA" sz="1400" b="1" i="1">
                            <a:solidFill>
                              <a:schemeClr val="accent1"/>
                            </a:solidFill>
                            <a:latin typeface="Cambria Math" panose="02040503050406030204" pitchFamily="18" charset="0"/>
                          </a:rPr>
                          <m:t>𝝁</m:t>
                        </m:r>
                      </m:sup>
                    </m:sSubSup>
                  </m:oMath>
                </a14:m>
                <a:r>
                  <a:rPr lang="en-CA" sz="1400" b="1" i="1" dirty="0">
                    <a:solidFill>
                      <a:schemeClr val="accent1"/>
                    </a:solidFill>
                    <a:latin typeface="Cambria Math" panose="02040503050406030204" pitchFamily="18" charset="0"/>
                  </a:rPr>
                  <a:t>	</a:t>
                </a:r>
              </a:p>
            </p:txBody>
          </p:sp>
        </mc:Choice>
        <mc:Fallback xmlns="">
          <p:sp>
            <p:nvSpPr>
              <p:cNvPr id="7" name="Object 2">
                <a:extLst>
                  <a:ext uri="{FF2B5EF4-FFF2-40B4-BE49-F238E27FC236}">
                    <a16:creationId xmlns:a16="http://schemas.microsoft.com/office/drawing/2014/main" id="{C86889F4-D539-C3DC-00E1-DA62B32C1601}"/>
                  </a:ext>
                </a:extLst>
              </p:cNvPr>
              <p:cNvSpPr txBox="1">
                <a:spLocks noRot="1" noChangeAspect="1" noMove="1" noResize="1" noEditPoints="1" noAdjustHandles="1" noChangeArrowheads="1" noChangeShapeType="1" noTextEdit="1"/>
              </p:cNvSpPr>
              <p:nvPr/>
            </p:nvSpPr>
            <p:spPr bwMode="auto">
              <a:xfrm>
                <a:off x="1561454" y="3694331"/>
                <a:ext cx="9851851" cy="2385665"/>
              </a:xfrm>
              <a:prstGeom prst="rect">
                <a:avLst/>
              </a:prstGeom>
              <a:blipFill>
                <a:blip r:embed="rId3"/>
                <a:stretch>
                  <a:fillRect/>
                </a:stretch>
              </a:blipFill>
              <a:ln>
                <a:noFill/>
              </a:ln>
            </p:spPr>
            <p:txBody>
              <a:bodyPr/>
              <a:lstStyle/>
              <a:p>
                <a:r>
                  <a:rPr lang="en-CA">
                    <a:noFill/>
                  </a:rPr>
                  <a:t> </a:t>
                </a:r>
              </a:p>
            </p:txBody>
          </p:sp>
        </mc:Fallback>
      </mc:AlternateContent>
      <p:sp>
        <p:nvSpPr>
          <p:cNvPr id="8" name="Rectangle 7">
            <a:extLst>
              <a:ext uri="{FF2B5EF4-FFF2-40B4-BE49-F238E27FC236}">
                <a16:creationId xmlns:a16="http://schemas.microsoft.com/office/drawing/2014/main" id="{D1719CA7-DA93-4EC9-CC10-DDA5C551E7B5}"/>
              </a:ext>
            </a:extLst>
          </p:cNvPr>
          <p:cNvSpPr/>
          <p:nvPr/>
        </p:nvSpPr>
        <p:spPr>
          <a:xfrm>
            <a:off x="3235645" y="2868109"/>
            <a:ext cx="5947101" cy="476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EB7A3E7-B5AF-AE2C-7496-BA10AFC022AB}"/>
              </a:ext>
            </a:extLst>
          </p:cNvPr>
          <p:cNvSpPr/>
          <p:nvPr/>
        </p:nvSpPr>
        <p:spPr>
          <a:xfrm>
            <a:off x="3235646" y="4957797"/>
            <a:ext cx="6229943" cy="476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67A19A26-A04B-2CB6-E5C0-74FD63353370}"/>
              </a:ext>
            </a:extLst>
          </p:cNvPr>
          <p:cNvSpPr txBox="1"/>
          <p:nvPr/>
        </p:nvSpPr>
        <p:spPr>
          <a:xfrm>
            <a:off x="1499462" y="2937286"/>
            <a:ext cx="1554080" cy="338554"/>
          </a:xfrm>
          <a:prstGeom prst="rect">
            <a:avLst/>
          </a:prstGeom>
          <a:noFill/>
        </p:spPr>
        <p:txBody>
          <a:bodyPr wrap="none" rtlCol="0">
            <a:spAutoFit/>
          </a:bodyPr>
          <a:lstStyle/>
          <a:p>
            <a:r>
              <a:rPr lang="en-CA" sz="1600" dirty="0"/>
              <a:t>Charged Current</a:t>
            </a:r>
          </a:p>
        </p:txBody>
      </p:sp>
      <p:sp>
        <p:nvSpPr>
          <p:cNvPr id="11" name="TextBox 10">
            <a:extLst>
              <a:ext uri="{FF2B5EF4-FFF2-40B4-BE49-F238E27FC236}">
                <a16:creationId xmlns:a16="http://schemas.microsoft.com/office/drawing/2014/main" id="{4D3384DB-4925-DC35-E347-22CA0D0B37AB}"/>
              </a:ext>
            </a:extLst>
          </p:cNvPr>
          <p:cNvSpPr txBox="1"/>
          <p:nvPr/>
        </p:nvSpPr>
        <p:spPr>
          <a:xfrm>
            <a:off x="1499462" y="5026974"/>
            <a:ext cx="1490280" cy="338554"/>
          </a:xfrm>
          <a:prstGeom prst="rect">
            <a:avLst/>
          </a:prstGeom>
          <a:noFill/>
        </p:spPr>
        <p:txBody>
          <a:bodyPr wrap="none" rtlCol="0">
            <a:spAutoFit/>
          </a:bodyPr>
          <a:lstStyle/>
          <a:p>
            <a:r>
              <a:rPr lang="en-CA" sz="1600" dirty="0"/>
              <a:t>Neutral Current</a:t>
            </a:r>
          </a:p>
        </p:txBody>
      </p:sp>
      <mc:AlternateContent xmlns:mc="http://schemas.openxmlformats.org/markup-compatibility/2006" xmlns:a14="http://schemas.microsoft.com/office/drawing/2010/main">
        <mc:Choice Requires="a14">
          <p:sp>
            <p:nvSpPr>
              <p:cNvPr id="12" name="Object 7">
                <a:extLst>
                  <a:ext uri="{FF2B5EF4-FFF2-40B4-BE49-F238E27FC236}">
                    <a16:creationId xmlns:a16="http://schemas.microsoft.com/office/drawing/2014/main" id="{99AB7B10-9BAC-3F64-F1B1-9F8A9BBFA9A8}"/>
                  </a:ext>
                </a:extLst>
              </p:cNvPr>
              <p:cNvSpPr txBox="1"/>
              <p:nvPr/>
            </p:nvSpPr>
            <p:spPr bwMode="auto">
              <a:xfrm>
                <a:off x="8448983" y="5708089"/>
                <a:ext cx="3601298" cy="49654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CA" sz="1600" i="1" smtClean="0">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𝐷</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r>
                        <a:rPr lang="en-CA" sz="1600" i="1">
                          <a:solidFill>
                            <a:srgbClr val="000000"/>
                          </a:solidFill>
                          <a:latin typeface="Cambria Math" panose="02040503050406030204" pitchFamily="18" charset="0"/>
                        </a:rPr>
                        <m:t>=</m:t>
                      </m:r>
                      <m:sSub>
                        <m:sSubPr>
                          <m:ctrlPr>
                            <a:rPr lang="en-CA" sz="1600" i="1">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r>
                        <a:rPr lang="en-CA" sz="1600" i="1">
                          <a:solidFill>
                            <a:srgbClr val="000000"/>
                          </a:solidFill>
                          <a:latin typeface="Cambria Math" panose="02040503050406030204" pitchFamily="18" charset="0"/>
                        </a:rPr>
                        <m:t>+</m:t>
                      </m:r>
                      <m:r>
                        <a:rPr lang="en-CA" sz="1600" i="1">
                          <a:solidFill>
                            <a:srgbClr val="000000"/>
                          </a:solidFill>
                          <a:latin typeface="Cambria Math" panose="02040503050406030204" pitchFamily="18" charset="0"/>
                        </a:rPr>
                        <m:t>𝑖</m:t>
                      </m:r>
                      <m:r>
                        <a:rPr lang="en-CA" sz="1600" i="1">
                          <a:solidFill>
                            <a:srgbClr val="000000"/>
                          </a:solidFill>
                          <a:latin typeface="Cambria Math" panose="02040503050406030204" pitchFamily="18" charset="0"/>
                        </a:rPr>
                        <m:t>​</m:t>
                      </m:r>
                      <m:r>
                        <a:rPr lang="en-CA" sz="1600" i="1">
                          <a:solidFill>
                            <a:srgbClr val="000000"/>
                          </a:solidFill>
                          <a:latin typeface="Cambria Math" panose="02040503050406030204" pitchFamily="18" charset="0"/>
                        </a:rPr>
                        <m:t>𝑔</m:t>
                      </m:r>
                      <m:r>
                        <a:rPr lang="en-CA" sz="1600" i="1">
                          <a:solidFill>
                            <a:srgbClr val="000000"/>
                          </a:solidFill>
                          <a:latin typeface="Cambria Math" panose="02040503050406030204" pitchFamily="18" charset="0"/>
                        </a:rPr>
                        <m:t>​</m:t>
                      </m:r>
                      <m:d>
                        <m:dPr>
                          <m:ctrlPr>
                            <a:rPr lang="en-CA" sz="1600" i="1">
                              <a:solidFill>
                                <a:srgbClr val="000000"/>
                              </a:solidFill>
                              <a:latin typeface="Cambria Math" panose="02040503050406030204" pitchFamily="18" charset="0"/>
                            </a:rPr>
                          </m:ctrlPr>
                        </m:dPr>
                        <m:e>
                          <m:sSub>
                            <m:sSubPr>
                              <m:ctrlPr>
                                <a:rPr lang="en-CA" sz="1600" i="1">
                                  <a:solidFill>
                                    <a:srgbClr val="000000"/>
                                  </a:solidFill>
                                  <a:latin typeface="Cambria Math" panose="02040503050406030204" pitchFamily="18" charset="0"/>
                                </a:rPr>
                              </m:ctrlPr>
                            </m:sSubPr>
                            <m:e>
                              <m:acc>
                                <m:accPr>
                                  <m:chr m:val="⃗"/>
                                  <m:ctrlPr>
                                    <a:rPr lang="en-CA" sz="1600" i="1">
                                      <a:solidFill>
                                        <a:srgbClr val="000000"/>
                                      </a:solidFill>
                                      <a:latin typeface="Cambria Math" panose="02040503050406030204" pitchFamily="18" charset="0"/>
                                    </a:rPr>
                                  </m:ctrlPr>
                                </m:accPr>
                                <m:e>
                                  <m:r>
                                    <a:rPr lang="en-CA" sz="1600" i="1">
                                      <a:solidFill>
                                        <a:srgbClr val="000000"/>
                                      </a:solidFill>
                                      <a:latin typeface="Cambria Math" panose="02040503050406030204" pitchFamily="18" charset="0"/>
                                    </a:rPr>
                                    <m:t>𝐵</m:t>
                                  </m:r>
                                </m:e>
                              </m:acc>
                            </m:e>
                            <m:sub>
                              <m:r>
                                <a:rPr lang="en-CA" sz="1600" i="1">
                                  <a:solidFill>
                                    <a:srgbClr val="000000"/>
                                  </a:solidFill>
                                  <a:latin typeface="Cambria Math" panose="02040503050406030204" pitchFamily="18" charset="0"/>
                                </a:rPr>
                                <m:t>𝜇</m:t>
                              </m:r>
                            </m:sub>
                          </m:sSub>
                          <m:r>
                            <a:rPr lang="en-CA" sz="1600" i="1">
                              <a:solidFill>
                                <a:srgbClr val="000000"/>
                              </a:solidFill>
                              <a:latin typeface="Cambria Math" panose="02040503050406030204" pitchFamily="18" charset="0"/>
                            </a:rPr>
                            <m:t>⋅</m:t>
                          </m:r>
                          <m:acc>
                            <m:accPr>
                              <m:chr m:val="⃗"/>
                              <m:ctrlPr>
                                <a:rPr lang="en-CA" sz="1600" i="1">
                                  <a:solidFill>
                                    <a:srgbClr val="000000"/>
                                  </a:solidFill>
                                  <a:latin typeface="Cambria Math" panose="02040503050406030204" pitchFamily="18" charset="0"/>
                                </a:rPr>
                              </m:ctrlPr>
                            </m:accPr>
                            <m:e>
                              <m:r>
                                <a:rPr lang="en-CA" sz="1600" b="0" i="1" smtClean="0">
                                  <a:solidFill>
                                    <a:srgbClr val="000000"/>
                                  </a:solidFill>
                                  <a:latin typeface="Cambria Math" panose="02040503050406030204" pitchFamily="18" charset="0"/>
                                </a:rPr>
                                <m:t>𝑇</m:t>
                              </m:r>
                            </m:e>
                          </m:acc>
                        </m:e>
                      </m:d>
                      <m:r>
                        <a:rPr lang="en-CA" sz="1600" i="1">
                          <a:solidFill>
                            <a:srgbClr val="000000"/>
                          </a:solidFill>
                          <a:latin typeface="Cambria Math" panose="02040503050406030204" pitchFamily="18" charset="0"/>
                        </a:rPr>
                        <m:t>​</m:t>
                      </m:r>
                      <m:r>
                        <m:rPr>
                          <m:sty m:val="p"/>
                        </m:rPr>
                        <a:rPr lang="en-CA" sz="1600" i="1">
                          <a:solidFill>
                            <a:srgbClr val="000000"/>
                          </a:solidFill>
                          <a:latin typeface="Cambria Math" panose="02040503050406030204" pitchFamily="18" charset="0"/>
                        </a:rPr>
                        <m:t>Φ</m:t>
                      </m:r>
                      <m:r>
                        <a:rPr lang="en-CA" sz="1600" b="0" i="1" smtClean="0">
                          <a:solidFill>
                            <a:srgbClr val="000000"/>
                          </a:solidFill>
                          <a:latin typeface="Cambria Math" panose="02040503050406030204" pitchFamily="18" charset="0"/>
                        </a:rPr>
                        <m:t>+</m:t>
                      </m:r>
                      <m:r>
                        <a:rPr lang="en-CA" sz="1600" i="1">
                          <a:solidFill>
                            <a:srgbClr val="000000"/>
                          </a:solidFill>
                          <a:latin typeface="Cambria Math" panose="02040503050406030204" pitchFamily="18" charset="0"/>
                        </a:rPr>
                        <m:t>𝑖</m:t>
                      </m:r>
                      <m:sSup>
                        <m:sSupPr>
                          <m:ctrlPr>
                            <a:rPr lang="en-CA" sz="1600" i="1">
                              <a:solidFill>
                                <a:srgbClr val="000000"/>
                              </a:solidFill>
                              <a:latin typeface="Cambria Math" panose="02040503050406030204" pitchFamily="18" charset="0"/>
                            </a:rPr>
                          </m:ctrlPr>
                        </m:sSupPr>
                        <m:e>
                          <m:r>
                            <a:rPr lang="en-CA" sz="1600" i="1">
                              <a:solidFill>
                                <a:srgbClr val="000000"/>
                              </a:solidFill>
                              <a:latin typeface="Cambria Math" panose="02040503050406030204" pitchFamily="18" charset="0"/>
                            </a:rPr>
                            <m:t>𝑔</m:t>
                          </m:r>
                        </m:e>
                        <m:sup>
                          <m:r>
                            <a:rPr lang="en-CA" sz="1600" i="1">
                              <a:solidFill>
                                <a:srgbClr val="000000"/>
                              </a:solidFill>
                              <a:latin typeface="Cambria Math" panose="02040503050406030204" pitchFamily="18" charset="0"/>
                            </a:rPr>
                            <m:t>′</m:t>
                          </m:r>
                        </m:sup>
                      </m:sSup>
                      <m:r>
                        <a:rPr lang="en-CA" sz="1600" b="0" i="1" smtClean="0">
                          <a:solidFill>
                            <a:srgbClr val="000000"/>
                          </a:solidFill>
                          <a:latin typeface="Cambria Math" panose="02040503050406030204" pitchFamily="18" charset="0"/>
                        </a:rPr>
                        <m:t>𝑌</m:t>
                      </m:r>
                      <m:sSub>
                        <m:sSubPr>
                          <m:ctrlPr>
                            <a:rPr lang="en-CA" sz="1600" i="1">
                              <a:solidFill>
                                <a:srgbClr val="000000"/>
                              </a:solidFill>
                              <a:latin typeface="Cambria Math" panose="02040503050406030204" pitchFamily="18" charset="0"/>
                            </a:rPr>
                          </m:ctrlPr>
                        </m:sSubPr>
                        <m:e>
                          <m:r>
                            <a:rPr lang="en-CA" sz="1600" i="1">
                              <a:solidFill>
                                <a:srgbClr val="000000"/>
                              </a:solidFill>
                              <a:latin typeface="Cambria Math" panose="02040503050406030204" pitchFamily="18" charset="0"/>
                            </a:rPr>
                            <m:t>𝐴</m:t>
                          </m:r>
                        </m:e>
                        <m:sub>
                          <m:r>
                            <a:rPr lang="en-CA" sz="1600" i="1">
                              <a:solidFill>
                                <a:srgbClr val="000000"/>
                              </a:solidFill>
                              <a:latin typeface="Cambria Math" panose="02040503050406030204" pitchFamily="18" charset="0"/>
                            </a:rPr>
                            <m:t>𝜇</m:t>
                          </m:r>
                        </m:sub>
                      </m:sSub>
                      <m:r>
                        <m:rPr>
                          <m:sty m:val="p"/>
                        </m:rPr>
                        <a:rPr lang="en-CA" sz="1600" i="1">
                          <a:solidFill>
                            <a:srgbClr val="000000"/>
                          </a:solidFill>
                          <a:latin typeface="Cambria Math" panose="02040503050406030204" pitchFamily="18" charset="0"/>
                        </a:rPr>
                        <m:t>Φ</m:t>
                      </m:r>
                    </m:oMath>
                  </m:oMathPara>
                </a14:m>
                <a:endParaRPr lang="en-CA" sz="1600" dirty="0"/>
              </a:p>
            </p:txBody>
          </p:sp>
        </mc:Choice>
        <mc:Fallback xmlns="">
          <p:sp>
            <p:nvSpPr>
              <p:cNvPr id="12" name="Object 7">
                <a:extLst>
                  <a:ext uri="{FF2B5EF4-FFF2-40B4-BE49-F238E27FC236}">
                    <a16:creationId xmlns:a16="http://schemas.microsoft.com/office/drawing/2014/main" id="{99AB7B10-9BAC-3F64-F1B1-9F8A9BBFA9A8}"/>
                  </a:ext>
                </a:extLst>
              </p:cNvPr>
              <p:cNvSpPr txBox="1">
                <a:spLocks noRot="1" noChangeAspect="1" noMove="1" noResize="1" noEditPoints="1" noAdjustHandles="1" noChangeArrowheads="1" noChangeShapeType="1" noTextEdit="1"/>
              </p:cNvSpPr>
              <p:nvPr/>
            </p:nvSpPr>
            <p:spPr bwMode="auto">
              <a:xfrm>
                <a:off x="8448983" y="5708089"/>
                <a:ext cx="3601298" cy="496545"/>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311738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99B41-03C9-C02C-940F-E732A717196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5F73B41-9798-106C-9B07-9D77E824A2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28DBCF-6144-473C-93AA-727E9909001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8F8F72-AEBC-755C-A112-AE5DB19CDF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449F83-6FE0-04DB-22AA-1D0D87A0D49C}"/>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DD4E94-50A5-ED07-FF6F-8275DA2BE0AD}"/>
              </a:ext>
            </a:extLst>
          </p:cNvPr>
          <p:cNvSpPr txBox="1"/>
          <p:nvPr/>
        </p:nvSpPr>
        <p:spPr>
          <a:xfrm>
            <a:off x="271875" y="212487"/>
            <a:ext cx="11716414" cy="1446550"/>
          </a:xfrm>
          <a:prstGeom prst="rect">
            <a:avLst/>
          </a:prstGeom>
          <a:noFill/>
        </p:spPr>
        <p:txBody>
          <a:bodyPr wrap="square" rtlCol="0">
            <a:spAutoFit/>
          </a:bodyPr>
          <a:lstStyle/>
          <a:p>
            <a:r>
              <a:rPr lang="en-US" sz="2000" b="1" dirty="0"/>
              <a:t>Parity Violation (a brief summary) </a:t>
            </a:r>
          </a:p>
          <a:p>
            <a:endParaRPr lang="en-US" sz="2000" b="1" dirty="0"/>
          </a:p>
          <a:p>
            <a:r>
              <a:rPr lang="en-CA" sz="1600" b="1" dirty="0"/>
              <a:t>So we need some way to “generate” the masses in the theory !</a:t>
            </a:r>
            <a:endParaRPr lang="en-CA" sz="1600" dirty="0"/>
          </a:p>
          <a:p>
            <a:endParaRPr lang="en-CA" sz="1600" dirty="0"/>
          </a:p>
          <a:p>
            <a:pPr marL="742950" lvl="1" indent="-285750">
              <a:buFont typeface="Wingdings" panose="05000000000000000000" pitchFamily="2" charset="2"/>
              <a:buChar char="Ø"/>
              <a:defRPr/>
            </a:pPr>
            <a:r>
              <a:rPr lang="en-CA" sz="1600" dirty="0">
                <a:cs typeface="Arial" panose="020B0604020202020204" pitchFamily="34" charset="0"/>
                <a:sym typeface="Symbol"/>
              </a:rPr>
              <a:t>Neutral Current Weak charges:</a:t>
            </a:r>
          </a:p>
        </p:txBody>
      </p:sp>
      <mc:AlternateContent xmlns:mc="http://schemas.openxmlformats.org/markup-compatibility/2006" xmlns:a14="http://schemas.microsoft.com/office/drawing/2010/main">
        <mc:Choice Requires="a14">
          <p:sp>
            <p:nvSpPr>
              <p:cNvPr id="12" name="Object 4">
                <a:extLst>
                  <a:ext uri="{FF2B5EF4-FFF2-40B4-BE49-F238E27FC236}">
                    <a16:creationId xmlns:a16="http://schemas.microsoft.com/office/drawing/2014/main" id="{7714E03B-AB81-ECEB-0A0B-6AA227D4A2B5}"/>
                  </a:ext>
                </a:extLst>
              </p:cNvPr>
              <p:cNvSpPr txBox="1"/>
              <p:nvPr/>
            </p:nvSpPr>
            <p:spPr bwMode="auto">
              <a:xfrm>
                <a:off x="6019079" y="1430125"/>
                <a:ext cx="3686736" cy="151511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𝒖</m:t>
                          </m:r>
                        </m:sup>
                      </m:sSubSup>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𝟖</m:t>
                          </m:r>
                        </m:num>
                        <m:den>
                          <m:r>
                            <a:rPr lang="en-CA" sz="1600" b="1" i="1">
                              <a:solidFill>
                                <a:schemeClr val="accent1"/>
                              </a:solidFill>
                              <a:latin typeface="Cambria Math" panose="02040503050406030204" pitchFamily="18" charset="0"/>
                            </a:rPr>
                            <m:t>𝟑</m:t>
                          </m:r>
                        </m:den>
                      </m:f>
                      <m:func>
                        <m:funcPr>
                          <m:ctrlPr>
                            <a:rPr lang="en-CA" sz="1600" b="1" i="1">
                              <a:solidFill>
                                <a:schemeClr val="accent1"/>
                              </a:solidFill>
                              <a:latin typeface="Cambria Math" panose="02040503050406030204" pitchFamily="18" charset="0"/>
                            </a:rPr>
                          </m:ctrlPr>
                        </m:funcPr>
                        <m:fNa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𝒔𝒊𝒏</m:t>
                              </m:r>
                            </m:e>
                            <m:sup>
                              <m:r>
                                <a:rPr lang="en-CA" sz="1600" b="1" i="1">
                                  <a:solidFill>
                                    <a:schemeClr val="accent1"/>
                                  </a:solidFill>
                                  <a:latin typeface="Cambria Math" panose="02040503050406030204" pitchFamily="18" charset="0"/>
                                </a:rPr>
                                <m:t>𝟐</m:t>
                              </m:r>
                            </m:sup>
                          </m:sSup>
                        </m:fNa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func>
                      <m:r>
                        <a:rPr lang="en-CA" sz="1600" b="1" i="1">
                          <a:solidFill>
                            <a:schemeClr val="accent1"/>
                          </a:solidFill>
                          <a:latin typeface="Cambria Math" panose="02040503050406030204" pitchFamily="18" charset="0"/>
                        </a:rPr>
                        <m:t>   </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𝑨</m:t>
                          </m:r>
                        </m:sub>
                        <m:sup>
                          <m:r>
                            <a:rPr lang="en-CA" sz="1600" b="1" i="1">
                              <a:solidFill>
                                <a:schemeClr val="accent1"/>
                              </a:solidFill>
                              <a:latin typeface="Cambria Math" panose="02040503050406030204" pitchFamily="18" charset="0"/>
                            </a:rPr>
                            <m:t>𝒖</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oMath>
                    <m:oMath xmlns:m="http://schemas.openxmlformats.org/officeDocument/2006/math">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𝒅</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𝟒</m:t>
                          </m:r>
                        </m:num>
                        <m:den>
                          <m:r>
                            <a:rPr lang="en-CA" sz="1600" b="1" i="1">
                              <a:solidFill>
                                <a:schemeClr val="accent1"/>
                              </a:solidFill>
                              <a:latin typeface="Cambria Math" panose="02040503050406030204" pitchFamily="18" charset="0"/>
                            </a:rPr>
                            <m:t>𝟑</m:t>
                          </m:r>
                        </m:den>
                      </m:f>
                      <m:func>
                        <m:funcPr>
                          <m:ctrlPr>
                            <a:rPr lang="en-CA" sz="1600" b="1" i="1">
                              <a:solidFill>
                                <a:schemeClr val="accent1"/>
                              </a:solidFill>
                              <a:latin typeface="Cambria Math" panose="02040503050406030204" pitchFamily="18" charset="0"/>
                            </a:rPr>
                          </m:ctrlPr>
                        </m:funcPr>
                        <m:fNa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𝒔𝒊𝒏</m:t>
                              </m:r>
                            </m:e>
                            <m:sup>
                              <m:r>
                                <a:rPr lang="en-CA" sz="1600" b="1" i="1">
                                  <a:solidFill>
                                    <a:schemeClr val="accent1"/>
                                  </a:solidFill>
                                  <a:latin typeface="Cambria Math" panose="02040503050406030204" pitchFamily="18" charset="0"/>
                                </a:rPr>
                                <m:t>𝟐</m:t>
                              </m:r>
                            </m:sup>
                          </m:sSup>
                        </m:fNa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func>
                      <m:r>
                        <a:rPr lang="en-CA" sz="1600" b="1" i="1">
                          <a:solidFill>
                            <a:schemeClr val="accent1"/>
                          </a:solidFill>
                          <a:latin typeface="Cambria Math" panose="02040503050406030204" pitchFamily="18" charset="0"/>
                        </a:rPr>
                        <m:t>   </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𝑨</m:t>
                          </m:r>
                        </m:sub>
                        <m:sup>
                          <m:r>
                            <a:rPr lang="en-CA" sz="1600" b="1" i="1">
                              <a:solidFill>
                                <a:schemeClr val="accent1"/>
                              </a:solidFill>
                              <a:latin typeface="Cambria Math" panose="02040503050406030204" pitchFamily="18" charset="0"/>
                            </a:rPr>
                            <m:t>𝒅</m:t>
                          </m:r>
                        </m:sup>
                      </m:sSubSup>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𝟏</m:t>
                      </m:r>
                    </m:oMath>
                    <m:oMath xmlns:m="http://schemas.openxmlformats.org/officeDocument/2006/math">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𝒆</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𝟒</m:t>
                      </m:r>
                      <m:func>
                        <m:funcPr>
                          <m:ctrlPr>
                            <a:rPr lang="en-CA" sz="1600" b="1" i="1">
                              <a:solidFill>
                                <a:schemeClr val="accent1"/>
                              </a:solidFill>
                              <a:latin typeface="Cambria Math" panose="02040503050406030204" pitchFamily="18" charset="0"/>
                            </a:rPr>
                          </m:ctrlPr>
                        </m:funcPr>
                        <m:fNa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𝒔𝒊𝒏</m:t>
                              </m:r>
                            </m:e>
                            <m:sup>
                              <m:r>
                                <a:rPr lang="en-CA" sz="1600" b="1" i="1">
                                  <a:solidFill>
                                    <a:schemeClr val="accent1"/>
                                  </a:solidFill>
                                  <a:latin typeface="Cambria Math" panose="02040503050406030204" pitchFamily="18" charset="0"/>
                                </a:rPr>
                                <m:t>𝟐</m:t>
                              </m:r>
                            </m:sup>
                          </m:sSup>
                        </m:fNa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func>
                      <m:r>
                        <a:rPr lang="en-CA" sz="1600" b="1" i="1">
                          <a:solidFill>
                            <a:schemeClr val="accent1"/>
                          </a:solidFill>
                          <a:latin typeface="Cambria Math" panose="02040503050406030204" pitchFamily="18" charset="0"/>
                        </a:rPr>
                        <m:t>   </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𝑨</m:t>
                          </m:r>
                        </m:sub>
                        <m:sup>
                          <m:r>
                            <a:rPr lang="en-CA" sz="1600" b="1" i="1">
                              <a:solidFill>
                                <a:schemeClr val="accent1"/>
                              </a:solidFill>
                              <a:latin typeface="Cambria Math" panose="02040503050406030204" pitchFamily="18" charset="0"/>
                            </a:rPr>
                            <m:t>𝒆</m:t>
                          </m:r>
                        </m:sup>
                      </m:sSubSup>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𝟏</m:t>
                      </m:r>
                    </m:oMath>
                  </m:oMathPara>
                </a14:m>
                <a:endParaRPr lang="en-CA" sz="1600" b="1" i="1" dirty="0">
                  <a:solidFill>
                    <a:schemeClr val="accent1"/>
                  </a:solidFill>
                </a:endParaRPr>
              </a:p>
            </p:txBody>
          </p:sp>
        </mc:Choice>
        <mc:Fallback xmlns="">
          <p:sp>
            <p:nvSpPr>
              <p:cNvPr id="12" name="Object 4">
                <a:extLst>
                  <a:ext uri="{FF2B5EF4-FFF2-40B4-BE49-F238E27FC236}">
                    <a16:creationId xmlns:a16="http://schemas.microsoft.com/office/drawing/2014/main" id="{7714E03B-AB81-ECEB-0A0B-6AA227D4A2B5}"/>
                  </a:ext>
                </a:extLst>
              </p:cNvPr>
              <p:cNvSpPr txBox="1">
                <a:spLocks noRot="1" noChangeAspect="1" noMove="1" noResize="1" noEditPoints="1" noAdjustHandles="1" noChangeArrowheads="1" noChangeShapeType="1" noTextEdit="1"/>
              </p:cNvSpPr>
              <p:nvPr/>
            </p:nvSpPr>
            <p:spPr bwMode="auto">
              <a:xfrm>
                <a:off x="6019079" y="1430125"/>
                <a:ext cx="3686736" cy="1515110"/>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Object 3">
                <a:extLst>
                  <a:ext uri="{FF2B5EF4-FFF2-40B4-BE49-F238E27FC236}">
                    <a16:creationId xmlns:a16="http://schemas.microsoft.com/office/drawing/2014/main" id="{8F496191-1D50-19C9-83D4-6B8EB54B5B3E}"/>
                  </a:ext>
                </a:extLst>
              </p:cNvPr>
              <p:cNvSpPr txBox="1"/>
              <p:nvPr/>
            </p:nvSpPr>
            <p:spPr bwMode="auto">
              <a:xfrm>
                <a:off x="1760972" y="1763576"/>
                <a:ext cx="3080234" cy="5619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𝑱</m:t>
                          </m:r>
                        </m:e>
                        <m:sub>
                          <m:r>
                            <a:rPr lang="en-CA" sz="1600" b="1" i="1" smtClean="0">
                              <a:solidFill>
                                <a:schemeClr val="accent1"/>
                              </a:solidFill>
                              <a:latin typeface="Cambria Math" panose="02040503050406030204" pitchFamily="18" charset="0"/>
                            </a:rPr>
                            <m:t>𝑵</m:t>
                          </m:r>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𝝁</m:t>
                          </m:r>
                        </m:sup>
                      </m:sSubSup>
                      <m:r>
                        <a:rPr lang="en-CA" sz="1600" b="1" i="1">
                          <a:solidFill>
                            <a:schemeClr val="accent1"/>
                          </a:solidFill>
                          <a:latin typeface="Cambria Math" panose="02040503050406030204" pitchFamily="18" charset="0"/>
                        </a:rPr>
                        <m:t>=</m:t>
                      </m:r>
                      <m:nary>
                        <m:naryPr>
                          <m:chr m:val="∑"/>
                          <m:supHide m:val="on"/>
                          <m:ctrlPr>
                            <a:rPr lang="en-CA" sz="1600" b="1" i="1">
                              <a:solidFill>
                                <a:schemeClr val="accent1"/>
                              </a:solidFill>
                              <a:latin typeface="Cambria Math" panose="02040503050406030204" pitchFamily="18" charset="0"/>
                            </a:rPr>
                          </m:ctrlPr>
                        </m:naryPr>
                        <m:sub>
                          <m:r>
                            <a:rPr lang="en-CA" sz="1600" b="1" i="1">
                              <a:solidFill>
                                <a:schemeClr val="accent1"/>
                              </a:solidFill>
                              <a:latin typeface="Cambria Math" panose="02040503050406030204" pitchFamily="18" charset="0"/>
                            </a:rPr>
                            <m:t>𝒇</m:t>
                          </m:r>
                        </m:sub>
                        <m:sup/>
                        <m:e>
                          <m:sSub>
                            <m:sSubPr>
                              <m:ctrlPr>
                                <a:rPr lang="en-CA" sz="1600" b="1" i="1">
                                  <a:solidFill>
                                    <a:schemeClr val="accent1"/>
                                  </a:solidFill>
                                  <a:latin typeface="Cambria Math" panose="02040503050406030204" pitchFamily="18" charset="0"/>
                                </a:rPr>
                              </m:ctrlPr>
                            </m:sSubPr>
                            <m:e>
                              <m:acc>
                                <m:accPr>
                                  <m:chr m:val="̅"/>
                                  <m:ctrlPr>
                                    <a:rPr lang="en-CA" sz="1600" b="1" i="1" smtClean="0">
                                      <a:solidFill>
                                        <a:schemeClr val="accent1"/>
                                      </a:solidFill>
                                      <a:latin typeface="Cambria Math" panose="02040503050406030204" pitchFamily="18" charset="0"/>
                                    </a:rPr>
                                  </m:ctrlPr>
                                </m:accPr>
                                <m:e>
                                  <m:r>
                                    <a:rPr lang="en-CA" sz="1600" b="1" i="1" smtClean="0">
                                      <a:solidFill>
                                        <a:schemeClr val="accent1"/>
                                      </a:solidFill>
                                      <a:latin typeface="Cambria Math" panose="02040503050406030204" pitchFamily="18" charset="0"/>
                                    </a:rPr>
                                    <m:t>𝝍</m:t>
                                  </m:r>
                                </m:e>
                              </m:acc>
                            </m:e>
                            <m:sub>
                              <m:r>
                                <a:rPr lang="en-CA" sz="1600" b="1" i="1">
                                  <a:solidFill>
                                    <a:schemeClr val="accent1"/>
                                  </a:solidFill>
                                  <a:latin typeface="Cambria Math" panose="02040503050406030204" pitchFamily="18" charset="0"/>
                                </a:rPr>
                                <m:t>𝒇</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d>
                            <m:dPr>
                              <m:ctrlPr>
                                <a:rPr lang="en-CA" sz="1600" b="1" i="1">
                                  <a:solidFill>
                                    <a:schemeClr val="accent1"/>
                                  </a:solidFill>
                                  <a:latin typeface="Cambria Math" panose="02040503050406030204" pitchFamily="18" charset="0"/>
                                </a:rPr>
                              </m:ctrlPr>
                            </m:d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𝒇</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𝑨</m:t>
                                  </m:r>
                                </m:sub>
                                <m:sup>
                                  <m:r>
                                    <a:rPr lang="en-CA" sz="1600" b="1" i="1">
                                      <a:solidFill>
                                        <a:schemeClr val="accent1"/>
                                      </a:solidFill>
                                      <a:latin typeface="Cambria Math" panose="02040503050406030204" pitchFamily="18" charset="0"/>
                                    </a:rPr>
                                    <m:t>𝒇</m:t>
                                  </m:r>
                                </m:sup>
                              </m:sSub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𝟓</m:t>
                                  </m:r>
                                </m:sub>
                              </m:sSub>
                            </m:e>
                          </m:d>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𝝍</m:t>
                              </m:r>
                            </m:e>
                            <m:sub>
                              <m:r>
                                <a:rPr lang="en-CA" sz="1600" b="1" i="1">
                                  <a:solidFill>
                                    <a:schemeClr val="accent1"/>
                                  </a:solidFill>
                                  <a:latin typeface="Cambria Math" panose="02040503050406030204" pitchFamily="18" charset="0"/>
                                </a:rPr>
                                <m:t>𝒇</m:t>
                              </m:r>
                            </m:sub>
                          </m:sSub>
                        </m:e>
                      </m:nary>
                    </m:oMath>
                  </m:oMathPara>
                </a14:m>
                <a:endParaRPr lang="en-CA" sz="1600" b="1" i="1" dirty="0">
                  <a:solidFill>
                    <a:schemeClr val="accent1"/>
                  </a:solidFill>
                </a:endParaRPr>
              </a:p>
            </p:txBody>
          </p:sp>
        </mc:Choice>
        <mc:Fallback xmlns="">
          <p:sp>
            <p:nvSpPr>
              <p:cNvPr id="13" name="Object 3">
                <a:extLst>
                  <a:ext uri="{FF2B5EF4-FFF2-40B4-BE49-F238E27FC236}">
                    <a16:creationId xmlns:a16="http://schemas.microsoft.com/office/drawing/2014/main" id="{8F496191-1D50-19C9-83D4-6B8EB54B5B3E}"/>
                  </a:ext>
                </a:extLst>
              </p:cNvPr>
              <p:cNvSpPr txBox="1">
                <a:spLocks noRot="1" noChangeAspect="1" noMove="1" noResize="1" noEditPoints="1" noAdjustHandles="1" noChangeArrowheads="1" noChangeShapeType="1" noTextEdit="1"/>
              </p:cNvSpPr>
              <p:nvPr/>
            </p:nvSpPr>
            <p:spPr bwMode="auto">
              <a:xfrm>
                <a:off x="1760972" y="1763576"/>
                <a:ext cx="3080234" cy="561975"/>
              </a:xfrm>
              <a:prstGeom prst="rect">
                <a:avLst/>
              </a:prstGeom>
              <a:blipFill>
                <a:blip r:embed="rId3"/>
                <a:stretch>
                  <a:fillRect b="-61739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Object 72">
                <a:extLst>
                  <a:ext uri="{FF2B5EF4-FFF2-40B4-BE49-F238E27FC236}">
                    <a16:creationId xmlns:a16="http://schemas.microsoft.com/office/drawing/2014/main" id="{23BD52EE-DDD0-2A3C-2B95-150E6F2B0C51}"/>
                  </a:ext>
                </a:extLst>
              </p:cNvPr>
              <p:cNvSpPr txBox="1"/>
              <p:nvPr/>
            </p:nvSpPr>
            <p:spPr bwMode="auto">
              <a:xfrm>
                <a:off x="1754202" y="3988643"/>
                <a:ext cx="2406969" cy="54133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𝑸</m:t>
                          </m:r>
                        </m:e>
                        <m:sub>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𝒏</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𝟐</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𝒅</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a:solidFill>
                                <a:schemeClr val="accent1"/>
                              </a:solidFill>
                              <a:latin typeface="Cambria Math" panose="02040503050406030204" pitchFamily="18" charset="0"/>
                            </a:rPr>
                            <m:t>𝒖</m:t>
                          </m:r>
                        </m:sup>
                      </m:sSubSup>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𝟏</m:t>
                      </m:r>
                    </m:oMath>
                  </m:oMathPara>
                </a14:m>
                <a:endParaRPr lang="en-CA" sz="1600" b="1" dirty="0">
                  <a:solidFill>
                    <a:schemeClr val="accent1"/>
                  </a:solidFill>
                </a:endParaRPr>
              </a:p>
            </p:txBody>
          </p:sp>
        </mc:Choice>
        <mc:Fallback xmlns="">
          <p:sp>
            <p:nvSpPr>
              <p:cNvPr id="14" name="Object 72">
                <a:extLst>
                  <a:ext uri="{FF2B5EF4-FFF2-40B4-BE49-F238E27FC236}">
                    <a16:creationId xmlns:a16="http://schemas.microsoft.com/office/drawing/2014/main" id="{23BD52EE-DDD0-2A3C-2B95-150E6F2B0C51}"/>
                  </a:ext>
                </a:extLst>
              </p:cNvPr>
              <p:cNvSpPr txBox="1">
                <a:spLocks noRot="1" noChangeAspect="1" noMove="1" noResize="1" noEditPoints="1" noAdjustHandles="1" noChangeArrowheads="1" noChangeShapeType="1" noTextEdit="1"/>
              </p:cNvSpPr>
              <p:nvPr/>
            </p:nvSpPr>
            <p:spPr bwMode="auto">
              <a:xfrm>
                <a:off x="1754202" y="3988643"/>
                <a:ext cx="2406969" cy="541337"/>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bject 3">
                <a:extLst>
                  <a:ext uri="{FF2B5EF4-FFF2-40B4-BE49-F238E27FC236}">
                    <a16:creationId xmlns:a16="http://schemas.microsoft.com/office/drawing/2014/main" id="{E2E591FC-F977-CB31-1E19-425799E0924E}"/>
                  </a:ext>
                </a:extLst>
              </p:cNvPr>
              <p:cNvSpPr txBox="1"/>
              <p:nvPr/>
            </p:nvSpPr>
            <p:spPr bwMode="auto">
              <a:xfrm>
                <a:off x="1760972" y="3466355"/>
                <a:ext cx="3564234" cy="52228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𝑸</m:t>
                          </m:r>
                        </m:e>
                        <m:sub>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𝒑</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𝟐</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smtClean="0">
                              <a:solidFill>
                                <a:schemeClr val="accent1"/>
                              </a:solidFill>
                              <a:latin typeface="Cambria Math" panose="02040503050406030204" pitchFamily="18" charset="0"/>
                            </a:rPr>
                            <m:t>𝒖</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up>
                          <m:r>
                            <a:rPr lang="en-CA" sz="1600" b="1" i="1" smtClean="0">
                              <a:solidFill>
                                <a:schemeClr val="accent1"/>
                              </a:solidFill>
                              <a:latin typeface="Cambria Math" panose="02040503050406030204" pitchFamily="18" charset="0"/>
                            </a:rPr>
                            <m:t>𝒅</m:t>
                          </m:r>
                        </m:sup>
                      </m:sSubSup>
                      <m:r>
                        <a:rPr lang="en-CA" sz="1600" b="1" i="1" smtClean="0">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𝟒</m:t>
                      </m:r>
                      <m:func>
                        <m:funcPr>
                          <m:ctrlPr>
                            <a:rPr lang="en-CA" sz="1600" b="1" i="1">
                              <a:solidFill>
                                <a:schemeClr val="accent1"/>
                              </a:solidFill>
                              <a:latin typeface="Cambria Math" panose="02040503050406030204" pitchFamily="18" charset="0"/>
                            </a:rPr>
                          </m:ctrlPr>
                        </m:funcPr>
                        <m:fNa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𝒔𝒊𝒏</m:t>
                              </m:r>
                            </m:e>
                            <m:sup>
                              <m:r>
                                <a:rPr lang="en-CA" sz="1600" b="1" i="1">
                                  <a:solidFill>
                                    <a:schemeClr val="accent1"/>
                                  </a:solidFill>
                                  <a:latin typeface="Cambria Math" panose="02040503050406030204" pitchFamily="18" charset="0"/>
                                </a:rPr>
                                <m:t>𝟐</m:t>
                              </m:r>
                            </m:sup>
                          </m:sSup>
                        </m:fNa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func>
                    </m:oMath>
                  </m:oMathPara>
                </a14:m>
                <a:endParaRPr lang="en-CA" sz="1600" b="1" i="1" dirty="0">
                  <a:solidFill>
                    <a:schemeClr val="accent1"/>
                  </a:solidFill>
                </a:endParaRPr>
              </a:p>
            </p:txBody>
          </p:sp>
        </mc:Choice>
        <mc:Fallback xmlns="">
          <p:sp>
            <p:nvSpPr>
              <p:cNvPr id="15" name="Object 3">
                <a:extLst>
                  <a:ext uri="{FF2B5EF4-FFF2-40B4-BE49-F238E27FC236}">
                    <a16:creationId xmlns:a16="http://schemas.microsoft.com/office/drawing/2014/main" id="{E2E591FC-F977-CB31-1E19-425799E0924E}"/>
                  </a:ext>
                </a:extLst>
              </p:cNvPr>
              <p:cNvSpPr txBox="1">
                <a:spLocks noRot="1" noChangeAspect="1" noMove="1" noResize="1" noEditPoints="1" noAdjustHandles="1" noChangeArrowheads="1" noChangeShapeType="1" noTextEdit="1"/>
              </p:cNvSpPr>
              <p:nvPr/>
            </p:nvSpPr>
            <p:spPr bwMode="auto">
              <a:xfrm>
                <a:off x="1760972" y="3466355"/>
                <a:ext cx="3564234" cy="522288"/>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Object 3">
                <a:extLst>
                  <a:ext uri="{FF2B5EF4-FFF2-40B4-BE49-F238E27FC236}">
                    <a16:creationId xmlns:a16="http://schemas.microsoft.com/office/drawing/2014/main" id="{59A28B97-0E7E-4497-EC7D-1D6AB7BF64AC}"/>
                  </a:ext>
                </a:extLst>
              </p:cNvPr>
              <p:cNvSpPr txBox="1"/>
              <p:nvPr/>
            </p:nvSpPr>
            <p:spPr bwMode="auto">
              <a:xfrm>
                <a:off x="1760972" y="4456224"/>
                <a:ext cx="2566988" cy="44560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𝑸</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m:t>
                          </m:r>
                        </m:e>
                        <m:sub>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𝒆</m:t>
                          </m:r>
                        </m:sup>
                      </m:sSubSup>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𝟒</m:t>
                      </m:r>
                      <m:func>
                        <m:funcPr>
                          <m:ctrlPr>
                            <a:rPr lang="en-CA" sz="1600" b="1" i="1">
                              <a:solidFill>
                                <a:schemeClr val="accent1"/>
                              </a:solidFill>
                              <a:latin typeface="Cambria Math" panose="02040503050406030204" pitchFamily="18" charset="0"/>
                            </a:rPr>
                          </m:ctrlPr>
                        </m:funcPr>
                        <m:fNa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𝒔𝒊𝒏</m:t>
                              </m:r>
                            </m:e>
                            <m:sup>
                              <m:r>
                                <a:rPr lang="en-CA" sz="1600" b="1" i="1">
                                  <a:solidFill>
                                    <a:schemeClr val="accent1"/>
                                  </a:solidFill>
                                  <a:latin typeface="Cambria Math" panose="02040503050406030204" pitchFamily="18" charset="0"/>
                                </a:rPr>
                                <m:t>𝟐</m:t>
                              </m:r>
                            </m:sup>
                          </m:sSup>
                        </m:fName>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𝜽</m:t>
                              </m:r>
                            </m:e>
                            <m:sub>
                              <m:r>
                                <a:rPr lang="en-CA" sz="1600" b="1" i="1">
                                  <a:solidFill>
                                    <a:schemeClr val="accent1"/>
                                  </a:solidFill>
                                  <a:latin typeface="Cambria Math" panose="02040503050406030204" pitchFamily="18" charset="0"/>
                                </a:rPr>
                                <m:t>𝑾</m:t>
                              </m:r>
                            </m:sub>
                          </m:sSub>
                        </m:e>
                      </m:func>
                    </m:oMath>
                  </m:oMathPara>
                </a14:m>
                <a:endParaRPr lang="en-CA" sz="1600" b="1" i="1" dirty="0">
                  <a:solidFill>
                    <a:schemeClr val="accent1"/>
                  </a:solidFill>
                </a:endParaRPr>
              </a:p>
            </p:txBody>
          </p:sp>
        </mc:Choice>
        <mc:Fallback xmlns="">
          <p:sp>
            <p:nvSpPr>
              <p:cNvPr id="16" name="Object 3">
                <a:extLst>
                  <a:ext uri="{FF2B5EF4-FFF2-40B4-BE49-F238E27FC236}">
                    <a16:creationId xmlns:a16="http://schemas.microsoft.com/office/drawing/2014/main" id="{59A28B97-0E7E-4497-EC7D-1D6AB7BF64AC}"/>
                  </a:ext>
                </a:extLst>
              </p:cNvPr>
              <p:cNvSpPr txBox="1">
                <a:spLocks noRot="1" noChangeAspect="1" noMove="1" noResize="1" noEditPoints="1" noAdjustHandles="1" noChangeArrowheads="1" noChangeShapeType="1" noTextEdit="1"/>
              </p:cNvSpPr>
              <p:nvPr/>
            </p:nvSpPr>
            <p:spPr bwMode="auto">
              <a:xfrm>
                <a:off x="1760972" y="4456224"/>
                <a:ext cx="2566988" cy="445603"/>
              </a:xfrm>
              <a:prstGeom prst="rect">
                <a:avLst/>
              </a:prstGeom>
              <a:blipFill>
                <a:blip r:embed="rId6"/>
                <a:stretch>
                  <a:fillRect/>
                </a:stretch>
              </a:blipFill>
            </p:spPr>
            <p:txBody>
              <a:bodyPr/>
              <a:lstStyle/>
              <a:p>
                <a:r>
                  <a:rPr lang="en-CA">
                    <a:noFill/>
                  </a:rPr>
                  <a:t> </a:t>
                </a:r>
              </a:p>
            </p:txBody>
          </p:sp>
        </mc:Fallback>
      </mc:AlternateContent>
      <p:sp>
        <p:nvSpPr>
          <p:cNvPr id="28" name="TextBox 27">
            <a:extLst>
              <a:ext uri="{FF2B5EF4-FFF2-40B4-BE49-F238E27FC236}">
                <a16:creationId xmlns:a16="http://schemas.microsoft.com/office/drawing/2014/main" id="{E6C2C64A-49D9-5C3B-9676-130DCB5FF33D}"/>
              </a:ext>
            </a:extLst>
          </p:cNvPr>
          <p:cNvSpPr txBox="1"/>
          <p:nvPr/>
        </p:nvSpPr>
        <p:spPr>
          <a:xfrm>
            <a:off x="5540645" y="3499862"/>
            <a:ext cx="1870256" cy="338554"/>
          </a:xfrm>
          <a:prstGeom prst="rect">
            <a:avLst/>
          </a:prstGeom>
          <a:noFill/>
        </p:spPr>
        <p:txBody>
          <a:bodyPr wrap="none" rtlCol="0">
            <a:spAutoFit/>
          </a:bodyPr>
          <a:lstStyle/>
          <a:p>
            <a:r>
              <a:rPr lang="en-CA" sz="1600" b="1" dirty="0"/>
              <a:t>QWeak , P2@Mainz</a:t>
            </a:r>
          </a:p>
        </p:txBody>
      </p:sp>
      <p:sp>
        <p:nvSpPr>
          <p:cNvPr id="29" name="TextBox 28">
            <a:extLst>
              <a:ext uri="{FF2B5EF4-FFF2-40B4-BE49-F238E27FC236}">
                <a16:creationId xmlns:a16="http://schemas.microsoft.com/office/drawing/2014/main" id="{77A49FA8-94E2-5E60-0F8C-C51C817DCC4D}"/>
              </a:ext>
            </a:extLst>
          </p:cNvPr>
          <p:cNvSpPr txBox="1"/>
          <p:nvPr/>
        </p:nvSpPr>
        <p:spPr>
          <a:xfrm>
            <a:off x="5540645" y="4462465"/>
            <a:ext cx="891591" cy="338554"/>
          </a:xfrm>
          <a:prstGeom prst="rect">
            <a:avLst/>
          </a:prstGeom>
          <a:noFill/>
        </p:spPr>
        <p:txBody>
          <a:bodyPr wrap="none" rtlCol="0">
            <a:spAutoFit/>
          </a:bodyPr>
          <a:lstStyle/>
          <a:p>
            <a:r>
              <a:rPr lang="en-CA" sz="1600" b="1" dirty="0"/>
              <a:t>MOLLER</a:t>
            </a:r>
          </a:p>
        </p:txBody>
      </p:sp>
      <p:sp>
        <p:nvSpPr>
          <p:cNvPr id="30" name="TextBox 29">
            <a:extLst>
              <a:ext uri="{FF2B5EF4-FFF2-40B4-BE49-F238E27FC236}">
                <a16:creationId xmlns:a16="http://schemas.microsoft.com/office/drawing/2014/main" id="{8C76E750-C467-F6EF-8BAD-D5E9888AACC2}"/>
              </a:ext>
            </a:extLst>
          </p:cNvPr>
          <p:cNvSpPr txBox="1"/>
          <p:nvPr/>
        </p:nvSpPr>
        <p:spPr>
          <a:xfrm>
            <a:off x="5540645" y="3988101"/>
            <a:ext cx="2462534" cy="338554"/>
          </a:xfrm>
          <a:prstGeom prst="rect">
            <a:avLst/>
          </a:prstGeom>
          <a:noFill/>
        </p:spPr>
        <p:txBody>
          <a:bodyPr wrap="none" rtlCol="0">
            <a:spAutoFit/>
          </a:bodyPr>
          <a:lstStyle/>
          <a:p>
            <a:r>
              <a:rPr lang="en-CA" sz="1600" b="1" dirty="0"/>
              <a:t>PREX/CREX, </a:t>
            </a:r>
            <a:r>
              <a:rPr lang="en-CA" sz="1600" b="1" dirty="0" err="1"/>
              <a:t>MREX@Mainz</a:t>
            </a:r>
            <a:endParaRPr lang="en-CA" sz="1600" b="1" dirty="0"/>
          </a:p>
        </p:txBody>
      </p:sp>
    </p:spTree>
    <p:extLst>
      <p:ext uri="{BB962C8B-B14F-4D97-AF65-F5344CB8AC3E}">
        <p14:creationId xmlns:p14="http://schemas.microsoft.com/office/powerpoint/2010/main" val="390565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782C04A4-8CF0-498D-AC5F-3A3A16A6C4C5}"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25</a:t>
            </a:fld>
            <a:endParaRPr lang="en-CA"/>
          </a:p>
        </p:txBody>
      </p:sp>
      <p:sp>
        <p:nvSpPr>
          <p:cNvPr id="2" name="TextBox 1">
            <a:extLst>
              <a:ext uri="{FF2B5EF4-FFF2-40B4-BE49-F238E27FC236}">
                <a16:creationId xmlns:a16="http://schemas.microsoft.com/office/drawing/2014/main" id="{01626F7C-EB84-FB11-7EEC-4BC8E395A8A4}"/>
              </a:ext>
            </a:extLst>
          </p:cNvPr>
          <p:cNvSpPr txBox="1"/>
          <p:nvPr/>
        </p:nvSpPr>
        <p:spPr>
          <a:xfrm>
            <a:off x="312175" y="659209"/>
            <a:ext cx="3949001" cy="369332"/>
          </a:xfrm>
          <a:prstGeom prst="rect">
            <a:avLst/>
          </a:prstGeom>
          <a:noFill/>
        </p:spPr>
        <p:txBody>
          <a:bodyPr wrap="square" rtlCol="0">
            <a:spAutoFit/>
          </a:bodyPr>
          <a:lstStyle/>
          <a:p>
            <a:r>
              <a:rPr lang="en-US" b="1" dirty="0"/>
              <a:t>The Weak Mixing Angle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EB3C96-121C-7030-5B44-55E5E4697602}"/>
                  </a:ext>
                </a:extLst>
              </p:cNvPr>
              <p:cNvSpPr txBox="1"/>
              <p:nvPr/>
            </p:nvSpPr>
            <p:spPr>
              <a:xfrm>
                <a:off x="6593239" y="1256354"/>
                <a:ext cx="5417144" cy="4831323"/>
              </a:xfrm>
              <a:prstGeom prst="rect">
                <a:avLst/>
              </a:prstGeom>
              <a:noFill/>
            </p:spPr>
            <p:txBody>
              <a:bodyPr wrap="square" rtlCol="0">
                <a:spAutoFit/>
              </a:bodyPr>
              <a:lstStyle/>
              <a:p>
                <a:r>
                  <a:rPr lang="en-US" sz="1600" dirty="0">
                    <a:cs typeface="Arial" panose="020B0604020202020204" pitchFamily="34" charset="0"/>
                  </a:rPr>
                  <a:t>The weak mixing angle is a central parameter of the electroweak part of the Standard Model:</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SU(2): Gauge fields </a:t>
                </a:r>
                <a14:m>
                  <m:oMath xmlns:m="http://schemas.openxmlformats.org/officeDocument/2006/math">
                    <m:d>
                      <m:dPr>
                        <m:ctrlPr>
                          <a:rPr lang="en-US" sz="1600" i="1" smtClean="0">
                            <a:solidFill>
                              <a:schemeClr val="accent1"/>
                            </a:solidFill>
                            <a:latin typeface="Cambria Math" panose="02040503050406030204" pitchFamily="18" charset="0"/>
                            <a:cs typeface="Arial" panose="020B0604020202020204" pitchFamily="34" charset="0"/>
                          </a:rPr>
                        </m:ctrlPr>
                      </m:dPr>
                      <m:e>
                        <m:sSup>
                          <m:sSupPr>
                            <m:ctrlPr>
                              <a:rPr lang="en-US" sz="1600" i="1" smtClean="0">
                                <a:solidFill>
                                  <a:schemeClr val="accent1"/>
                                </a:solidFill>
                                <a:latin typeface="Cambria Math" panose="02040503050406030204" pitchFamily="18" charset="0"/>
                                <a:cs typeface="Arial" panose="020B0604020202020204" pitchFamily="34" charset="0"/>
                              </a:rPr>
                            </m:ctrlPr>
                          </m:sSupPr>
                          <m:e>
                            <m:r>
                              <a:rPr lang="en-CA" sz="1600" b="0" i="1" smtClean="0">
                                <a:solidFill>
                                  <a:schemeClr val="accent1"/>
                                </a:solidFill>
                                <a:latin typeface="Cambria Math" panose="02040503050406030204" pitchFamily="18" charset="0"/>
                                <a:cs typeface="Arial" panose="020B0604020202020204" pitchFamily="34" charset="0"/>
                              </a:rPr>
                              <m:t>𝐵</m:t>
                            </m:r>
                          </m:e>
                          <m:sup>
                            <m:r>
                              <a:rPr lang="en-CA" sz="1600" b="0" i="1" smtClean="0">
                                <a:solidFill>
                                  <a:schemeClr val="accent1"/>
                                </a:solidFill>
                                <a:latin typeface="Cambria Math" panose="02040503050406030204" pitchFamily="18" charset="0"/>
                                <a:cs typeface="Arial" panose="020B0604020202020204" pitchFamily="34" charset="0"/>
                              </a:rPr>
                              <m:t>+</m:t>
                            </m:r>
                          </m:sup>
                        </m:sSup>
                        <m:r>
                          <a:rPr lang="en-CA" sz="1600" b="0" i="1" smtClean="0">
                            <a:solidFill>
                              <a:schemeClr val="accent1"/>
                            </a:solidFill>
                            <a:latin typeface="Cambria Math" panose="02040503050406030204" pitchFamily="18" charset="0"/>
                            <a:cs typeface="Arial" panose="020B0604020202020204" pitchFamily="34" charset="0"/>
                          </a:rPr>
                          <m:t>,</m:t>
                        </m:r>
                        <m:sSup>
                          <m:sSupPr>
                            <m:ctrlPr>
                              <a:rPr lang="en-US" sz="1600" i="1">
                                <a:solidFill>
                                  <a:schemeClr val="accent1"/>
                                </a:solidFill>
                                <a:latin typeface="Cambria Math" panose="02040503050406030204" pitchFamily="18" charset="0"/>
                                <a:cs typeface="Arial" panose="020B0604020202020204" pitchFamily="34" charset="0"/>
                              </a:rPr>
                            </m:ctrlPr>
                          </m:sSupPr>
                          <m:e>
                            <m:r>
                              <a:rPr lang="en-CA" sz="1600" i="1">
                                <a:solidFill>
                                  <a:schemeClr val="accent1"/>
                                </a:solidFill>
                                <a:latin typeface="Cambria Math" panose="02040503050406030204" pitchFamily="18" charset="0"/>
                                <a:cs typeface="Arial" panose="020B0604020202020204" pitchFamily="34" charset="0"/>
                              </a:rPr>
                              <m:t>𝐵</m:t>
                            </m:r>
                          </m:e>
                          <m:sup>
                            <m:r>
                              <a:rPr lang="en-CA" sz="1600" b="0" i="1" smtClean="0">
                                <a:solidFill>
                                  <a:schemeClr val="accent1"/>
                                </a:solidFill>
                                <a:latin typeface="Cambria Math" panose="02040503050406030204" pitchFamily="18" charset="0"/>
                                <a:cs typeface="Arial" panose="020B0604020202020204" pitchFamily="34" charset="0"/>
                              </a:rPr>
                              <m:t>−</m:t>
                            </m:r>
                          </m:sup>
                        </m:sSup>
                        <m:r>
                          <a:rPr lang="en-CA" sz="1600" b="0" i="1" smtClean="0">
                            <a:solidFill>
                              <a:schemeClr val="accent1"/>
                            </a:solidFill>
                            <a:latin typeface="Cambria Math" panose="02040503050406030204" pitchFamily="18" charset="0"/>
                            <a:cs typeface="Arial" panose="020B0604020202020204" pitchFamily="34" charset="0"/>
                          </a:rPr>
                          <m:t>,</m:t>
                        </m:r>
                        <m:sSup>
                          <m:sSupPr>
                            <m:ctrlPr>
                              <a:rPr lang="en-US" sz="1600" i="1">
                                <a:solidFill>
                                  <a:schemeClr val="accent1"/>
                                </a:solidFill>
                                <a:latin typeface="Cambria Math" panose="02040503050406030204" pitchFamily="18" charset="0"/>
                                <a:cs typeface="Arial" panose="020B0604020202020204" pitchFamily="34" charset="0"/>
                              </a:rPr>
                            </m:ctrlPr>
                          </m:sSupPr>
                          <m:e>
                            <m:r>
                              <a:rPr lang="en-CA" sz="1600" i="1">
                                <a:solidFill>
                                  <a:schemeClr val="accent1"/>
                                </a:solidFill>
                                <a:latin typeface="Cambria Math" panose="02040503050406030204" pitchFamily="18" charset="0"/>
                                <a:cs typeface="Arial" panose="020B0604020202020204" pitchFamily="34" charset="0"/>
                              </a:rPr>
                              <m:t>𝐵</m:t>
                            </m:r>
                          </m:e>
                          <m:sup>
                            <m:r>
                              <a:rPr lang="en-CA" sz="1600" b="0" i="1" smtClean="0">
                                <a:solidFill>
                                  <a:schemeClr val="accent1"/>
                                </a:solidFill>
                                <a:latin typeface="Cambria Math" panose="02040503050406030204" pitchFamily="18" charset="0"/>
                                <a:cs typeface="Arial" panose="020B0604020202020204" pitchFamily="34" charset="0"/>
                              </a:rPr>
                              <m:t>0</m:t>
                            </m:r>
                          </m:sup>
                        </m:sSup>
                      </m:e>
                    </m:d>
                  </m:oMath>
                </a14:m>
                <a:r>
                  <a:rPr lang="en-US" sz="1600" dirty="0">
                    <a:cs typeface="Arial" panose="020B0604020202020204" pitchFamily="34" charset="0"/>
                  </a:rPr>
                  <a:t> and coupling </a:t>
                </a:r>
                <a14:m>
                  <m:oMath xmlns:m="http://schemas.openxmlformats.org/officeDocument/2006/math">
                    <m:r>
                      <a:rPr lang="en-CA" sz="1600" b="0" i="1" smtClean="0">
                        <a:solidFill>
                          <a:schemeClr val="accent1"/>
                        </a:solidFill>
                        <a:latin typeface="Cambria Math" panose="02040503050406030204" pitchFamily="18" charset="0"/>
                        <a:cs typeface="Arial" panose="020B0604020202020204" pitchFamily="34" charset="0"/>
                      </a:rPr>
                      <m:t>𝑔</m:t>
                    </m:r>
                  </m:oMath>
                </a14:m>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U(1): Gauge field </a:t>
                </a:r>
                <a14:m>
                  <m:oMath xmlns:m="http://schemas.openxmlformats.org/officeDocument/2006/math">
                    <m:r>
                      <a:rPr lang="en-CA" sz="1600" b="0" i="1" smtClean="0">
                        <a:solidFill>
                          <a:schemeClr val="accent1"/>
                        </a:solidFill>
                        <a:latin typeface="Cambria Math" panose="02040503050406030204" pitchFamily="18" charset="0"/>
                        <a:ea typeface="Cambria Math" panose="02040503050406030204" pitchFamily="18" charset="0"/>
                      </a:rPr>
                      <m:t>𝐴</m:t>
                    </m:r>
                  </m:oMath>
                </a14:m>
                <a:r>
                  <a:rPr lang="en-US" sz="1600" dirty="0">
                    <a:cs typeface="Arial" panose="020B0604020202020204" pitchFamily="34" charset="0"/>
                  </a:rPr>
                  <a:t> and coupling </a:t>
                </a:r>
                <a14:m>
                  <m:oMath xmlns:m="http://schemas.openxmlformats.org/officeDocument/2006/math">
                    <m:r>
                      <a:rPr lang="en-CA" sz="1600" i="1" smtClean="0">
                        <a:solidFill>
                          <a:schemeClr val="accent1"/>
                        </a:solidFill>
                        <a:latin typeface="Cambria Math" panose="02040503050406030204" pitchFamily="18" charset="0"/>
                        <a:cs typeface="Arial" panose="020B0604020202020204" pitchFamily="34" charset="0"/>
                      </a:rPr>
                      <m:t>𝑔</m:t>
                    </m:r>
                    <m:r>
                      <a:rPr lang="en-CA" sz="1600" b="0" i="1" smtClean="0">
                        <a:solidFill>
                          <a:schemeClr val="accent1"/>
                        </a:solidFill>
                        <a:latin typeface="Cambria Math" panose="02040503050406030204" pitchFamily="18" charset="0"/>
                        <a:cs typeface="Arial" panose="020B0604020202020204" pitchFamily="34" charset="0"/>
                      </a:rPr>
                      <m:t>′</m:t>
                    </m:r>
                  </m:oMath>
                </a14:m>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“On-shell” definition in terms of boson masses:</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a:t>
                </a:r>
                <a14:m>
                  <m:oMath xmlns:m="http://schemas.openxmlformats.org/officeDocument/2006/math">
                    <m:bar>
                      <m:barPr>
                        <m:pos m:val="top"/>
                        <m:ctrlPr>
                          <a:rPr lang="en-CA" sz="1600" b="0" i="1" smtClean="0">
                            <a:latin typeface="Cambria Math" panose="02040503050406030204" pitchFamily="18" charset="0"/>
                            <a:cs typeface="Arial" panose="020B0604020202020204" pitchFamily="34" charset="0"/>
                          </a:rPr>
                        </m:ctrlPr>
                      </m:barPr>
                      <m:e>
                        <m:r>
                          <m:rPr>
                            <m:sty m:val="p"/>
                          </m:rPr>
                          <a:rPr lang="en-CA" sz="1600">
                            <a:latin typeface="Cambria Math" panose="02040503050406030204" pitchFamily="18" charset="0"/>
                            <a:cs typeface="Arial" panose="020B0604020202020204" pitchFamily="34" charset="0"/>
                          </a:rPr>
                          <m:t>MS</m:t>
                        </m:r>
                      </m:e>
                    </m:bar>
                  </m:oMath>
                </a14:m>
                <a:r>
                  <a:rPr lang="en-US" sz="1600" dirty="0">
                    <a:cs typeface="Arial" panose="020B0604020202020204" pitchFamily="34" charset="0"/>
                  </a:rPr>
                  <a:t>-Scheme” definition in terms of (running) coupling constants:</a:t>
                </a:r>
              </a:p>
              <a:p>
                <a:endParaRPr lang="en-US" sz="1600" dirty="0">
                  <a:cs typeface="Arial" panose="020B0604020202020204" pitchFamily="34" charset="0"/>
                </a:endParaRPr>
              </a:p>
              <a:p>
                <a:endParaRPr lang="en-US" sz="1600" dirty="0">
                  <a:cs typeface="Arial" panose="020B0604020202020204" pitchFamily="34" charset="0"/>
                </a:endParaRPr>
              </a:p>
            </p:txBody>
          </p:sp>
        </mc:Choice>
        <mc:Fallback xmlns="">
          <p:sp>
            <p:nvSpPr>
              <p:cNvPr id="10" name="TextBox 9">
                <a:extLst>
                  <a:ext uri="{FF2B5EF4-FFF2-40B4-BE49-F238E27FC236}">
                    <a16:creationId xmlns:a16="http://schemas.microsoft.com/office/drawing/2014/main" id="{9EEB3C96-121C-7030-5B44-55E5E4697602}"/>
                  </a:ext>
                </a:extLst>
              </p:cNvPr>
              <p:cNvSpPr txBox="1">
                <a:spLocks noRot="1" noChangeAspect="1" noMove="1" noResize="1" noEditPoints="1" noAdjustHandles="1" noChangeArrowheads="1" noChangeShapeType="1" noTextEdit="1"/>
              </p:cNvSpPr>
              <p:nvPr/>
            </p:nvSpPr>
            <p:spPr>
              <a:xfrm>
                <a:off x="6593239" y="1256354"/>
                <a:ext cx="5417144" cy="4831323"/>
              </a:xfrm>
              <a:prstGeom prst="rect">
                <a:avLst/>
              </a:prstGeom>
              <a:blipFill>
                <a:blip r:embed="rId2"/>
                <a:stretch>
                  <a:fillRect l="-676" t="-3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5C3CD0-D08A-1C4D-CDBF-1255E406B799}"/>
                  </a:ext>
                </a:extLst>
              </p:cNvPr>
              <p:cNvSpPr txBox="1"/>
              <p:nvPr/>
            </p:nvSpPr>
            <p:spPr>
              <a:xfrm>
                <a:off x="7092522" y="2022397"/>
                <a:ext cx="374083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CA" b="1" i="1" smtClean="0">
                              <a:solidFill>
                                <a:schemeClr val="accent1"/>
                              </a:solidFill>
                              <a:latin typeface="Cambria Math" panose="02040503050406030204" pitchFamily="18" charset="0"/>
                            </a:rPr>
                          </m:ctrlPr>
                        </m:dPr>
                        <m:e>
                          <m:m>
                            <m:mPr>
                              <m:mcs>
                                <m:mc>
                                  <m:mcPr>
                                    <m:count m:val="1"/>
                                    <m:mcJc m:val="center"/>
                                  </m:mcPr>
                                </m:mc>
                              </m:mcs>
                              <m:ctrlPr>
                                <a:rPr lang="en-CA" b="1" i="1" smtClean="0">
                                  <a:solidFill>
                                    <a:schemeClr val="accent1"/>
                                  </a:solidFill>
                                  <a:latin typeface="Cambria Math" panose="02040503050406030204" pitchFamily="18" charset="0"/>
                                </a:rPr>
                              </m:ctrlPr>
                            </m:mPr>
                            <m:mr>
                              <m:e>
                                <m:r>
                                  <m:rPr>
                                    <m:brk m:alnAt="7"/>
                                  </m:rPr>
                                  <a:rPr lang="en-CA" b="1" i="1" smtClean="0">
                                    <a:solidFill>
                                      <a:schemeClr val="accent1"/>
                                    </a:solidFill>
                                    <a:latin typeface="Cambria Math" panose="02040503050406030204" pitchFamily="18" charset="0"/>
                                    <a:ea typeface="Cambria Math" panose="02040503050406030204" pitchFamily="18" charset="0"/>
                                  </a:rPr>
                                  <m:t>𝜸</m:t>
                                </m:r>
                              </m:e>
                            </m:mr>
                            <m:mr>
                              <m:e>
                                <m:r>
                                  <a:rPr lang="en-CA" b="1" i="1">
                                    <a:solidFill>
                                      <a:schemeClr val="accent1"/>
                                    </a:solidFill>
                                    <a:latin typeface="Cambria Math" panose="02040503050406030204" pitchFamily="18" charset="0"/>
                                  </a:rPr>
                                  <m:t>𝒁</m:t>
                                </m:r>
                              </m:e>
                            </m:mr>
                          </m:m>
                        </m:e>
                      </m:d>
                      <m:r>
                        <a:rPr lang="en-CA" b="1" i="1" smtClean="0">
                          <a:solidFill>
                            <a:schemeClr val="accent1"/>
                          </a:solidFill>
                          <a:latin typeface="Cambria Math" panose="02040503050406030204" pitchFamily="18" charset="0"/>
                        </a:rPr>
                        <m:t>=</m:t>
                      </m:r>
                      <m:d>
                        <m:dPr>
                          <m:ctrlPr>
                            <a:rPr lang="en-CA" b="1" i="1" smtClean="0">
                              <a:solidFill>
                                <a:schemeClr val="accent1"/>
                              </a:solidFill>
                              <a:latin typeface="Cambria Math" panose="02040503050406030204" pitchFamily="18" charset="0"/>
                            </a:rPr>
                          </m:ctrlPr>
                        </m:dPr>
                        <m:e>
                          <m:m>
                            <m:mPr>
                              <m:mcs>
                                <m:mc>
                                  <m:mcPr>
                                    <m:count m:val="2"/>
                                    <m:mcJc m:val="center"/>
                                  </m:mcPr>
                                </m:mc>
                              </m:mcs>
                              <m:ctrlPr>
                                <a:rPr lang="en-CA" b="1" i="1" smtClean="0">
                                  <a:solidFill>
                                    <a:schemeClr val="accent1"/>
                                  </a:solidFill>
                                  <a:latin typeface="Cambria Math" panose="02040503050406030204" pitchFamily="18" charset="0"/>
                                </a:rPr>
                              </m:ctrlPr>
                            </m:mPr>
                            <m:mr>
                              <m:e>
                                <m:r>
                                  <m:rPr>
                                    <m:brk m:alnAt="7"/>
                                  </m:rPr>
                                  <a:rPr lang="en-CA" b="1" i="1" smtClean="0">
                                    <a:solidFill>
                                      <a:schemeClr val="accent1"/>
                                    </a:solidFill>
                                    <a:latin typeface="Cambria Math" panose="02040503050406030204" pitchFamily="18" charset="0"/>
                                  </a:rPr>
                                  <m:t>𝒔</m:t>
                                </m:r>
                                <m:r>
                                  <a:rPr lang="en-CA" b="1" i="1" smtClean="0">
                                    <a:solidFill>
                                      <a:schemeClr val="accent1"/>
                                    </a:solidFill>
                                    <a:latin typeface="Cambria Math" panose="02040503050406030204" pitchFamily="18" charset="0"/>
                                  </a:rPr>
                                  <m:t>𝒊𝒏</m:t>
                                </m:r>
                                <m:d>
                                  <m:dPr>
                                    <m:ctrlPr>
                                      <a:rPr lang="en-CA" b="1" i="1" smtClean="0">
                                        <a:solidFill>
                                          <a:schemeClr val="accent1"/>
                                        </a:solidFill>
                                        <a:latin typeface="Cambria Math" panose="02040503050406030204" pitchFamily="18" charset="0"/>
                                      </a:rPr>
                                    </m:ctrlPr>
                                  </m:dPr>
                                  <m:e>
                                    <m:sSub>
                                      <m:sSubPr>
                                        <m:ctrlPr>
                                          <a:rPr lang="en-CA" b="1" i="1" smtClean="0">
                                            <a:solidFill>
                                              <a:schemeClr val="accent1"/>
                                            </a:solidFill>
                                            <a:latin typeface="Cambria Math" panose="02040503050406030204" pitchFamily="18" charset="0"/>
                                          </a:rPr>
                                        </m:ctrlPr>
                                      </m:sSubPr>
                                      <m:e>
                                        <m:r>
                                          <a:rPr lang="en-CA" b="1" i="1" smtClean="0">
                                            <a:solidFill>
                                              <a:schemeClr val="accent1"/>
                                            </a:solidFill>
                                            <a:latin typeface="Cambria Math" panose="02040503050406030204" pitchFamily="18" charset="0"/>
                                            <a:ea typeface="Cambria Math" panose="02040503050406030204" pitchFamily="18" charset="0"/>
                                          </a:rPr>
                                          <m:t>𝜽</m:t>
                                        </m:r>
                                      </m:e>
                                      <m:sub>
                                        <m:r>
                                          <a:rPr lang="en-CA" b="1" i="1" smtClean="0">
                                            <a:solidFill>
                                              <a:schemeClr val="accent1"/>
                                            </a:solidFill>
                                            <a:latin typeface="Cambria Math" panose="02040503050406030204" pitchFamily="18" charset="0"/>
                                          </a:rPr>
                                          <m:t>𝑾</m:t>
                                        </m:r>
                                      </m:sub>
                                    </m:sSub>
                                  </m:e>
                                </m:d>
                              </m:e>
                              <m:e>
                                <m:r>
                                  <a:rPr lang="en-CA" b="1" i="1" smtClean="0">
                                    <a:solidFill>
                                      <a:schemeClr val="accent1"/>
                                    </a:solidFill>
                                    <a:latin typeface="Cambria Math" panose="02040503050406030204" pitchFamily="18" charset="0"/>
                                  </a:rPr>
                                  <m:t>𝒄𝒐𝒔</m:t>
                                </m:r>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𝜽</m:t>
                                        </m:r>
                                      </m:e>
                                      <m:sub>
                                        <m:r>
                                          <a:rPr lang="en-CA" b="1" i="1">
                                            <a:solidFill>
                                              <a:schemeClr val="accent1"/>
                                            </a:solidFill>
                                            <a:latin typeface="Cambria Math" panose="02040503050406030204" pitchFamily="18" charset="0"/>
                                          </a:rPr>
                                          <m:t>𝑾</m:t>
                                        </m:r>
                                      </m:sub>
                                    </m:sSub>
                                  </m:e>
                                </m:d>
                              </m:e>
                            </m:mr>
                            <m:mr>
                              <m:e>
                                <m:r>
                                  <a:rPr lang="en-CA" b="1" i="1">
                                    <a:solidFill>
                                      <a:schemeClr val="accent1"/>
                                    </a:solidFill>
                                    <a:latin typeface="Cambria Math" panose="02040503050406030204" pitchFamily="18" charset="0"/>
                                  </a:rPr>
                                  <m:t>𝒄𝒐𝒔</m:t>
                                </m:r>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𝜽</m:t>
                                        </m:r>
                                      </m:e>
                                      <m:sub>
                                        <m:r>
                                          <a:rPr lang="en-CA" b="1" i="1">
                                            <a:solidFill>
                                              <a:schemeClr val="accent1"/>
                                            </a:solidFill>
                                            <a:latin typeface="Cambria Math" panose="02040503050406030204" pitchFamily="18" charset="0"/>
                                          </a:rPr>
                                          <m:t>𝑾</m:t>
                                        </m:r>
                                      </m:sub>
                                    </m:sSub>
                                  </m:e>
                                </m:d>
                              </m:e>
                              <m:e>
                                <m:r>
                                  <a:rPr lang="en-CA" b="1" i="1" smtClean="0">
                                    <a:solidFill>
                                      <a:schemeClr val="accent1"/>
                                    </a:solidFill>
                                    <a:latin typeface="Cambria Math" panose="02040503050406030204" pitchFamily="18" charset="0"/>
                                  </a:rPr>
                                  <m:t>−</m:t>
                                </m:r>
                                <m:r>
                                  <m:rPr>
                                    <m:brk m:alnAt="7"/>
                                  </m:rPr>
                                  <a:rPr lang="en-CA" b="1" i="1">
                                    <a:solidFill>
                                      <a:schemeClr val="accent1"/>
                                    </a:solidFill>
                                    <a:latin typeface="Cambria Math" panose="02040503050406030204" pitchFamily="18" charset="0"/>
                                  </a:rPr>
                                  <m:t>𝒔</m:t>
                                </m:r>
                                <m:r>
                                  <a:rPr lang="en-CA" b="1" i="1">
                                    <a:solidFill>
                                      <a:schemeClr val="accent1"/>
                                    </a:solidFill>
                                    <a:latin typeface="Cambria Math" panose="02040503050406030204" pitchFamily="18" charset="0"/>
                                  </a:rPr>
                                  <m:t>𝒊𝒏</m:t>
                                </m:r>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𝜽</m:t>
                                        </m:r>
                                      </m:e>
                                      <m:sub>
                                        <m:r>
                                          <a:rPr lang="en-CA" b="1" i="1">
                                            <a:solidFill>
                                              <a:schemeClr val="accent1"/>
                                            </a:solidFill>
                                            <a:latin typeface="Cambria Math" panose="02040503050406030204" pitchFamily="18" charset="0"/>
                                          </a:rPr>
                                          <m:t>𝑾</m:t>
                                        </m:r>
                                      </m:sub>
                                    </m:sSub>
                                  </m:e>
                                </m:d>
                              </m:e>
                            </m:mr>
                          </m:m>
                        </m:e>
                      </m:d>
                      <m:d>
                        <m:dPr>
                          <m:ctrlPr>
                            <a:rPr lang="en-CA" b="1" i="1">
                              <a:solidFill>
                                <a:schemeClr val="accent1"/>
                              </a:solidFill>
                              <a:latin typeface="Cambria Math" panose="02040503050406030204" pitchFamily="18" charset="0"/>
                            </a:rPr>
                          </m:ctrlPr>
                        </m:dPr>
                        <m:e>
                          <m:m>
                            <m:mPr>
                              <m:mcs>
                                <m:mc>
                                  <m:mcPr>
                                    <m:count m:val="1"/>
                                    <m:mcJc m:val="center"/>
                                  </m:mcPr>
                                </m:mc>
                              </m:mcs>
                              <m:ctrlPr>
                                <a:rPr lang="en-CA" b="1" i="1">
                                  <a:solidFill>
                                    <a:schemeClr val="accent1"/>
                                  </a:solidFill>
                                  <a:latin typeface="Cambria Math" panose="02040503050406030204" pitchFamily="18" charset="0"/>
                                </a:rPr>
                              </m:ctrlPr>
                            </m:mPr>
                            <m:mr>
                              <m:e>
                                <m:sSup>
                                  <m:sSupPr>
                                    <m:ctrlPr>
                                      <a:rPr lang="en-CA" b="1" i="1">
                                        <a:solidFill>
                                          <a:schemeClr val="accent1"/>
                                        </a:solidFill>
                                        <a:latin typeface="Cambria Math" panose="02040503050406030204" pitchFamily="18" charset="0"/>
                                      </a:rPr>
                                    </m:ctrlPr>
                                  </m:sSupPr>
                                  <m:e>
                                    <m:r>
                                      <a:rPr lang="en-CA" b="1" i="1" smtClean="0">
                                        <a:solidFill>
                                          <a:schemeClr val="accent1"/>
                                        </a:solidFill>
                                        <a:latin typeface="Cambria Math" panose="02040503050406030204" pitchFamily="18" charset="0"/>
                                      </a:rPr>
                                      <m:t>𝑩</m:t>
                                    </m:r>
                                  </m:e>
                                  <m:sup>
                                    <m:r>
                                      <a:rPr lang="en-CA" b="1" i="1">
                                        <a:solidFill>
                                          <a:schemeClr val="accent1"/>
                                        </a:solidFill>
                                        <a:latin typeface="Cambria Math" panose="02040503050406030204" pitchFamily="18" charset="0"/>
                                      </a:rPr>
                                      <m:t>𝟎</m:t>
                                    </m:r>
                                  </m:sup>
                                </m:sSup>
                              </m:e>
                            </m:mr>
                            <m:mr>
                              <m:e>
                                <m:r>
                                  <a:rPr lang="en-CA" b="1" i="1" smtClean="0">
                                    <a:solidFill>
                                      <a:schemeClr val="accent1"/>
                                    </a:solidFill>
                                    <a:latin typeface="Cambria Math" panose="02040503050406030204" pitchFamily="18" charset="0"/>
                                    <a:ea typeface="Cambria Math" panose="02040503050406030204" pitchFamily="18" charset="0"/>
                                  </a:rPr>
                                  <m:t>𝑨</m:t>
                                </m:r>
                              </m:e>
                            </m:mr>
                          </m:m>
                        </m:e>
                      </m:d>
                    </m:oMath>
                  </m:oMathPara>
                </a14:m>
                <a:endParaRPr lang="en-CA" b="1" dirty="0">
                  <a:solidFill>
                    <a:schemeClr val="accent1"/>
                  </a:solidFill>
                </a:endParaRPr>
              </a:p>
            </p:txBody>
          </p:sp>
        </mc:Choice>
        <mc:Fallback xmlns="">
          <p:sp>
            <p:nvSpPr>
              <p:cNvPr id="11" name="TextBox 10">
                <a:extLst>
                  <a:ext uri="{FF2B5EF4-FFF2-40B4-BE49-F238E27FC236}">
                    <a16:creationId xmlns:a16="http://schemas.microsoft.com/office/drawing/2014/main" id="{955C3CD0-D08A-1C4D-CDBF-1255E406B799}"/>
                  </a:ext>
                </a:extLst>
              </p:cNvPr>
              <p:cNvSpPr txBox="1">
                <a:spLocks noRot="1" noChangeAspect="1" noMove="1" noResize="1" noEditPoints="1" noAdjustHandles="1" noChangeArrowheads="1" noChangeShapeType="1" noTextEdit="1"/>
              </p:cNvSpPr>
              <p:nvPr/>
            </p:nvSpPr>
            <p:spPr>
              <a:xfrm>
                <a:off x="7092522" y="2022397"/>
                <a:ext cx="3740832" cy="622350"/>
              </a:xfrm>
              <a:prstGeom prst="rect">
                <a:avLst/>
              </a:prstGeom>
              <a:blipFill>
                <a:blip r:embed="rId3"/>
                <a:stretch>
                  <a:fillRect b="-56372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1AA1A13-C1E8-E85E-2CFC-267906BE2889}"/>
                  </a:ext>
                </a:extLst>
              </p:cNvPr>
              <p:cNvSpPr txBox="1"/>
              <p:nvPr/>
            </p:nvSpPr>
            <p:spPr>
              <a:xfrm>
                <a:off x="7879000" y="4283429"/>
                <a:ext cx="2496833" cy="738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CA" b="1" i="1" smtClean="0">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𝒔𝒊𝒏</m:t>
                          </m:r>
                        </m:e>
                        <m:sup>
                          <m:r>
                            <a:rPr lang="en-CA" b="1" i="1" smtClean="0">
                              <a:solidFill>
                                <a:schemeClr val="accent1"/>
                              </a:solidFill>
                              <a:latin typeface="Cambria Math" panose="02040503050406030204" pitchFamily="18" charset="0"/>
                            </a:rPr>
                            <m:t>𝟐</m:t>
                          </m:r>
                        </m:sup>
                      </m:sSup>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𝜽</m:t>
                              </m:r>
                            </m:e>
                            <m:sub>
                              <m:r>
                                <a:rPr lang="en-CA" b="1" i="1">
                                  <a:solidFill>
                                    <a:schemeClr val="accent1"/>
                                  </a:solidFill>
                                  <a:latin typeface="Cambria Math" panose="02040503050406030204" pitchFamily="18" charset="0"/>
                                </a:rPr>
                                <m:t>𝑾</m:t>
                              </m:r>
                            </m:sub>
                          </m:sSub>
                        </m:e>
                      </m:d>
                      <m:r>
                        <a:rPr lang="en-CA" b="1" i="1" smtClean="0">
                          <a:solidFill>
                            <a:schemeClr val="accent1"/>
                          </a:solidFill>
                          <a:latin typeface="Cambria Math" panose="02040503050406030204" pitchFamily="18" charset="0"/>
                        </a:rPr>
                        <m:t>=</m:t>
                      </m:r>
                      <m:r>
                        <a:rPr lang="en-CA" b="1" i="1" smtClean="0">
                          <a:solidFill>
                            <a:schemeClr val="accent1"/>
                          </a:solidFill>
                          <a:latin typeface="Cambria Math" panose="02040503050406030204" pitchFamily="18" charset="0"/>
                        </a:rPr>
                        <m:t>𝟏</m:t>
                      </m:r>
                      <m:r>
                        <a:rPr lang="en-CA" b="1" i="1" smtClean="0">
                          <a:solidFill>
                            <a:schemeClr val="accent1"/>
                          </a:solidFill>
                          <a:latin typeface="Cambria Math" panose="02040503050406030204" pitchFamily="18" charset="0"/>
                        </a:rPr>
                        <m:t>−</m:t>
                      </m:r>
                      <m:f>
                        <m:fPr>
                          <m:ctrlPr>
                            <a:rPr lang="en-CA" b="1" i="1" smtClean="0">
                              <a:solidFill>
                                <a:schemeClr val="accent1"/>
                              </a:solidFill>
                              <a:latin typeface="Cambria Math" panose="02040503050406030204" pitchFamily="18" charset="0"/>
                            </a:rPr>
                          </m:ctrlPr>
                        </m:fPr>
                        <m:num>
                          <m:sSubSup>
                            <m:sSubSupPr>
                              <m:ctrlPr>
                                <a:rPr lang="en-CA" b="1" i="1" smtClean="0">
                                  <a:solidFill>
                                    <a:schemeClr val="accent1"/>
                                  </a:solidFill>
                                  <a:latin typeface="Cambria Math" panose="02040503050406030204" pitchFamily="18" charset="0"/>
                                </a:rPr>
                              </m:ctrlPr>
                            </m:sSubSupPr>
                            <m:e>
                              <m:r>
                                <a:rPr lang="en-CA" b="1" i="1" smtClean="0">
                                  <a:solidFill>
                                    <a:schemeClr val="accent1"/>
                                  </a:solidFill>
                                  <a:latin typeface="Cambria Math" panose="02040503050406030204" pitchFamily="18" charset="0"/>
                                </a:rPr>
                                <m:t>𝒎</m:t>
                              </m:r>
                            </m:e>
                            <m:sub>
                              <m:r>
                                <a:rPr lang="en-CA" b="1" i="1" smtClean="0">
                                  <a:solidFill>
                                    <a:schemeClr val="accent1"/>
                                  </a:solidFill>
                                  <a:latin typeface="Cambria Math" panose="02040503050406030204" pitchFamily="18" charset="0"/>
                                </a:rPr>
                                <m:t>𝑾</m:t>
                              </m:r>
                            </m:sub>
                            <m:sup>
                              <m:r>
                                <a:rPr lang="en-CA" b="1" i="1" smtClean="0">
                                  <a:solidFill>
                                    <a:schemeClr val="accent1"/>
                                  </a:solidFill>
                                  <a:latin typeface="Cambria Math" panose="02040503050406030204" pitchFamily="18" charset="0"/>
                                </a:rPr>
                                <m:t>𝟐</m:t>
                              </m:r>
                            </m:sup>
                          </m:sSubSup>
                        </m:num>
                        <m:den>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𝒎</m:t>
                              </m:r>
                            </m:e>
                            <m:sub>
                              <m:r>
                                <a:rPr lang="en-CA" b="1" i="1" smtClean="0">
                                  <a:solidFill>
                                    <a:schemeClr val="accent1"/>
                                  </a:solidFill>
                                  <a:latin typeface="Cambria Math" panose="02040503050406030204" pitchFamily="18" charset="0"/>
                                </a:rPr>
                                <m:t>𝒁</m:t>
                              </m:r>
                            </m:sub>
                            <m:sup>
                              <m:r>
                                <a:rPr lang="en-CA" b="1" i="1">
                                  <a:solidFill>
                                    <a:schemeClr val="accent1"/>
                                  </a:solidFill>
                                  <a:latin typeface="Cambria Math" panose="02040503050406030204" pitchFamily="18" charset="0"/>
                                </a:rPr>
                                <m:t>𝟐</m:t>
                              </m:r>
                            </m:sup>
                          </m:sSubSup>
                        </m:den>
                      </m:f>
                    </m:oMath>
                  </m:oMathPara>
                </a14:m>
                <a:endParaRPr lang="en-CA" b="1" dirty="0"/>
              </a:p>
            </p:txBody>
          </p:sp>
        </mc:Choice>
        <mc:Fallback xmlns="">
          <p:sp>
            <p:nvSpPr>
              <p:cNvPr id="13" name="TextBox 12">
                <a:extLst>
                  <a:ext uri="{FF2B5EF4-FFF2-40B4-BE49-F238E27FC236}">
                    <a16:creationId xmlns:a16="http://schemas.microsoft.com/office/drawing/2014/main" id="{21AA1A13-C1E8-E85E-2CFC-267906BE2889}"/>
                  </a:ext>
                </a:extLst>
              </p:cNvPr>
              <p:cNvSpPr txBox="1">
                <a:spLocks noRot="1" noChangeAspect="1" noMove="1" noResize="1" noEditPoints="1" noAdjustHandles="1" noChangeArrowheads="1" noChangeShapeType="1" noTextEdit="1"/>
              </p:cNvSpPr>
              <p:nvPr/>
            </p:nvSpPr>
            <p:spPr>
              <a:xfrm>
                <a:off x="7879000" y="4283429"/>
                <a:ext cx="2496833" cy="738664"/>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5BF95B-3FE1-9CB0-1310-FDCF111C74A7}"/>
                  </a:ext>
                </a:extLst>
              </p:cNvPr>
              <p:cNvSpPr txBox="1"/>
              <p:nvPr/>
            </p:nvSpPr>
            <p:spPr>
              <a:xfrm>
                <a:off x="7973755" y="5391425"/>
                <a:ext cx="2553690" cy="7037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CA" b="1" i="1" smtClean="0">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𝒔𝒊𝒏</m:t>
                          </m:r>
                        </m:e>
                        <m:sup>
                          <m:r>
                            <a:rPr lang="en-CA" b="1" i="1" smtClean="0">
                              <a:solidFill>
                                <a:schemeClr val="accent1"/>
                              </a:solidFill>
                              <a:latin typeface="Cambria Math" panose="02040503050406030204" pitchFamily="18" charset="0"/>
                            </a:rPr>
                            <m:t>𝟐</m:t>
                          </m:r>
                        </m:sup>
                      </m:sSup>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acc>
                                <m:accPr>
                                  <m:chr m:val="̂"/>
                                  <m:ctrlPr>
                                    <a:rPr lang="en-CA" b="1" i="1" smtClean="0">
                                      <a:solidFill>
                                        <a:schemeClr val="accent1"/>
                                      </a:solidFill>
                                      <a:latin typeface="Cambria Math" panose="02040503050406030204" pitchFamily="18" charset="0"/>
                                    </a:rPr>
                                  </m:ctrlPr>
                                </m:accPr>
                                <m:e>
                                  <m:r>
                                    <a:rPr lang="en-CA" b="1" i="1" smtClean="0">
                                      <a:solidFill>
                                        <a:schemeClr val="accent1"/>
                                      </a:solidFill>
                                      <a:latin typeface="Cambria Math" panose="02040503050406030204" pitchFamily="18" charset="0"/>
                                      <a:ea typeface="Cambria Math" panose="02040503050406030204" pitchFamily="18" charset="0"/>
                                    </a:rPr>
                                    <m:t>𝜽</m:t>
                                  </m:r>
                                </m:e>
                              </m:acc>
                            </m:e>
                            <m:sub>
                              <m:r>
                                <a:rPr lang="en-CA" b="1" i="1">
                                  <a:solidFill>
                                    <a:schemeClr val="accent1"/>
                                  </a:solidFill>
                                  <a:latin typeface="Cambria Math" panose="02040503050406030204" pitchFamily="18" charset="0"/>
                                </a:rPr>
                                <m:t>𝑾</m:t>
                              </m:r>
                            </m:sub>
                          </m:sSub>
                        </m:e>
                      </m:d>
                      <m:r>
                        <a:rPr lang="en-CA" b="1" i="1" smtClean="0">
                          <a:solidFill>
                            <a:schemeClr val="accent1"/>
                          </a:solidFill>
                          <a:latin typeface="Cambria Math" panose="02040503050406030204" pitchFamily="18" charset="0"/>
                        </a:rPr>
                        <m:t>=</m:t>
                      </m:r>
                      <m:f>
                        <m:fPr>
                          <m:ctrlPr>
                            <a:rPr lang="en-CA" b="1" i="1" smtClean="0">
                              <a:solidFill>
                                <a:schemeClr val="accent1"/>
                              </a:solidFill>
                              <a:latin typeface="Cambria Math" panose="02040503050406030204" pitchFamily="18" charset="0"/>
                            </a:rPr>
                          </m:ctrlPr>
                        </m:fPr>
                        <m:num>
                          <m:sSup>
                            <m:sSupPr>
                              <m:ctrlPr>
                                <a:rPr lang="en-CA" b="1" i="1" smtClean="0">
                                  <a:solidFill>
                                    <a:schemeClr val="accent1"/>
                                  </a:solidFill>
                                  <a:latin typeface="Cambria Math" panose="02040503050406030204" pitchFamily="18" charset="0"/>
                                </a:rPr>
                              </m:ctrlPr>
                            </m:sSupPr>
                            <m:e>
                              <m:r>
                                <a:rPr lang="en-CA" b="1" i="1" smtClean="0">
                                  <a:solidFill>
                                    <a:schemeClr val="accent1"/>
                                  </a:solidFill>
                                  <a:latin typeface="Cambria Math" panose="02040503050406030204" pitchFamily="18" charset="0"/>
                                </a:rPr>
                                <m:t>𝒈</m:t>
                              </m:r>
                            </m:e>
                            <m:sup>
                              <m:r>
                                <a:rPr lang="en-CA" b="1" i="1" smtClean="0">
                                  <a:solidFill>
                                    <a:schemeClr val="accent1"/>
                                  </a:solidFill>
                                  <a:latin typeface="Cambria Math" panose="02040503050406030204" pitchFamily="18" charset="0"/>
                                </a:rPr>
                                <m:t>𝟐</m:t>
                              </m:r>
                            </m:sup>
                          </m:sSup>
                        </m:num>
                        <m:den>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𝒈</m:t>
                              </m:r>
                            </m:e>
                            <m:sup>
                              <m:r>
                                <a:rPr lang="en-CA" b="1" i="1">
                                  <a:solidFill>
                                    <a:schemeClr val="accent1"/>
                                  </a:solidFill>
                                  <a:latin typeface="Cambria Math" panose="02040503050406030204" pitchFamily="18" charset="0"/>
                                </a:rPr>
                                <m:t>𝟐</m:t>
                              </m:r>
                            </m:sup>
                          </m:sSup>
                          <m:r>
                            <a:rPr lang="en-CA" b="1" i="1" smtClean="0">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𝒈</m:t>
                              </m:r>
                              <m:r>
                                <a:rPr lang="en-CA" b="1" i="1" smtClean="0">
                                  <a:solidFill>
                                    <a:schemeClr val="accent1"/>
                                  </a:solidFill>
                                  <a:latin typeface="Cambria Math" panose="02040503050406030204" pitchFamily="18" charset="0"/>
                                </a:rPr>
                                <m:t>′</m:t>
                              </m:r>
                            </m:e>
                            <m:sup>
                              <m:r>
                                <a:rPr lang="en-CA" b="1" i="1">
                                  <a:solidFill>
                                    <a:schemeClr val="accent1"/>
                                  </a:solidFill>
                                  <a:latin typeface="Cambria Math" panose="02040503050406030204" pitchFamily="18" charset="0"/>
                                </a:rPr>
                                <m:t>𝟐</m:t>
                              </m:r>
                            </m:sup>
                          </m:sSup>
                        </m:den>
                      </m:f>
                    </m:oMath>
                  </m:oMathPara>
                </a14:m>
                <a:endParaRPr lang="en-CA" b="1" dirty="0"/>
              </a:p>
            </p:txBody>
          </p:sp>
        </mc:Choice>
        <mc:Fallback xmlns="">
          <p:sp>
            <p:nvSpPr>
              <p:cNvPr id="14" name="TextBox 13">
                <a:extLst>
                  <a:ext uri="{FF2B5EF4-FFF2-40B4-BE49-F238E27FC236}">
                    <a16:creationId xmlns:a16="http://schemas.microsoft.com/office/drawing/2014/main" id="{8E5BF95B-3FE1-9CB0-1310-FDCF111C74A7}"/>
                  </a:ext>
                </a:extLst>
              </p:cNvPr>
              <p:cNvSpPr txBox="1">
                <a:spLocks noRot="1" noChangeAspect="1" noMove="1" noResize="1" noEditPoints="1" noAdjustHandles="1" noChangeArrowheads="1" noChangeShapeType="1" noTextEdit="1"/>
              </p:cNvSpPr>
              <p:nvPr/>
            </p:nvSpPr>
            <p:spPr>
              <a:xfrm>
                <a:off x="7973755" y="5391425"/>
                <a:ext cx="2553690" cy="703782"/>
              </a:xfrm>
              <a:prstGeom prst="rect">
                <a:avLst/>
              </a:prstGeom>
              <a:blipFill>
                <a:blip r:embed="rId7"/>
                <a:stretch>
                  <a:fillRect b="-542241"/>
                </a:stretch>
              </a:blipFill>
            </p:spPr>
            <p:txBody>
              <a:bodyPr/>
              <a:lstStyle/>
              <a:p>
                <a:r>
                  <a:rPr lang="en-CA">
                    <a:noFill/>
                  </a:rPr>
                  <a:t> </a:t>
                </a:r>
              </a:p>
            </p:txBody>
          </p:sp>
        </mc:Fallback>
      </mc:AlternateContent>
      <p:sp>
        <p:nvSpPr>
          <p:cNvPr id="3" name="TextBox 2">
            <a:extLst>
              <a:ext uri="{FF2B5EF4-FFF2-40B4-BE49-F238E27FC236}">
                <a16:creationId xmlns:a16="http://schemas.microsoft.com/office/drawing/2014/main" id="{C4F95F0D-7A22-ED5C-35DD-2BB4344E3CEB}"/>
              </a:ext>
            </a:extLst>
          </p:cNvPr>
          <p:cNvSpPr txBox="1"/>
          <p:nvPr/>
        </p:nvSpPr>
        <p:spPr>
          <a:xfrm>
            <a:off x="3226458" y="1004057"/>
            <a:ext cx="2807692" cy="276999"/>
          </a:xfrm>
          <a:prstGeom prst="rect">
            <a:avLst/>
          </a:prstGeom>
          <a:noFill/>
        </p:spPr>
        <p:txBody>
          <a:bodyPr wrap="none" rtlCol="0">
            <a:spAutoFit/>
          </a:bodyPr>
          <a:lstStyle/>
          <a:p>
            <a:r>
              <a:rPr lang="en-CA" sz="1200" dirty="0"/>
              <a:t>J. </a:t>
            </a:r>
            <a:r>
              <a:rPr lang="en-CA" sz="1200" dirty="0" err="1"/>
              <a:t>Erler</a:t>
            </a:r>
            <a:r>
              <a:rPr lang="en-CA" sz="1200" dirty="0"/>
              <a:t> (JGU), reproduced with permission</a:t>
            </a:r>
          </a:p>
        </p:txBody>
      </p:sp>
      <p:sp>
        <p:nvSpPr>
          <p:cNvPr id="9" name="TextBox 8">
            <a:extLst>
              <a:ext uri="{FF2B5EF4-FFF2-40B4-BE49-F238E27FC236}">
                <a16:creationId xmlns:a16="http://schemas.microsoft.com/office/drawing/2014/main" id="{5E87CB78-2B0A-BE7C-2C35-F9EAE466DC20}"/>
              </a:ext>
            </a:extLst>
          </p:cNvPr>
          <p:cNvSpPr txBox="1"/>
          <p:nvPr/>
        </p:nvSpPr>
        <p:spPr>
          <a:xfrm>
            <a:off x="271875" y="212487"/>
            <a:ext cx="4845070" cy="400110"/>
          </a:xfrm>
          <a:prstGeom prst="rect">
            <a:avLst/>
          </a:prstGeom>
          <a:noFill/>
        </p:spPr>
        <p:txBody>
          <a:bodyPr wrap="square" rtlCol="0">
            <a:spAutoFit/>
          </a:bodyPr>
          <a:lstStyle/>
          <a:p>
            <a:r>
              <a:rPr lang="en-US" sz="2000" b="1" dirty="0"/>
              <a:t>PVES Measurements (focus on BSM tests)  </a:t>
            </a:r>
          </a:p>
        </p:txBody>
      </p:sp>
      <p:pic>
        <p:nvPicPr>
          <p:cNvPr id="7" name="Picture 6">
            <a:extLst>
              <a:ext uri="{FF2B5EF4-FFF2-40B4-BE49-F238E27FC236}">
                <a16:creationId xmlns:a16="http://schemas.microsoft.com/office/drawing/2014/main" id="{46800AF3-D483-965A-00EA-89C4FCAD4E92}"/>
              </a:ext>
            </a:extLst>
          </p:cNvPr>
          <p:cNvPicPr>
            <a:picLocks noChangeAspect="1"/>
          </p:cNvPicPr>
          <p:nvPr/>
        </p:nvPicPr>
        <p:blipFill>
          <a:blip r:embed="rId8">
            <a:extLst>
              <a:ext uri="{28A0092B-C50C-407E-A947-70E740481C1C}">
                <a14:useLocalDpi xmlns:a14="http://schemas.microsoft.com/office/drawing/2010/main" val="0"/>
              </a:ext>
            </a:extLst>
          </a:blip>
          <a:srcRect r="1343" b="3241"/>
          <a:stretch>
            <a:fillRect/>
          </a:stretch>
        </p:blipFill>
        <p:spPr bwMode="auto">
          <a:xfrm>
            <a:off x="269107" y="1364294"/>
            <a:ext cx="5966865" cy="388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406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1DBD2532-0DD5-437F-8585-FB21B396B4D7}"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26</a:t>
            </a:fld>
            <a:endParaRPr lang="en-CA"/>
          </a:p>
        </p:txBody>
      </p:sp>
      <p:pic>
        <p:nvPicPr>
          <p:cNvPr id="63" name="Picture 6">
            <a:extLst>
              <a:ext uri="{FF2B5EF4-FFF2-40B4-BE49-F238E27FC236}">
                <a16:creationId xmlns:a16="http://schemas.microsoft.com/office/drawing/2014/main" id="{DB27D981-2999-4A5B-9825-70051D1B7FF7}"/>
              </a:ext>
            </a:extLst>
          </p:cNvPr>
          <p:cNvPicPr>
            <a:picLocks noChangeAspect="1"/>
          </p:cNvPicPr>
          <p:nvPr/>
        </p:nvPicPr>
        <p:blipFill>
          <a:blip r:embed="rId2">
            <a:extLst>
              <a:ext uri="{28A0092B-C50C-407E-A947-70E740481C1C}">
                <a14:useLocalDpi xmlns:a14="http://schemas.microsoft.com/office/drawing/2010/main" val="0"/>
              </a:ext>
            </a:extLst>
          </a:blip>
          <a:srcRect r="1343" b="3241"/>
          <a:stretch>
            <a:fillRect/>
          </a:stretch>
        </p:blipFill>
        <p:spPr bwMode="auto">
          <a:xfrm>
            <a:off x="269107" y="1364294"/>
            <a:ext cx="5966865" cy="388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1626F7C-EB84-FB11-7EEC-4BC8E395A8A4}"/>
              </a:ext>
            </a:extLst>
          </p:cNvPr>
          <p:cNvSpPr txBox="1"/>
          <p:nvPr/>
        </p:nvSpPr>
        <p:spPr>
          <a:xfrm>
            <a:off x="312175" y="659209"/>
            <a:ext cx="3949001" cy="369332"/>
          </a:xfrm>
          <a:prstGeom prst="rect">
            <a:avLst/>
          </a:prstGeom>
          <a:noFill/>
        </p:spPr>
        <p:txBody>
          <a:bodyPr wrap="square" rtlCol="0">
            <a:spAutoFit/>
          </a:bodyPr>
          <a:lstStyle/>
          <a:p>
            <a:r>
              <a:rPr lang="en-US" b="1" dirty="0"/>
              <a:t>The Weak Mixing Angle </a:t>
            </a:r>
          </a:p>
        </p:txBody>
      </p:sp>
      <p:sp>
        <p:nvSpPr>
          <p:cNvPr id="9" name="TextBox 8">
            <a:extLst>
              <a:ext uri="{FF2B5EF4-FFF2-40B4-BE49-F238E27FC236}">
                <a16:creationId xmlns:a16="http://schemas.microsoft.com/office/drawing/2014/main" id="{F2284077-5D7A-D2D2-CD75-C41EEF1B2F30}"/>
              </a:ext>
            </a:extLst>
          </p:cNvPr>
          <p:cNvSpPr txBox="1"/>
          <p:nvPr/>
        </p:nvSpPr>
        <p:spPr>
          <a:xfrm>
            <a:off x="3226458" y="1004057"/>
            <a:ext cx="2807692" cy="276999"/>
          </a:xfrm>
          <a:prstGeom prst="rect">
            <a:avLst/>
          </a:prstGeom>
          <a:noFill/>
        </p:spPr>
        <p:txBody>
          <a:bodyPr wrap="none" rtlCol="0">
            <a:spAutoFit/>
          </a:bodyPr>
          <a:lstStyle/>
          <a:p>
            <a:r>
              <a:rPr lang="en-CA" sz="1200" dirty="0"/>
              <a:t>J. </a:t>
            </a:r>
            <a:r>
              <a:rPr lang="en-CA" sz="1200" dirty="0" err="1"/>
              <a:t>Erler</a:t>
            </a:r>
            <a:r>
              <a:rPr lang="en-CA" sz="1200" dirty="0"/>
              <a:t> (JGU), reproduced with permission</a:t>
            </a:r>
          </a:p>
        </p:txBody>
      </p:sp>
      <p:sp>
        <p:nvSpPr>
          <p:cNvPr id="10" name="TextBox 9">
            <a:extLst>
              <a:ext uri="{FF2B5EF4-FFF2-40B4-BE49-F238E27FC236}">
                <a16:creationId xmlns:a16="http://schemas.microsoft.com/office/drawing/2014/main" id="{9EEB3C96-121C-7030-5B44-55E5E4697602}"/>
              </a:ext>
            </a:extLst>
          </p:cNvPr>
          <p:cNvSpPr txBox="1"/>
          <p:nvPr/>
        </p:nvSpPr>
        <p:spPr>
          <a:xfrm>
            <a:off x="6593239" y="1256354"/>
            <a:ext cx="5417144" cy="5016758"/>
          </a:xfrm>
          <a:prstGeom prst="rect">
            <a:avLst/>
          </a:prstGeom>
          <a:noFill/>
        </p:spPr>
        <p:txBody>
          <a:bodyPr wrap="square" rtlCol="0">
            <a:spAutoFit/>
          </a:bodyPr>
          <a:lstStyle/>
          <a:p>
            <a:r>
              <a:rPr lang="en-US" sz="1600" dirty="0">
                <a:cs typeface="Arial" panose="020B0604020202020204" pitchFamily="34" charset="0"/>
              </a:rPr>
              <a:t>The weak mixing angle changes (“running”) with interaction energy (e.g. momentum transfer), due to:</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					etc.</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					etc.</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Different radiative correction apply to different particle interactions (e.g. electron with electrons vs. electron with quarks).</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60C954E-C407-4712-6B66-B53F96A22ACE}"/>
                  </a:ext>
                </a:extLst>
              </p14:cNvPr>
              <p14:cNvContentPartPr/>
              <p14:nvPr/>
            </p14:nvContentPartPr>
            <p14:xfrm>
              <a:off x="7689413" y="2055035"/>
              <a:ext cx="1454542" cy="1196564"/>
            </p14:xfrm>
          </p:contentPart>
        </mc:Choice>
        <mc:Fallback xmlns="">
          <p:pic>
            <p:nvPicPr>
              <p:cNvPr id="3" name="Ink 2">
                <a:extLst>
                  <a:ext uri="{FF2B5EF4-FFF2-40B4-BE49-F238E27FC236}">
                    <a16:creationId xmlns:a16="http://schemas.microsoft.com/office/drawing/2014/main" id="{260C954E-C407-4712-6B66-B53F96A22ACE}"/>
                  </a:ext>
                </a:extLst>
              </p:cNvPr>
              <p:cNvPicPr/>
              <p:nvPr/>
            </p:nvPicPr>
            <p:blipFill>
              <a:blip r:embed="rId5"/>
              <a:stretch>
                <a:fillRect/>
              </a:stretch>
            </p:blipFill>
            <p:spPr>
              <a:xfrm>
                <a:off x="7680414" y="2046033"/>
                <a:ext cx="1472179" cy="121420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007092BC-B1D7-A5C0-7B61-8D8BA7E96ED4}"/>
                  </a:ext>
                </a:extLst>
              </p14:cNvPr>
              <p14:cNvContentPartPr/>
              <p14:nvPr/>
            </p14:nvContentPartPr>
            <p14:xfrm>
              <a:off x="9519749" y="2048311"/>
              <a:ext cx="1005598" cy="1203288"/>
            </p14:xfrm>
          </p:contentPart>
        </mc:Choice>
        <mc:Fallback xmlns="">
          <p:pic>
            <p:nvPicPr>
              <p:cNvPr id="12" name="Ink 11">
                <a:extLst>
                  <a:ext uri="{FF2B5EF4-FFF2-40B4-BE49-F238E27FC236}">
                    <a16:creationId xmlns:a16="http://schemas.microsoft.com/office/drawing/2014/main" id="{007092BC-B1D7-A5C0-7B61-8D8BA7E96ED4}"/>
                  </a:ext>
                </a:extLst>
              </p:cNvPr>
              <p:cNvPicPr/>
              <p:nvPr/>
            </p:nvPicPr>
            <p:blipFill>
              <a:blip r:embed="rId7"/>
              <a:stretch>
                <a:fillRect/>
              </a:stretch>
            </p:blipFill>
            <p:spPr>
              <a:xfrm>
                <a:off x="9510748" y="2039310"/>
                <a:ext cx="1023240" cy="122093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4A98FB12-3418-BCA8-3C1D-6479273B18A6}"/>
                  </a:ext>
                </a:extLst>
              </p14:cNvPr>
              <p14:cNvContentPartPr/>
              <p14:nvPr/>
            </p14:nvContentPartPr>
            <p14:xfrm>
              <a:off x="7847427" y="3756479"/>
              <a:ext cx="1099689" cy="1203287"/>
            </p14:xfrm>
          </p:contentPart>
        </mc:Choice>
        <mc:Fallback xmlns="">
          <p:pic>
            <p:nvPicPr>
              <p:cNvPr id="20" name="Ink 19">
                <a:extLst>
                  <a:ext uri="{FF2B5EF4-FFF2-40B4-BE49-F238E27FC236}">
                    <a16:creationId xmlns:a16="http://schemas.microsoft.com/office/drawing/2014/main" id="{4A98FB12-3418-BCA8-3C1D-6479273B18A6}"/>
                  </a:ext>
                </a:extLst>
              </p:cNvPr>
              <p:cNvPicPr/>
              <p:nvPr/>
            </p:nvPicPr>
            <p:blipFill>
              <a:blip r:embed="rId9"/>
              <a:stretch>
                <a:fillRect/>
              </a:stretch>
            </p:blipFill>
            <p:spPr>
              <a:xfrm>
                <a:off x="7841306" y="3750360"/>
                <a:ext cx="1111932" cy="121552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AF399C40-43B1-1501-174C-8078A1E2B1A8}"/>
                  </a:ext>
                </a:extLst>
              </p14:cNvPr>
              <p14:cNvContentPartPr/>
              <p14:nvPr/>
            </p14:nvContentPartPr>
            <p14:xfrm>
              <a:off x="9519749" y="3789764"/>
              <a:ext cx="1099689" cy="1232329"/>
            </p14:xfrm>
          </p:contentPart>
        </mc:Choice>
        <mc:Fallback xmlns="">
          <p:pic>
            <p:nvPicPr>
              <p:cNvPr id="21" name="Ink 20">
                <a:extLst>
                  <a:ext uri="{FF2B5EF4-FFF2-40B4-BE49-F238E27FC236}">
                    <a16:creationId xmlns:a16="http://schemas.microsoft.com/office/drawing/2014/main" id="{AF399C40-43B1-1501-174C-8078A1E2B1A8}"/>
                  </a:ext>
                </a:extLst>
              </p:cNvPr>
              <p:cNvPicPr/>
              <p:nvPr/>
            </p:nvPicPr>
            <p:blipFill>
              <a:blip r:embed="rId11"/>
              <a:stretch>
                <a:fillRect/>
              </a:stretch>
            </p:blipFill>
            <p:spPr>
              <a:xfrm>
                <a:off x="9513628" y="3783646"/>
                <a:ext cx="1111932" cy="1244566"/>
              </a:xfrm>
              <a:prstGeom prst="rect">
                <a:avLst/>
              </a:prstGeom>
            </p:spPr>
          </p:pic>
        </mc:Fallback>
      </mc:AlternateContent>
      <p:sp>
        <p:nvSpPr>
          <p:cNvPr id="11" name="TextBox 10">
            <a:extLst>
              <a:ext uri="{FF2B5EF4-FFF2-40B4-BE49-F238E27FC236}">
                <a16:creationId xmlns:a16="http://schemas.microsoft.com/office/drawing/2014/main" id="{56939F8F-4A44-FB81-C306-6DF0642E3A55}"/>
              </a:ext>
            </a:extLst>
          </p:cNvPr>
          <p:cNvSpPr txBox="1"/>
          <p:nvPr/>
        </p:nvSpPr>
        <p:spPr>
          <a:xfrm>
            <a:off x="271875" y="212487"/>
            <a:ext cx="4623398" cy="400110"/>
          </a:xfrm>
          <a:prstGeom prst="rect">
            <a:avLst/>
          </a:prstGeom>
          <a:noFill/>
        </p:spPr>
        <p:txBody>
          <a:bodyPr wrap="square" rtlCol="0">
            <a:spAutoFit/>
          </a:bodyPr>
          <a:lstStyle/>
          <a:p>
            <a:r>
              <a:rPr lang="en-US" sz="2000" b="1" dirty="0"/>
              <a:t>PVES Measurements (focus on BSM tests)  </a:t>
            </a:r>
          </a:p>
        </p:txBody>
      </p:sp>
    </p:spTree>
    <p:extLst>
      <p:ext uri="{BB962C8B-B14F-4D97-AF65-F5344CB8AC3E}">
        <p14:creationId xmlns:p14="http://schemas.microsoft.com/office/powerpoint/2010/main" val="133681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EC0E-FBCA-DD1F-89EE-581C11988E2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20DEDB4-74B8-3B73-214F-E1251E9F428A}"/>
              </a:ext>
            </a:extLst>
          </p:cNvPr>
          <p:cNvSpPr>
            <a:spLocks noGrp="1"/>
          </p:cNvSpPr>
          <p:nvPr>
            <p:ph type="dt" sz="half" idx="10"/>
          </p:nvPr>
        </p:nvSpPr>
        <p:spPr/>
        <p:txBody>
          <a:bodyPr/>
          <a:lstStyle/>
          <a:p>
            <a:fld id="{B5F143B4-4924-42AD-BBFA-5E1F5AFC913F}" type="datetime1">
              <a:rPr lang="en-CA" smtClean="0"/>
              <a:t>2025-09-23</a:t>
            </a:fld>
            <a:endParaRPr lang="en-CA"/>
          </a:p>
        </p:txBody>
      </p:sp>
      <p:sp>
        <p:nvSpPr>
          <p:cNvPr id="5" name="Footer Placeholder 4">
            <a:extLst>
              <a:ext uri="{FF2B5EF4-FFF2-40B4-BE49-F238E27FC236}">
                <a16:creationId xmlns:a16="http://schemas.microsoft.com/office/drawing/2014/main" id="{FEC6DF77-FCE5-133D-DFEB-107E6F536222}"/>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B7A8D28B-05C1-4328-A1EE-4825BE4FBFEE}"/>
              </a:ext>
            </a:extLst>
          </p:cNvPr>
          <p:cNvSpPr>
            <a:spLocks noGrp="1"/>
          </p:cNvSpPr>
          <p:nvPr>
            <p:ph type="sldNum" sz="quarter" idx="12"/>
          </p:nvPr>
        </p:nvSpPr>
        <p:spPr>
          <a:xfrm>
            <a:off x="8610600" y="6318250"/>
            <a:ext cx="2743200" cy="365125"/>
          </a:xfrm>
        </p:spPr>
        <p:txBody>
          <a:bodyPr/>
          <a:lstStyle/>
          <a:p>
            <a:fld id="{19E2B902-4CFD-4980-B6EC-58092F188A88}" type="slidenum">
              <a:rPr lang="en-CA" smtClean="0"/>
              <a:t>27</a:t>
            </a:fld>
            <a:endParaRPr lang="en-CA"/>
          </a:p>
        </p:txBody>
      </p:sp>
      <p:sp>
        <p:nvSpPr>
          <p:cNvPr id="18" name="TextBox 17">
            <a:extLst>
              <a:ext uri="{FF2B5EF4-FFF2-40B4-BE49-F238E27FC236}">
                <a16:creationId xmlns:a16="http://schemas.microsoft.com/office/drawing/2014/main" id="{A0481AE0-C724-BEBB-8888-F29715B52471}"/>
              </a:ext>
            </a:extLst>
          </p:cNvPr>
          <p:cNvSpPr txBox="1"/>
          <p:nvPr/>
        </p:nvSpPr>
        <p:spPr>
          <a:xfrm>
            <a:off x="271875" y="212487"/>
            <a:ext cx="2522125" cy="400110"/>
          </a:xfrm>
          <a:prstGeom prst="rect">
            <a:avLst/>
          </a:prstGeom>
          <a:noFill/>
        </p:spPr>
        <p:txBody>
          <a:bodyPr wrap="square" rtlCol="0">
            <a:spAutoFit/>
          </a:bodyPr>
          <a:lstStyle/>
          <a:p>
            <a:r>
              <a:rPr lang="en-US" sz="2000" b="1" dirty="0"/>
              <a:t>PVES Cross-sections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4F67E96-A2E2-D7A9-E8FD-DF2230CC2373}"/>
                  </a:ext>
                </a:extLst>
              </p:cNvPr>
              <p:cNvSpPr txBox="1"/>
              <p:nvPr/>
            </p:nvSpPr>
            <p:spPr>
              <a:xfrm>
                <a:off x="220866" y="881625"/>
                <a:ext cx="11480354" cy="4770537"/>
              </a:xfrm>
              <a:prstGeom prst="rect">
                <a:avLst/>
              </a:prstGeom>
              <a:noFill/>
            </p:spPr>
            <p:txBody>
              <a:bodyPr wrap="square" rtlCol="0">
                <a:spAutoFit/>
              </a:bodyPr>
              <a:lstStyle/>
              <a:p>
                <a:r>
                  <a:rPr lang="en-US" sz="1600" dirty="0">
                    <a:cs typeface="Arial" panose="020B0604020202020204" pitchFamily="34" charset="0"/>
                  </a:rPr>
                  <a:t>Parity Violating Cross-sections: Interference between indistinguishable </a:t>
                </a:r>
                <a14:m>
                  <m:oMath xmlns:m="http://schemas.openxmlformats.org/officeDocument/2006/math">
                    <m:r>
                      <a:rPr lang="en-CA" sz="1600" b="0" i="1" smtClean="0">
                        <a:latin typeface="Cambria Math" panose="02040503050406030204" pitchFamily="18" charset="0"/>
                        <a:cs typeface="Arial" panose="020B0604020202020204" pitchFamily="34" charset="0"/>
                      </a:rPr>
                      <m:t>𝐸𝑀</m:t>
                    </m:r>
                  </m:oMath>
                </a14:m>
                <a:r>
                  <a:rPr lang="en-US" sz="1600" dirty="0">
                    <a:cs typeface="Arial" panose="020B0604020202020204" pitchFamily="34" charset="0"/>
                  </a:rPr>
                  <a:t> and </a:t>
                </a:r>
                <a14:m>
                  <m:oMath xmlns:m="http://schemas.openxmlformats.org/officeDocument/2006/math">
                    <m:r>
                      <a:rPr lang="en-CA" sz="1600" b="0" i="1" smtClean="0">
                        <a:latin typeface="Cambria Math" panose="02040503050406030204" pitchFamily="18" charset="0"/>
                        <a:cs typeface="Arial" panose="020B0604020202020204" pitchFamily="34" charset="0"/>
                      </a:rPr>
                      <m:t>𝑊𝑒𝑎𝑘</m:t>
                    </m:r>
                  </m:oMath>
                </a14:m>
                <a:r>
                  <a:rPr lang="en-US" sz="1600" dirty="0">
                    <a:cs typeface="Arial" panose="020B0604020202020204" pitchFamily="34" charset="0"/>
                  </a:rPr>
                  <a:t> amplitudes</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pPr lvl="2"/>
                <a:endParaRPr lang="en-US" sz="1600" dirty="0">
                  <a:cs typeface="Arial" panose="020B0604020202020204" pitchFamily="34" charset="0"/>
                </a:endParaRPr>
              </a:p>
              <a:p>
                <a:pPr marL="1200150" lvl="2" indent="-285750">
                  <a:buFont typeface="Arial" panose="020B0604020202020204" pitchFamily="34" charset="0"/>
                  <a:buChar char="•"/>
                </a:pPr>
                <a:r>
                  <a:rPr lang="en-US" sz="1600" dirty="0">
                    <a:cs typeface="Arial" panose="020B0604020202020204" pitchFamily="34" charset="0"/>
                  </a:rPr>
                  <a:t>P2 @ Mesa:</a:t>
                </a:r>
              </a:p>
              <a:p>
                <a:pPr marL="1200150" lvl="2" indent="-285750">
                  <a:buFont typeface="Arial" panose="020B0604020202020204" pitchFamily="34" charset="0"/>
                  <a:buChar char="•"/>
                </a:pPr>
                <a:endParaRPr lang="en-US" sz="1600" dirty="0">
                  <a:cs typeface="Arial" panose="020B0604020202020204" pitchFamily="34" charset="0"/>
                </a:endParaRPr>
              </a:p>
              <a:p>
                <a:pPr marL="1200150" lvl="2" indent="-285750">
                  <a:buFont typeface="Arial" panose="020B0604020202020204" pitchFamily="34" charset="0"/>
                  <a:buChar char="•"/>
                </a:pPr>
                <a:endParaRPr lang="en-US" sz="1600" dirty="0">
                  <a:cs typeface="Arial" panose="020B0604020202020204" pitchFamily="34" charset="0"/>
                </a:endParaRPr>
              </a:p>
              <a:p>
                <a:pPr lvl="2"/>
                <a:endParaRPr lang="en-US" sz="1600" dirty="0">
                  <a:cs typeface="Arial" panose="020B0604020202020204" pitchFamily="34" charset="0"/>
                </a:endParaRPr>
              </a:p>
              <a:p>
                <a:pPr marL="1200150" lvl="2" indent="-285750">
                  <a:buFont typeface="Arial" panose="020B0604020202020204" pitchFamily="34" charset="0"/>
                  <a:buChar char="•"/>
                </a:pPr>
                <a:endParaRPr lang="en-US" sz="1600" dirty="0">
                  <a:cs typeface="Arial" panose="020B0604020202020204" pitchFamily="34" charset="0"/>
                </a:endParaRPr>
              </a:p>
              <a:p>
                <a:pPr marL="1200150" lvl="2" indent="-285750">
                  <a:buFont typeface="Arial" panose="020B0604020202020204" pitchFamily="34" charset="0"/>
                  <a:buChar char="•"/>
                </a:pPr>
                <a:r>
                  <a:rPr lang="en-US" sz="1600" dirty="0">
                    <a:cs typeface="Arial" panose="020B0604020202020204" pitchFamily="34" charset="0"/>
                  </a:rPr>
                  <a:t>MOLLER</a:t>
                </a:r>
              </a:p>
              <a:p>
                <a:pPr marL="1200150" lvl="2" indent="-285750">
                  <a:buFont typeface="Arial" panose="020B0604020202020204" pitchFamily="34" charset="0"/>
                  <a:buChar char="•"/>
                </a:pPr>
                <a:endParaRPr lang="en-US" sz="1600" dirty="0">
                  <a:cs typeface="Arial" panose="020B0604020202020204" pitchFamily="34" charset="0"/>
                </a:endParaRPr>
              </a:p>
              <a:p>
                <a:pPr marL="1200150" lvl="2" indent="-285750">
                  <a:buFont typeface="Arial" panose="020B0604020202020204" pitchFamily="34" charset="0"/>
                  <a:buChar char="•"/>
                </a:pPr>
                <a:endParaRPr lang="en-US" sz="1600" dirty="0">
                  <a:cs typeface="Arial" panose="020B0604020202020204" pitchFamily="34" charset="0"/>
                </a:endParaRPr>
              </a:p>
              <a:p>
                <a:pPr marL="1200150" lvl="2" indent="-285750">
                  <a:buFont typeface="Arial" panose="020B0604020202020204" pitchFamily="34" charset="0"/>
                  <a:buChar char="•"/>
                </a:pPr>
                <a:endParaRPr lang="en-US" sz="1600" dirty="0">
                  <a:cs typeface="Arial" panose="020B0604020202020204" pitchFamily="34" charset="0"/>
                </a:endParaRPr>
              </a:p>
              <a:p>
                <a:pPr marL="1200150" lvl="2" indent="-285750">
                  <a:buFont typeface="Arial" panose="020B0604020202020204" pitchFamily="34" charset="0"/>
                  <a:buChar char="•"/>
                </a:pPr>
                <a:r>
                  <a:rPr lang="en-US" sz="1600" dirty="0">
                    <a:cs typeface="Arial" panose="020B0604020202020204" pitchFamily="34" charset="0"/>
                  </a:rPr>
                  <a:t>New Physics ? 	</a:t>
                </a:r>
              </a:p>
            </p:txBody>
          </p:sp>
        </mc:Choice>
        <mc:Fallback xmlns="">
          <p:sp>
            <p:nvSpPr>
              <p:cNvPr id="19" name="TextBox 18">
                <a:extLst>
                  <a:ext uri="{FF2B5EF4-FFF2-40B4-BE49-F238E27FC236}">
                    <a16:creationId xmlns:a16="http://schemas.microsoft.com/office/drawing/2014/main" id="{64F67E96-A2E2-D7A9-E8FD-DF2230CC2373}"/>
                  </a:ext>
                </a:extLst>
              </p:cNvPr>
              <p:cNvSpPr txBox="1">
                <a:spLocks noRot="1" noChangeAspect="1" noMove="1" noResize="1" noEditPoints="1" noAdjustHandles="1" noChangeArrowheads="1" noChangeShapeType="1" noTextEdit="1"/>
              </p:cNvSpPr>
              <p:nvPr/>
            </p:nvSpPr>
            <p:spPr>
              <a:xfrm>
                <a:off x="220866" y="881625"/>
                <a:ext cx="11480354" cy="4770537"/>
              </a:xfrm>
              <a:prstGeom prst="rect">
                <a:avLst/>
              </a:prstGeom>
              <a:blipFill>
                <a:blip r:embed="rId2"/>
                <a:stretch>
                  <a:fillRect l="-266" t="-384" b="-7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790CD2C2-CC2E-5456-DD29-95D518F87861}"/>
                  </a:ext>
                </a:extLst>
              </p:cNvPr>
              <p:cNvSpPr txBox="1"/>
              <p:nvPr/>
            </p:nvSpPr>
            <p:spPr bwMode="auto">
              <a:xfrm>
                <a:off x="2937628" y="1445441"/>
                <a:ext cx="5413375" cy="750887"/>
              </a:xfrm>
              <a:prstGeom prst="rect">
                <a:avLst/>
              </a:prstGeom>
              <a:solidFill>
                <a:schemeClr val="bg1"/>
              </a:solidFill>
            </p:spPr>
            <p:txBody>
              <a:bodyPr>
                <a:normAutofit fontScale="92500"/>
              </a:bodyPr>
              <a:lstStyle/>
              <a:p>
                <a:r>
                  <a:rPr lang="en-CA" b="1" dirty="0">
                    <a:solidFill>
                      <a:schemeClr val="accent1"/>
                    </a:solidFill>
                  </a:rPr>
                  <a:t> </a:t>
                </a:r>
                <a14:m>
                  <m:oMath xmlns:m="http://schemas.openxmlformats.org/officeDocument/2006/math">
                    <m:sSub>
                      <m:sSubPr>
                        <m:ctrlPr>
                          <a:rPr lang="en-CA" b="1" i="1" smtClean="0">
                            <a:solidFill>
                              <a:schemeClr val="accent1"/>
                            </a:solidFill>
                            <a:latin typeface="Cambria Math" panose="02040503050406030204" pitchFamily="18" charset="0"/>
                          </a:rPr>
                        </m:ctrlPr>
                      </m:sSubPr>
                      <m:e>
                        <m:r>
                          <a:rPr lang="en-CA" b="1" i="1" smtClean="0">
                            <a:solidFill>
                              <a:schemeClr val="accent1"/>
                            </a:solidFill>
                            <a:latin typeface="Cambria Math" panose="02040503050406030204" pitchFamily="18" charset="0"/>
                          </a:rPr>
                          <m:t>𝝈</m:t>
                        </m:r>
                      </m:e>
                      <m:sub>
                        <m:r>
                          <a:rPr lang="en-CA" b="1" i="1" smtClean="0">
                            <a:solidFill>
                              <a:schemeClr val="accent1"/>
                            </a:solidFill>
                            <a:latin typeface="Cambria Math" panose="02040503050406030204" pitchFamily="18" charset="0"/>
                          </a:rPr>
                          <m:t>±</m:t>
                        </m:r>
                      </m:sub>
                    </m:sSub>
                    <m:r>
                      <a:rPr lang="en-CA" b="1" i="1" smtClean="0">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d>
                          <m:dPr>
                            <m:begChr m:val="|"/>
                            <m:endChr m:val="|"/>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Sub>
                          </m:e>
                        </m:d>
                      </m:e>
                      <m:sup>
                        <m:r>
                          <a:rPr lang="en-CA" b="1" i="1">
                            <a:solidFill>
                              <a:schemeClr val="accent1"/>
                            </a:solidFill>
                            <a:latin typeface="Cambria Math" panose="02040503050406030204" pitchFamily="18" charset="0"/>
                          </a:rPr>
                          <m:t>𝟐</m:t>
                        </m:r>
                      </m:sup>
                    </m:sSup>
                    <m:r>
                      <a:rPr lang="en-CA" b="1" i="1">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d>
                          <m:dPr>
                            <m:begChr m:val="|"/>
                            <m:endChr m:val="|"/>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𝑬𝑴</m:t>
                                </m:r>
                              </m:sup>
                            </m:sSubSup>
                          </m:e>
                        </m:d>
                      </m:e>
                      <m:sup>
                        <m:r>
                          <a:rPr lang="en-CA" b="1" i="1">
                            <a:solidFill>
                              <a:schemeClr val="accent1"/>
                            </a:solidFill>
                            <a:latin typeface="Cambria Math" panose="02040503050406030204" pitchFamily="18" charset="0"/>
                          </a:rPr>
                          <m:t>𝟐</m:t>
                        </m:r>
                      </m:sup>
                    </m:sSup>
                    <m:r>
                      <a:rPr lang="en-CA" b="1" i="1">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d>
                          <m:dPr>
                            <m:begChr m:val="|"/>
                            <m:endChr m:val="|"/>
                            <m:ctrlPr>
                              <a:rPr lang="en-CA" b="1" i="1">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𝑾</m:t>
                                </m:r>
                              </m:sup>
                            </m:sSubSup>
                          </m:e>
                        </m:d>
                      </m:e>
                      <m:sup>
                        <m:r>
                          <a:rPr lang="en-CA" b="1" i="1">
                            <a:solidFill>
                              <a:schemeClr val="accent1"/>
                            </a:solidFill>
                            <a:latin typeface="Cambria Math" panose="02040503050406030204" pitchFamily="18" charset="0"/>
                          </a:rPr>
                          <m:t>𝟐</m:t>
                        </m:r>
                      </m:sup>
                    </m:sSup>
                    <m:r>
                      <a:rPr lang="en-CA" b="1" i="1" smtClean="0">
                        <a:solidFill>
                          <a:schemeClr val="accent1"/>
                        </a:solidFill>
                        <a:latin typeface="Cambria Math" panose="02040503050406030204" pitchFamily="18" charset="0"/>
                      </a:rPr>
                      <m:t>±</m:t>
                    </m:r>
                    <m:d>
                      <m:dPr>
                        <m:ctrlPr>
                          <a:rPr lang="en-CA" b="1" i="1" smtClean="0">
                            <a:solidFill>
                              <a:schemeClr val="accent1"/>
                            </a:solidFill>
                            <a:latin typeface="Cambria Math" panose="02040503050406030204" pitchFamily="18" charset="0"/>
                          </a:rPr>
                        </m:ctrlPr>
                      </m:d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𝑬𝑴</m:t>
                            </m:r>
                          </m:sup>
                        </m:sSubSup>
                        <m:sSup>
                          <m:sSupPr>
                            <m:ctrlPr>
                              <a:rPr lang="en-CA" b="1" i="1">
                                <a:solidFill>
                                  <a:schemeClr val="accent1"/>
                                </a:solidFill>
                                <a:latin typeface="Cambria Math" panose="02040503050406030204" pitchFamily="18" charset="0"/>
                              </a:rPr>
                            </m:ctrlPr>
                          </m:sSup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𝑾</m:t>
                                </m:r>
                              </m:sup>
                            </m:sSubSup>
                          </m:e>
                          <m:sup>
                            <m:r>
                              <a:rPr lang="en-CA" b="1" i="1">
                                <a:solidFill>
                                  <a:schemeClr val="accent1"/>
                                </a:solidFill>
                                <a:latin typeface="Cambria Math" panose="02040503050406030204" pitchFamily="18" charset="0"/>
                                <a:ea typeface="Cambria Math" panose="02040503050406030204" pitchFamily="18" charset="0"/>
                              </a:rPr>
                              <m:t>†</m:t>
                            </m:r>
                          </m:sup>
                        </m:sSup>
                        <m:r>
                          <a:rPr lang="en-CA" b="1" i="1">
                            <a:solidFill>
                              <a:schemeClr val="accent1"/>
                            </a:solidFill>
                            <a:latin typeface="Cambria Math" panose="02040503050406030204" pitchFamily="18" charset="0"/>
                          </a:rPr>
                          <m:t>+</m:t>
                        </m:r>
                        <m:sSup>
                          <m:sSupPr>
                            <m:ctrlPr>
                              <a:rPr lang="en-CA" b="1" i="1">
                                <a:solidFill>
                                  <a:schemeClr val="accent1"/>
                                </a:solidFill>
                                <a:latin typeface="Cambria Math" panose="02040503050406030204" pitchFamily="18" charset="0"/>
                              </a:rPr>
                            </m:ctrlPr>
                          </m:sSupPr>
                          <m:e>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𝑬𝑴</m:t>
                                </m:r>
                              </m:sup>
                            </m:sSubSup>
                          </m:e>
                          <m:sup>
                            <m:r>
                              <a:rPr lang="en-CA" b="1" i="1">
                                <a:solidFill>
                                  <a:schemeClr val="accent1"/>
                                </a:solidFill>
                                <a:latin typeface="Cambria Math" panose="02040503050406030204" pitchFamily="18" charset="0"/>
                                <a:ea typeface="Cambria Math" panose="02040503050406030204" pitchFamily="18" charset="0"/>
                              </a:rPr>
                              <m:t>†</m:t>
                            </m:r>
                          </m:sup>
                        </m:sSup>
                        <m:sSubSup>
                          <m:sSubSupPr>
                            <m:ctrlPr>
                              <a:rPr lang="en-CA" b="1" i="1">
                                <a:solidFill>
                                  <a:schemeClr val="accent1"/>
                                </a:solidFill>
                                <a:latin typeface="Cambria Math" panose="02040503050406030204" pitchFamily="18" charset="0"/>
                              </a:rPr>
                            </m:ctrlPr>
                          </m:sSubSupPr>
                          <m:e>
                            <m:r>
                              <a:rPr lang="en-CA" b="1" i="1">
                                <a:solidFill>
                                  <a:schemeClr val="accent1"/>
                                </a:solidFill>
                                <a:latin typeface="Cambria Math" panose="02040503050406030204" pitchFamily="18" charset="0"/>
                              </a:rPr>
                              <m:t>𝑺</m:t>
                            </m:r>
                          </m:e>
                          <m:sub>
                            <m:r>
                              <a:rPr lang="en-CA" b="1" i="1">
                                <a:solidFill>
                                  <a:schemeClr val="accent1"/>
                                </a:solidFill>
                                <a:latin typeface="Cambria Math" panose="02040503050406030204" pitchFamily="18" charset="0"/>
                              </a:rPr>
                              <m:t>𝒇𝒊</m:t>
                            </m:r>
                          </m:sub>
                          <m:sup>
                            <m:r>
                              <a:rPr lang="en-CA" b="1" i="1">
                                <a:solidFill>
                                  <a:schemeClr val="accent1"/>
                                </a:solidFill>
                                <a:latin typeface="Cambria Math" panose="02040503050406030204" pitchFamily="18" charset="0"/>
                              </a:rPr>
                              <m:t>𝑾</m:t>
                            </m:r>
                          </m:sup>
                        </m:sSubSup>
                      </m:e>
                    </m:d>
                  </m:oMath>
                </a14:m>
                <a:endParaRPr lang="en-CA" b="1" i="1" dirty="0">
                  <a:solidFill>
                    <a:schemeClr val="accent1"/>
                  </a:solidFill>
                </a:endParaRPr>
              </a:p>
            </p:txBody>
          </p:sp>
        </mc:Choice>
        <mc:Fallback xmlns="">
          <p:sp>
            <p:nvSpPr>
              <p:cNvPr id="3" name="Object 2">
                <a:extLst>
                  <a:ext uri="{FF2B5EF4-FFF2-40B4-BE49-F238E27FC236}">
                    <a16:creationId xmlns:a16="http://schemas.microsoft.com/office/drawing/2014/main" id="{790CD2C2-CC2E-5456-DD29-95D518F87861}"/>
                  </a:ext>
                </a:extLst>
              </p:cNvPr>
              <p:cNvSpPr txBox="1">
                <a:spLocks noRot="1" noChangeAspect="1" noMove="1" noResize="1" noEditPoints="1" noAdjustHandles="1" noChangeArrowheads="1" noChangeShapeType="1" noTextEdit="1"/>
              </p:cNvSpPr>
              <p:nvPr/>
            </p:nvSpPr>
            <p:spPr bwMode="auto">
              <a:xfrm>
                <a:off x="2937628" y="1445441"/>
                <a:ext cx="5413375" cy="750887"/>
              </a:xfrm>
              <a:prstGeom prst="rect">
                <a:avLst/>
              </a:prstGeom>
              <a:blipFill>
                <a:blip r:embed="rId3"/>
                <a:stretch>
                  <a:fillRect/>
                </a:stretch>
              </a:blipFill>
            </p:spPr>
            <p:txBody>
              <a:bodyPr/>
              <a:lstStyle/>
              <a:p>
                <a:r>
                  <a:rPr lang="en-CA">
                    <a:noFill/>
                  </a:rPr>
                  <a:t> </a:t>
                </a:r>
              </a:p>
            </p:txBody>
          </p:sp>
        </mc:Fallback>
      </mc:AlternateContent>
      <p:sp>
        <p:nvSpPr>
          <p:cNvPr id="8" name="Rectangle 90">
            <a:extLst>
              <a:ext uri="{FF2B5EF4-FFF2-40B4-BE49-F238E27FC236}">
                <a16:creationId xmlns:a16="http://schemas.microsoft.com/office/drawing/2014/main" id="{9E0E2F2A-0113-D6B6-3F84-61C222604544}"/>
              </a:ext>
            </a:extLst>
          </p:cNvPr>
          <p:cNvSpPr>
            <a:spLocks noChangeArrowheads="1"/>
          </p:cNvSpPr>
          <p:nvPr/>
        </p:nvSpPr>
        <p:spPr bwMode="auto">
          <a:xfrm>
            <a:off x="6602157" y="2234801"/>
            <a:ext cx="939006" cy="338554"/>
          </a:xfrm>
          <a:prstGeom prst="rect">
            <a:avLst/>
          </a:prstGeom>
          <a:noFill/>
          <a:ln w="9525">
            <a:noFill/>
            <a:miter lim="800000"/>
            <a:headEnd/>
            <a:tailEnd/>
          </a:ln>
        </p:spPr>
        <p:txBody>
          <a:bodyPr wrap="square">
            <a:spAutoFit/>
          </a:bodyPr>
          <a:lstStyle/>
          <a:p>
            <a:r>
              <a:rPr lang="en-CA" sz="1600" dirty="0"/>
              <a:t>PV Signal</a:t>
            </a:r>
          </a:p>
        </p:txBody>
      </p:sp>
      <p:sp>
        <p:nvSpPr>
          <p:cNvPr id="9" name="Left Brace 8">
            <a:extLst>
              <a:ext uri="{FF2B5EF4-FFF2-40B4-BE49-F238E27FC236}">
                <a16:creationId xmlns:a16="http://schemas.microsoft.com/office/drawing/2014/main" id="{2D58FEF3-5405-8198-0F91-BDA53E2271E9}"/>
              </a:ext>
            </a:extLst>
          </p:cNvPr>
          <p:cNvSpPr/>
          <p:nvPr/>
        </p:nvSpPr>
        <p:spPr bwMode="auto">
          <a:xfrm rot="16200000">
            <a:off x="6902384" y="1047376"/>
            <a:ext cx="338553" cy="2075303"/>
          </a:xfrm>
          <a:prstGeom prst="leftBrace">
            <a:avLst>
              <a:gd name="adj1" fmla="val 45175"/>
              <a:gd name="adj2" fmla="val 49419"/>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3200" b="1" i="1" u="none" strike="noStrike" cap="none" normalizeH="0" baseline="0">
              <a:ln>
                <a:noFill/>
              </a:ln>
              <a:solidFill>
                <a:schemeClr val="tx1"/>
              </a:solidFill>
              <a:effectLst>
                <a:outerShdw blurRad="38100" dist="38100" dir="2700000" algn="tl">
                  <a:srgbClr val="000000">
                    <a:alpha val="43137"/>
                  </a:srgbClr>
                </a:outerShdw>
              </a:effectLst>
              <a:latin typeface="Comic Sans MS" pitchFamily="66" charset="0"/>
            </a:endParaRPr>
          </a:p>
        </p:txBody>
      </p:sp>
      <mc:AlternateContent xmlns:mc="http://schemas.openxmlformats.org/markup-compatibility/2006" xmlns:a14="http://schemas.microsoft.com/office/drawing/2010/main">
        <mc:Choice Requires="a14">
          <p:sp>
            <p:nvSpPr>
              <p:cNvPr id="17" name="Object 72">
                <a:extLst>
                  <a:ext uri="{FF2B5EF4-FFF2-40B4-BE49-F238E27FC236}">
                    <a16:creationId xmlns:a16="http://schemas.microsoft.com/office/drawing/2014/main" id="{3D07EDED-D252-49FC-AFA0-32D8430E7DDB}"/>
                  </a:ext>
                </a:extLst>
              </p:cNvPr>
              <p:cNvSpPr txBox="1"/>
              <p:nvPr/>
            </p:nvSpPr>
            <p:spPr bwMode="auto">
              <a:xfrm>
                <a:off x="3011245" y="2889238"/>
                <a:ext cx="6770931" cy="8509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𝑬𝑴</m:t>
                          </m:r>
                        </m:sup>
                      </m:sSubSup>
                      <m:sSup>
                        <m:sSupPr>
                          <m:ctrlPr>
                            <a:rPr lang="en-CA" sz="1600" b="1" i="1">
                              <a:solidFill>
                                <a:schemeClr val="accent1"/>
                              </a:solidFill>
                              <a:latin typeface="Cambria Math" panose="02040503050406030204" pitchFamily="18" charset="0"/>
                            </a:rPr>
                          </m:ctrlPr>
                        </m:sSup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𝑾</m:t>
                              </m:r>
                            </m:sup>
                          </m:sSubSup>
                        </m:e>
                        <m:sup>
                          <m:r>
                            <a:rPr lang="en-CA" sz="1600" b="1" i="1">
                              <a:solidFill>
                                <a:schemeClr val="accent1"/>
                              </a:solidFill>
                              <a:latin typeface="Cambria Math" panose="02040503050406030204" pitchFamily="18" charset="0"/>
                              <a:ea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𝑬𝑴</m:t>
                              </m:r>
                            </m:sup>
                          </m:sSubSup>
                        </m:e>
                        <m:sup>
                          <m:r>
                            <a:rPr lang="en-CA" sz="1600" b="1" i="1">
                              <a:solidFill>
                                <a:schemeClr val="accent1"/>
                              </a:solidFill>
                              <a:latin typeface="Cambria Math" panose="02040503050406030204" pitchFamily="18" charset="0"/>
                              <a:ea typeface="Cambria Math" panose="02040503050406030204" pitchFamily="18" charset="0"/>
                            </a:rPr>
                            <m:t>†</m:t>
                          </m:r>
                        </m:sup>
                      </m:s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𝑾</m:t>
                          </m:r>
                        </m:sup>
                      </m:sSubSup>
                      <m:r>
                        <a:rPr lang="en-CA" sz="1600" b="1" i="1">
                          <a:solidFill>
                            <a:schemeClr val="accent1"/>
                          </a:solidFill>
                          <a:latin typeface="Cambria Math" panose="02040503050406030204" pitchFamily="18" charset="0"/>
                        </a:rPr>
                        <m:t> ∝ </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𝑮</m:t>
                              </m:r>
                            </m:e>
                            <m:sub>
                              <m:r>
                                <a:rPr lang="en-CA" sz="1600" b="1" i="1">
                                  <a:solidFill>
                                    <a:schemeClr val="accent1"/>
                                  </a:solidFill>
                                  <a:latin typeface="Cambria Math" panose="02040503050406030204" pitchFamily="18" charset="0"/>
                                </a:rPr>
                                <m:t>𝑭</m:t>
                              </m:r>
                            </m:sub>
                          </m:sSub>
                        </m:num>
                        <m:den>
                          <m:rad>
                            <m:radPr>
                              <m:degHide m:val="on"/>
                              <m:ctrlPr>
                                <a:rPr lang="en-CA" sz="1600" b="1" i="1">
                                  <a:solidFill>
                                    <a:schemeClr val="accent1"/>
                                  </a:solidFill>
                                  <a:latin typeface="Cambria Math" panose="02040503050406030204" pitchFamily="18" charset="0"/>
                                </a:rPr>
                              </m:ctrlPr>
                            </m:radPr>
                            <m:deg/>
                            <m:e>
                              <m:r>
                                <a:rPr lang="en-CA" sz="1600" b="1" i="1">
                                  <a:solidFill>
                                    <a:schemeClr val="accent1"/>
                                  </a:solidFill>
                                  <a:latin typeface="Cambria Math" panose="02040503050406030204" pitchFamily="18" charset="0"/>
                                </a:rPr>
                                <m:t>𝟐</m:t>
                              </m:r>
                            </m:e>
                          </m:rad>
                        </m:den>
                      </m:f>
                      <m:nary>
                        <m:naryPr>
                          <m:chr m:val="∑"/>
                          <m:supHide m:val="on"/>
                          <m:ctrlPr>
                            <a:rPr lang="en-CA" sz="1600" b="1" i="1">
                              <a:solidFill>
                                <a:schemeClr val="accent1"/>
                              </a:solidFill>
                              <a:latin typeface="Cambria Math" panose="02040503050406030204" pitchFamily="18" charset="0"/>
                            </a:rPr>
                          </m:ctrlPr>
                        </m:naryPr>
                        <m:sub>
                          <m:r>
                            <a:rPr lang="en-CA" sz="1600" b="1" i="1">
                              <a:solidFill>
                                <a:schemeClr val="accent1"/>
                              </a:solidFill>
                              <a:latin typeface="Cambria Math" panose="02040503050406030204" pitchFamily="18" charset="0"/>
                            </a:rPr>
                            <m:t>𝒊</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𝒖</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𝒅</m:t>
                          </m:r>
                        </m:sub>
                        <m:sup/>
                        <m:e>
                          <m:d>
                            <m:dPr>
                              <m:begChr m:val="["/>
                              <m:endChr m:val="]"/>
                              <m:ctrlPr>
                                <a:rPr lang="en-CA" sz="1600" b="1" i="1">
                                  <a:solidFill>
                                    <a:schemeClr val="accent1"/>
                                  </a:solidFill>
                                  <a:latin typeface="Cambria Math" panose="02040503050406030204" pitchFamily="18" charset="0"/>
                                </a:rPr>
                              </m:ctrlPr>
                            </m:dPr>
                            <m:e>
                              <m:sSub>
                                <m:sSubPr>
                                  <m:ctrlPr>
                                    <a:rPr lang="en-CA" sz="1600" b="1" i="1" smtClean="0">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𝑪</m:t>
                                  </m:r>
                                </m:e>
                                <m:sub>
                                  <m:r>
                                    <a:rPr lang="en-CA" sz="1600" b="1" i="1">
                                      <a:solidFill>
                                        <a:srgbClr val="FF0000"/>
                                      </a:solidFill>
                                      <a:latin typeface="Cambria Math" panose="02040503050406030204" pitchFamily="18" charset="0"/>
                                    </a:rPr>
                                    <m:t>𝟏</m:t>
                                  </m:r>
                                  <m:r>
                                    <a:rPr lang="en-CA" sz="1600" b="1" i="1">
                                      <a:solidFill>
                                        <a:srgbClr val="FF0000"/>
                                      </a:solidFill>
                                      <a:latin typeface="Cambria Math" panose="02040503050406030204" pitchFamily="18" charset="0"/>
                                    </a:rPr>
                                    <m:t>𝒊</m:t>
                                  </m:r>
                                </m:sub>
                              </m:sSub>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rPr>
                                    <m:t>𝒆</m:t>
                                  </m:r>
                                </m:e>
                              </m:acc>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𝜸</m:t>
                                  </m:r>
                                </m:e>
                                <m:sub>
                                  <m:r>
                                    <a:rPr lang="en-CA" sz="1600" b="1" i="1">
                                      <a:solidFill>
                                        <a:srgbClr val="FF0000"/>
                                      </a:solidFill>
                                      <a:latin typeface="Cambria Math" panose="02040503050406030204" pitchFamily="18" charset="0"/>
                                    </a:rPr>
                                    <m:t>𝝁</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𝟓</m:t>
                                  </m:r>
                                </m:sup>
                              </m:sSup>
                              <m:r>
                                <a:rPr lang="en-CA" sz="1600" b="1" i="1">
                                  <a:solidFill>
                                    <a:srgbClr val="FF0000"/>
                                  </a:solidFill>
                                  <a:latin typeface="Cambria Math" panose="02040503050406030204" pitchFamily="18" charset="0"/>
                                </a:rPr>
                                <m:t>𝒆</m:t>
                              </m:r>
                              <m:sSub>
                                <m:sSubPr>
                                  <m:ctrlPr>
                                    <a:rPr lang="en-CA" sz="1600" b="1" i="1">
                                      <a:solidFill>
                                        <a:srgbClr val="FF0000"/>
                                      </a:solidFill>
                                      <a:latin typeface="Cambria Math" panose="02040503050406030204" pitchFamily="18" charset="0"/>
                                    </a:rPr>
                                  </m:ctrlPr>
                                </m:sSubPr>
                                <m:e>
                                  <m:acc>
                                    <m:accPr>
                                      <m:chr m:val="̄"/>
                                      <m:ctrlPr>
                                        <a:rPr lang="en-CA" sz="1600" b="1" i="1">
                                          <a:solidFill>
                                            <a:srgbClr val="FF0000"/>
                                          </a:solidFill>
                                          <a:latin typeface="Cambria Math" panose="02040503050406030204" pitchFamily="18" charset="0"/>
                                        </a:rPr>
                                      </m:ctrlPr>
                                    </m:accPr>
                                    <m:e>
                                      <m:r>
                                        <a:rPr lang="en-CA" sz="1600" b="1" i="1">
                                          <a:solidFill>
                                            <a:srgbClr val="FF0000"/>
                                          </a:solidFill>
                                          <a:latin typeface="Cambria Math" panose="02040503050406030204" pitchFamily="18" charset="0"/>
                                        </a:rPr>
                                        <m:t>𝒒</m:t>
                                      </m:r>
                                    </m:e>
                                  </m:acc>
                                </m:e>
                                <m:sub>
                                  <m:r>
                                    <a:rPr lang="en-CA" sz="1600" b="1" i="1">
                                      <a:solidFill>
                                        <a:srgbClr val="FF0000"/>
                                      </a:solidFill>
                                      <a:latin typeface="Cambria Math" panose="02040503050406030204" pitchFamily="18" charset="0"/>
                                    </a:rPr>
                                    <m:t>𝒊</m:t>
                                  </m:r>
                                </m:sub>
                              </m:sSub>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𝜸</m:t>
                                  </m:r>
                                </m:e>
                                <m:sup>
                                  <m:r>
                                    <a:rPr lang="en-CA" sz="1600" b="1" i="1">
                                      <a:solidFill>
                                        <a:srgbClr val="FF0000"/>
                                      </a:solidFill>
                                      <a:latin typeface="Cambria Math" panose="02040503050406030204" pitchFamily="18" charset="0"/>
                                    </a:rPr>
                                    <m:t>𝝁</m:t>
                                  </m:r>
                                </m:sup>
                              </m:sSup>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𝒒</m:t>
                                  </m:r>
                                </m:e>
                                <m:sub>
                                  <m:r>
                                    <a:rPr lang="en-CA" sz="1600" b="1" i="1">
                                      <a:solidFill>
                                        <a:srgbClr val="FF0000"/>
                                      </a:solidFill>
                                      <a:latin typeface="Cambria Math" panose="02040503050406030204" pitchFamily="18" charset="0"/>
                                    </a:rPr>
                                    <m:t>𝒊</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𝑪</m:t>
                                  </m:r>
                                </m:e>
                                <m:sub>
                                  <m:r>
                                    <a:rPr lang="en-CA" sz="1600" b="1" i="1">
                                      <a:solidFill>
                                        <a:schemeClr val="accent1"/>
                                      </a:solidFill>
                                      <a:latin typeface="Cambria Math" panose="02040503050406030204" pitchFamily="18" charset="0"/>
                                    </a:rPr>
                                    <m:t>𝟐</m:t>
                                  </m:r>
                                  <m:r>
                                    <a:rPr lang="en-CA" sz="1600" b="1" i="1">
                                      <a:solidFill>
                                        <a:schemeClr val="accent1"/>
                                      </a:solidFill>
                                      <a:latin typeface="Cambria Math" panose="02040503050406030204" pitchFamily="18" charset="0"/>
                                    </a:rPr>
                                    <m:t>𝒊</m:t>
                                  </m:r>
                                </m:sub>
                              </m:sSub>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𝒆</m:t>
                                  </m:r>
                                </m:e>
                              </m:acc>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𝝁</m:t>
                                  </m:r>
                                </m:sub>
                              </m:sSub>
                              <m:r>
                                <a:rPr lang="en-CA" sz="1600" b="1" i="1">
                                  <a:solidFill>
                                    <a:schemeClr val="accent1"/>
                                  </a:solidFill>
                                  <a:latin typeface="Cambria Math" panose="02040503050406030204" pitchFamily="18" charset="0"/>
                                </a:rPr>
                                <m:t>𝒆</m:t>
                              </m:r>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𝒒</m:t>
                                      </m:r>
                                    </m:e>
                                  </m:acc>
                                </m:e>
                                <m:sub>
                                  <m:r>
                                    <a:rPr lang="en-CA" sz="1600" b="1" i="1">
                                      <a:solidFill>
                                        <a:schemeClr val="accent1"/>
                                      </a:solidFill>
                                      <a:latin typeface="Cambria Math" panose="02040503050406030204" pitchFamily="18" charset="0"/>
                                    </a:rPr>
                                    <m:t>𝒊</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𝟓</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𝒒</m:t>
                                  </m:r>
                                </m:e>
                                <m:sub>
                                  <m:r>
                                    <a:rPr lang="en-CA" sz="1600" b="1" i="1">
                                      <a:solidFill>
                                        <a:schemeClr val="accent1"/>
                                      </a:solidFill>
                                      <a:latin typeface="Cambria Math" panose="02040503050406030204" pitchFamily="18" charset="0"/>
                                    </a:rPr>
                                    <m:t>𝒊</m:t>
                                  </m:r>
                                </m:sub>
                              </m:sSub>
                            </m:e>
                          </m:d>
                        </m:e>
                      </m:nary>
                    </m:oMath>
                  </m:oMathPara>
                </a14:m>
                <a:endParaRPr lang="en-CA" sz="1600" b="1" dirty="0">
                  <a:solidFill>
                    <a:schemeClr val="accent1"/>
                  </a:solidFill>
                </a:endParaRPr>
              </a:p>
            </p:txBody>
          </p:sp>
        </mc:Choice>
        <mc:Fallback xmlns="">
          <p:sp>
            <p:nvSpPr>
              <p:cNvPr id="17" name="Object 72">
                <a:extLst>
                  <a:ext uri="{FF2B5EF4-FFF2-40B4-BE49-F238E27FC236}">
                    <a16:creationId xmlns:a16="http://schemas.microsoft.com/office/drawing/2014/main" id="{3D07EDED-D252-49FC-AFA0-32D8430E7DDB}"/>
                  </a:ext>
                </a:extLst>
              </p:cNvPr>
              <p:cNvSpPr txBox="1">
                <a:spLocks noRot="1" noChangeAspect="1" noMove="1" noResize="1" noEditPoints="1" noAdjustHandles="1" noChangeArrowheads="1" noChangeShapeType="1" noTextEdit="1"/>
              </p:cNvSpPr>
              <p:nvPr/>
            </p:nvSpPr>
            <p:spPr bwMode="auto">
              <a:xfrm>
                <a:off x="3011245" y="2889238"/>
                <a:ext cx="6770931" cy="850900"/>
              </a:xfrm>
              <a:prstGeom prst="rect">
                <a:avLst/>
              </a:prstGeom>
              <a:blipFill>
                <a:blip r:embed="rId4"/>
                <a:stretch>
                  <a:fillRect t="-649286" r="-58866" b="-599286"/>
                </a:stretch>
              </a:blipFill>
            </p:spPr>
            <p:txBody>
              <a:bodyPr/>
              <a:lstStyle/>
              <a:p>
                <a:r>
                  <a:rPr lang="en-CA">
                    <a:noFill/>
                  </a:rPr>
                  <a:t> </a:t>
                </a:r>
              </a:p>
            </p:txBody>
          </p:sp>
        </mc:Fallback>
      </mc:AlternateContent>
      <p:pic>
        <p:nvPicPr>
          <p:cNvPr id="22" name="Picture 26">
            <a:extLst>
              <a:ext uri="{FF2B5EF4-FFF2-40B4-BE49-F238E27FC236}">
                <a16:creationId xmlns:a16="http://schemas.microsoft.com/office/drawing/2014/main" id="{5524473A-7319-B7E5-E5F1-D75237C6E44F}"/>
              </a:ext>
            </a:extLst>
          </p:cNvPr>
          <p:cNvPicPr>
            <a:picLocks noChangeAspect="1" noChangeArrowheads="1"/>
          </p:cNvPicPr>
          <p:nvPr/>
        </p:nvPicPr>
        <p:blipFill>
          <a:blip r:embed="rId5" cstate="print"/>
          <a:srcRect/>
          <a:stretch>
            <a:fillRect/>
          </a:stretch>
        </p:blipFill>
        <p:spPr bwMode="auto">
          <a:xfrm>
            <a:off x="9833165" y="2831162"/>
            <a:ext cx="1096726" cy="828532"/>
          </a:xfrm>
          <a:prstGeom prst="rect">
            <a:avLst/>
          </a:prstGeom>
          <a:noFill/>
          <a:ln w="9525">
            <a:noFill/>
            <a:round/>
            <a:headEnd/>
            <a:tailEnd/>
          </a:ln>
        </p:spPr>
      </p:pic>
      <p:pic>
        <p:nvPicPr>
          <p:cNvPr id="23" name="Picture 27">
            <a:extLst>
              <a:ext uri="{FF2B5EF4-FFF2-40B4-BE49-F238E27FC236}">
                <a16:creationId xmlns:a16="http://schemas.microsoft.com/office/drawing/2014/main" id="{4EE350F3-D3CA-662F-9FD0-F4AA891ADCD6}"/>
              </a:ext>
            </a:extLst>
          </p:cNvPr>
          <p:cNvPicPr>
            <a:picLocks noChangeAspect="1" noChangeArrowheads="1"/>
          </p:cNvPicPr>
          <p:nvPr/>
        </p:nvPicPr>
        <p:blipFill>
          <a:blip r:embed="rId6" cstate="print"/>
          <a:srcRect/>
          <a:stretch>
            <a:fillRect/>
          </a:stretch>
        </p:blipFill>
        <p:spPr bwMode="auto">
          <a:xfrm>
            <a:off x="10980881" y="2831162"/>
            <a:ext cx="1058892" cy="795442"/>
          </a:xfrm>
          <a:prstGeom prst="rect">
            <a:avLst/>
          </a:prstGeom>
          <a:noFill/>
          <a:ln w="9525">
            <a:noFill/>
            <a:round/>
            <a:headEnd/>
            <a:tailEnd/>
          </a:ln>
        </p:spPr>
      </p:pic>
      <p:pic>
        <p:nvPicPr>
          <p:cNvPr id="24" name="Picture 162">
            <a:extLst>
              <a:ext uri="{FF2B5EF4-FFF2-40B4-BE49-F238E27FC236}">
                <a16:creationId xmlns:a16="http://schemas.microsoft.com/office/drawing/2014/main" id="{855D34AA-D4BE-B2B1-BC07-4688AB0794BD}"/>
              </a:ext>
            </a:extLst>
          </p:cNvPr>
          <p:cNvPicPr>
            <a:picLocks noChangeAspect="1" noChangeArrowheads="1"/>
          </p:cNvPicPr>
          <p:nvPr/>
        </p:nvPicPr>
        <p:blipFill>
          <a:blip r:embed="rId7" cstate="print"/>
          <a:srcRect/>
          <a:stretch>
            <a:fillRect/>
          </a:stretch>
        </p:blipFill>
        <p:spPr bwMode="auto">
          <a:xfrm>
            <a:off x="9782176" y="4025246"/>
            <a:ext cx="1126728" cy="850901"/>
          </a:xfrm>
          <a:prstGeom prst="rect">
            <a:avLst/>
          </a:prstGeom>
          <a:noFill/>
          <a:ln w="9525">
            <a:noFill/>
            <a:round/>
            <a:headEnd/>
            <a:tailEnd/>
          </a:ln>
        </p:spPr>
      </p:pic>
      <p:pic>
        <p:nvPicPr>
          <p:cNvPr id="25" name="Picture 163">
            <a:extLst>
              <a:ext uri="{FF2B5EF4-FFF2-40B4-BE49-F238E27FC236}">
                <a16:creationId xmlns:a16="http://schemas.microsoft.com/office/drawing/2014/main" id="{DCE6751E-661E-6B95-B825-E23D8A823E2D}"/>
              </a:ext>
            </a:extLst>
          </p:cNvPr>
          <p:cNvPicPr>
            <a:picLocks noChangeAspect="1" noChangeArrowheads="1"/>
          </p:cNvPicPr>
          <p:nvPr/>
        </p:nvPicPr>
        <p:blipFill>
          <a:blip r:embed="rId8" cstate="print"/>
          <a:srcRect/>
          <a:stretch>
            <a:fillRect/>
          </a:stretch>
        </p:blipFill>
        <p:spPr bwMode="auto">
          <a:xfrm>
            <a:off x="10976876" y="4026851"/>
            <a:ext cx="1058893" cy="793806"/>
          </a:xfrm>
          <a:prstGeom prst="rect">
            <a:avLst/>
          </a:prstGeom>
          <a:noFill/>
          <a:ln w="9525">
            <a:noFill/>
            <a:round/>
            <a:headEnd/>
            <a:tailEnd/>
          </a:ln>
        </p:spPr>
      </p:pic>
      <mc:AlternateContent xmlns:mc="http://schemas.openxmlformats.org/markup-compatibility/2006" xmlns:a14="http://schemas.microsoft.com/office/drawing/2010/main">
        <mc:Choice Requires="a14">
          <p:sp>
            <p:nvSpPr>
              <p:cNvPr id="26" name="Object 72">
                <a:extLst>
                  <a:ext uri="{FF2B5EF4-FFF2-40B4-BE49-F238E27FC236}">
                    <a16:creationId xmlns:a16="http://schemas.microsoft.com/office/drawing/2014/main" id="{A02693A3-6069-2D55-0E96-E28673945083}"/>
                  </a:ext>
                </a:extLst>
              </p:cNvPr>
              <p:cNvSpPr txBox="1"/>
              <p:nvPr/>
            </p:nvSpPr>
            <p:spPr bwMode="auto">
              <a:xfrm>
                <a:off x="3011245" y="4148736"/>
                <a:ext cx="4643438" cy="68091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𝑬𝑴</m:t>
                          </m:r>
                        </m:sup>
                      </m:sSubSup>
                      <m:sSup>
                        <m:sSupPr>
                          <m:ctrlPr>
                            <a:rPr lang="en-CA" sz="1600" b="1" i="1">
                              <a:solidFill>
                                <a:schemeClr val="accent1"/>
                              </a:solidFill>
                              <a:latin typeface="Cambria Math" panose="02040503050406030204" pitchFamily="18" charset="0"/>
                            </a:rPr>
                          </m:ctrlPr>
                        </m:sSup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𝑾</m:t>
                              </m:r>
                            </m:sup>
                          </m:sSubSup>
                        </m:e>
                        <m:sup>
                          <m:r>
                            <a:rPr lang="en-CA" sz="1600" b="1" i="1">
                              <a:solidFill>
                                <a:schemeClr val="accent1"/>
                              </a:solidFill>
                              <a:latin typeface="Cambria Math" panose="02040503050406030204" pitchFamily="18" charset="0"/>
                            </a:rPr>
                            <m:t>𝒕</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𝑬𝑴</m:t>
                              </m:r>
                            </m:sup>
                          </m:sSubSup>
                        </m:e>
                        <m:sup>
                          <m:r>
                            <a:rPr lang="en-CA" sz="1600" b="1" i="1">
                              <a:solidFill>
                                <a:schemeClr val="accent1"/>
                              </a:solidFill>
                              <a:latin typeface="Cambria Math" panose="02040503050406030204" pitchFamily="18" charset="0"/>
                            </a:rPr>
                            <m:t>𝒕</m:t>
                          </m:r>
                        </m:sup>
                      </m:s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𝑺</m:t>
                          </m:r>
                        </m:e>
                        <m:sub>
                          <m:r>
                            <a:rPr lang="en-CA" sz="1600" b="1" i="1">
                              <a:solidFill>
                                <a:schemeClr val="accent1"/>
                              </a:solidFill>
                              <a:latin typeface="Cambria Math" panose="02040503050406030204" pitchFamily="18" charset="0"/>
                            </a:rPr>
                            <m:t>𝒇𝒊</m:t>
                          </m:r>
                        </m:sub>
                        <m:sup>
                          <m:r>
                            <a:rPr lang="en-CA" sz="1600" b="1" i="1">
                              <a:solidFill>
                                <a:schemeClr val="accent1"/>
                              </a:solidFill>
                              <a:latin typeface="Cambria Math" panose="02040503050406030204" pitchFamily="18" charset="0"/>
                            </a:rPr>
                            <m:t>𝑾</m:t>
                          </m:r>
                        </m:sup>
                      </m:sSubSup>
                      <m:r>
                        <a:rPr lang="en-CA" sz="1600" b="1" i="1">
                          <a:solidFill>
                            <a:schemeClr val="accent1"/>
                          </a:solidFill>
                          <a:latin typeface="Cambria Math" panose="02040503050406030204" pitchFamily="18" charset="0"/>
                        </a:rPr>
                        <m:t> ∝ </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𝑮</m:t>
                              </m:r>
                            </m:e>
                            <m:sub>
                              <m:r>
                                <a:rPr lang="en-CA" sz="1600" b="1" i="1">
                                  <a:solidFill>
                                    <a:schemeClr val="accent1"/>
                                  </a:solidFill>
                                  <a:latin typeface="Cambria Math" panose="02040503050406030204" pitchFamily="18" charset="0"/>
                                </a:rPr>
                                <m:t>𝑭</m:t>
                              </m:r>
                            </m:sub>
                          </m:sSub>
                        </m:num>
                        <m:den>
                          <m:rad>
                            <m:radPr>
                              <m:degHide m:val="on"/>
                              <m:ctrlPr>
                                <a:rPr lang="en-CA" sz="1600" b="1" i="1">
                                  <a:solidFill>
                                    <a:schemeClr val="accent1"/>
                                  </a:solidFill>
                                  <a:latin typeface="Cambria Math" panose="02040503050406030204" pitchFamily="18" charset="0"/>
                                </a:rPr>
                              </m:ctrlPr>
                            </m:radPr>
                            <m:deg/>
                            <m:e>
                              <m:r>
                                <a:rPr lang="en-CA" sz="1600" b="1" i="1">
                                  <a:solidFill>
                                    <a:schemeClr val="accent1"/>
                                  </a:solidFill>
                                  <a:latin typeface="Cambria Math" panose="02040503050406030204" pitchFamily="18" charset="0"/>
                                </a:rPr>
                                <m:t>𝟐</m:t>
                              </m:r>
                            </m:e>
                          </m:rad>
                        </m:den>
                      </m:f>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𝒆</m:t>
                          </m:r>
                        </m:e>
                      </m:acc>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𝜸</m:t>
                          </m:r>
                        </m:e>
                        <m:sub>
                          <m:r>
                            <a:rPr lang="en-CA" sz="1600" b="1" i="1">
                              <a:solidFill>
                                <a:schemeClr val="accent1"/>
                              </a:solidFill>
                              <a:latin typeface="Cambria Math" panose="02040503050406030204" pitchFamily="18" charset="0"/>
                            </a:rPr>
                            <m:t>𝝁</m:t>
                          </m:r>
                        </m:sub>
                      </m:sSub>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𝟓</m:t>
                          </m:r>
                        </m:sup>
                      </m:sSup>
                      <m:r>
                        <a:rPr lang="en-CA" sz="1600" b="1" i="1">
                          <a:solidFill>
                            <a:schemeClr val="accent1"/>
                          </a:solidFill>
                          <a:latin typeface="Cambria Math" panose="02040503050406030204" pitchFamily="18" charset="0"/>
                        </a:rPr>
                        <m:t>𝒆</m:t>
                      </m:r>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𝒆</m:t>
                          </m:r>
                        </m:e>
                      </m:acc>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𝜸</m:t>
                          </m:r>
                        </m:e>
                        <m:sup>
                          <m:r>
                            <a:rPr lang="en-CA" sz="1600" b="1" i="1">
                              <a:solidFill>
                                <a:schemeClr val="accent1"/>
                              </a:solidFill>
                              <a:latin typeface="Cambria Math" panose="02040503050406030204" pitchFamily="18" charset="0"/>
                            </a:rPr>
                            <m:t>𝝁</m:t>
                          </m:r>
                        </m:sup>
                      </m:sSup>
                      <m:r>
                        <a:rPr lang="en-CA" sz="1600" b="1" i="1">
                          <a:solidFill>
                            <a:schemeClr val="accent1"/>
                          </a:solidFill>
                          <a:latin typeface="Cambria Math" panose="02040503050406030204" pitchFamily="18" charset="0"/>
                        </a:rPr>
                        <m:t>𝒆</m:t>
                      </m:r>
                    </m:oMath>
                  </m:oMathPara>
                </a14:m>
                <a:endParaRPr lang="en-CA" sz="1600" b="1" dirty="0">
                  <a:solidFill>
                    <a:schemeClr val="accent1"/>
                  </a:solidFill>
                </a:endParaRPr>
              </a:p>
            </p:txBody>
          </p:sp>
        </mc:Choice>
        <mc:Fallback xmlns="">
          <p:sp>
            <p:nvSpPr>
              <p:cNvPr id="26" name="Object 72">
                <a:extLst>
                  <a:ext uri="{FF2B5EF4-FFF2-40B4-BE49-F238E27FC236}">
                    <a16:creationId xmlns:a16="http://schemas.microsoft.com/office/drawing/2014/main" id="{A02693A3-6069-2D55-0E96-E28673945083}"/>
                  </a:ext>
                </a:extLst>
              </p:cNvPr>
              <p:cNvSpPr txBox="1">
                <a:spLocks noRot="1" noChangeAspect="1" noMove="1" noResize="1" noEditPoints="1" noAdjustHandles="1" noChangeArrowheads="1" noChangeShapeType="1" noTextEdit="1"/>
              </p:cNvSpPr>
              <p:nvPr/>
            </p:nvSpPr>
            <p:spPr bwMode="auto">
              <a:xfrm>
                <a:off x="3011245" y="4148736"/>
                <a:ext cx="4643438" cy="680917"/>
              </a:xfrm>
              <a:prstGeom prst="rect">
                <a:avLst/>
              </a:prstGeom>
              <a:blipFill>
                <a:blip r:embed="rId9"/>
                <a:stretch>
                  <a:fillRect t="-819820" r="-130577" b="-78108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AB844E-BA31-CE7A-EDE6-824F55CDB30B}"/>
                  </a:ext>
                </a:extLst>
              </p:cNvPr>
              <p:cNvSpPr txBox="1"/>
              <p:nvPr/>
            </p:nvSpPr>
            <p:spPr>
              <a:xfrm>
                <a:off x="3060658" y="5118925"/>
                <a:ext cx="2805383" cy="6288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ea typeface="Cambria Math" panose="02040503050406030204" pitchFamily="18" charset="0"/>
                            </a:rPr>
                            <m:t>𝓛</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𝒆</m:t>
                              </m:r>
                            </m:e>
                            <m:sub>
                              <m:r>
                                <a:rPr lang="en-CA" sz="1600" b="1" i="1" smtClean="0">
                                  <a:solidFill>
                                    <a:schemeClr val="accent1"/>
                                  </a:solidFill>
                                  <a:latin typeface="Cambria Math" panose="02040503050406030204" pitchFamily="18" charset="0"/>
                                </a:rPr>
                                <m:t>𝟏</m:t>
                              </m:r>
                            </m:sub>
                          </m:s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𝒆</m:t>
                              </m:r>
                            </m:e>
                            <m:sub>
                              <m:r>
                                <a:rPr lang="en-CA" sz="1600" b="1" i="1" smtClean="0">
                                  <a:solidFill>
                                    <a:schemeClr val="accent1"/>
                                  </a:solidFill>
                                  <a:latin typeface="Cambria Math" panose="02040503050406030204" pitchFamily="18" charset="0"/>
                                </a:rPr>
                                <m:t>𝟐</m:t>
                              </m:r>
                            </m:sub>
                          </m:sSub>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𝒊</m:t>
                          </m:r>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𝒋</m:t>
                          </m:r>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𝑳𝑹</m:t>
                          </m:r>
                        </m:sub>
                        <m:sup/>
                        <m:e>
                          <m:f>
                            <m:fPr>
                              <m:ctrlPr>
                                <a:rPr lang="en-CA" sz="1600" b="1" i="1" smtClean="0">
                                  <a:solidFill>
                                    <a:schemeClr val="accent1"/>
                                  </a:solidFill>
                                  <a:latin typeface="Cambria Math" panose="02040503050406030204" pitchFamily="18" charset="0"/>
                                </a:rPr>
                              </m:ctrlPr>
                            </m:fPr>
                            <m:num>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𝒈</m:t>
                                  </m:r>
                                </m:e>
                                <m:sub>
                                  <m:r>
                                    <a:rPr lang="en-CA" sz="1600" b="1" i="1" smtClean="0">
                                      <a:solidFill>
                                        <a:schemeClr val="accent1"/>
                                      </a:solidFill>
                                      <a:latin typeface="Cambria Math" panose="02040503050406030204" pitchFamily="18" charset="0"/>
                                    </a:rPr>
                                    <m:t>𝒊𝒋</m:t>
                                  </m:r>
                                </m:sub>
                              </m:sSub>
                            </m:num>
                            <m:den>
                              <m:r>
                                <a:rPr lang="en-CA" sz="1600" b="1" i="1" smtClean="0">
                                  <a:solidFill>
                                    <a:schemeClr val="accent1"/>
                                  </a:solidFill>
                                  <a:latin typeface="Cambria Math" panose="02040503050406030204" pitchFamily="18" charset="0"/>
                                </a:rPr>
                                <m:t>𝟐</m:t>
                              </m:r>
                              <m:sSup>
                                <m:sSupPr>
                                  <m:ctrlPr>
                                    <a:rPr lang="en-CA" sz="1600" b="1" i="1" smtClean="0">
                                      <a:solidFill>
                                        <a:schemeClr val="accent1"/>
                                      </a:solidFill>
                                      <a:latin typeface="Cambria Math" panose="02040503050406030204" pitchFamily="18" charset="0"/>
                                    </a:rPr>
                                  </m:ctrlPr>
                                </m:sSupPr>
                                <m:e>
                                  <m:r>
                                    <a:rPr lang="el-GR" sz="1600" b="1" i="1">
                                      <a:solidFill>
                                        <a:schemeClr val="accent1"/>
                                      </a:solidFill>
                                      <a:latin typeface="Cambria Math" panose="02040503050406030204" pitchFamily="18" charset="0"/>
                                      <a:ea typeface="Cambria Math" panose="02040503050406030204" pitchFamily="18" charset="0"/>
                                    </a:rPr>
                                    <m:t>𝜦</m:t>
                                  </m:r>
                                </m:e>
                                <m:sup>
                                  <m:r>
                                    <a:rPr lang="en-CA" sz="1600" b="1" i="1" smtClean="0">
                                      <a:solidFill>
                                        <a:schemeClr val="accent1"/>
                                      </a:solidFill>
                                      <a:latin typeface="Cambria Math" panose="02040503050406030204" pitchFamily="18" charset="0"/>
                                    </a:rPr>
                                    <m:t>𝟐</m:t>
                                  </m:r>
                                </m:sup>
                              </m:sSup>
                            </m:den>
                          </m:f>
                          <m:sSub>
                            <m:sSubPr>
                              <m:ctrlPr>
                                <a:rPr lang="en-CA" sz="1600" b="1" i="1" smtClean="0">
                                  <a:solidFill>
                                    <a:schemeClr val="accent1"/>
                                  </a:solidFill>
                                  <a:latin typeface="Cambria Math" panose="02040503050406030204" pitchFamily="18" charset="0"/>
                                </a:rPr>
                              </m:ctrlPr>
                            </m:sSubPr>
                            <m:e>
                              <m:bar>
                                <m:barPr>
                                  <m:pos m:val="top"/>
                                  <m:ctrlPr>
                                    <a:rPr lang="en-CA" sz="1600" b="1" i="1" smtClean="0">
                                      <a:solidFill>
                                        <a:schemeClr val="accent1"/>
                                      </a:solidFill>
                                      <a:latin typeface="Cambria Math" panose="02040503050406030204" pitchFamily="18" charset="0"/>
                                    </a:rPr>
                                  </m:ctrlPr>
                                </m:barPr>
                                <m:e>
                                  <m:r>
                                    <a:rPr lang="en-CA" sz="1600" b="1" i="1" smtClean="0">
                                      <a:solidFill>
                                        <a:schemeClr val="accent1"/>
                                      </a:solidFill>
                                      <a:latin typeface="Cambria Math" panose="02040503050406030204" pitchFamily="18" charset="0"/>
                                    </a:rPr>
                                    <m:t>𝒆</m:t>
                                  </m:r>
                                </m:e>
                              </m:bar>
                            </m:e>
                            <m:sub>
                              <m:r>
                                <a:rPr lang="en-CA" sz="1600" b="1" i="1" smtClean="0">
                                  <a:solidFill>
                                    <a:schemeClr val="accent1"/>
                                  </a:solidFill>
                                  <a:latin typeface="Cambria Math" panose="02040503050406030204" pitchFamily="18" charset="0"/>
                                </a:rPr>
                                <m:t>𝒊</m:t>
                              </m:r>
                            </m:sub>
                          </m:sSub>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ea typeface="Cambria Math" panose="02040503050406030204" pitchFamily="18" charset="0"/>
                                </a:rPr>
                                <m:t>𝜸</m:t>
                              </m:r>
                            </m:e>
                            <m:sub>
                              <m:r>
                                <a:rPr lang="en-CA" sz="1600" b="1" i="1" smtClean="0">
                                  <a:solidFill>
                                    <a:schemeClr val="accent1"/>
                                  </a:solidFill>
                                  <a:latin typeface="Cambria Math" panose="02040503050406030204" pitchFamily="18" charset="0"/>
                                  <a:ea typeface="Cambria Math" panose="02040503050406030204" pitchFamily="18" charset="0"/>
                                </a:rPr>
                                <m:t>𝝁</m:t>
                              </m:r>
                            </m:sub>
                          </m:sSub>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𝒆</m:t>
                              </m:r>
                            </m:e>
                            <m:sub>
                              <m:r>
                                <a:rPr lang="en-CA" sz="1600" b="1" i="1">
                                  <a:solidFill>
                                    <a:schemeClr val="accent1"/>
                                  </a:solidFill>
                                  <a:latin typeface="Cambria Math" panose="02040503050406030204" pitchFamily="18" charset="0"/>
                                </a:rPr>
                                <m:t>𝒊</m:t>
                              </m:r>
                            </m:sub>
                          </m:sSub>
                          <m:sSub>
                            <m:sSubPr>
                              <m:ctrlPr>
                                <a:rPr lang="en-CA" sz="1600" b="1" i="1">
                                  <a:solidFill>
                                    <a:schemeClr val="accent1"/>
                                  </a:solidFill>
                                  <a:latin typeface="Cambria Math" panose="02040503050406030204" pitchFamily="18" charset="0"/>
                                </a:rPr>
                              </m:ctrlPr>
                            </m:sSubPr>
                            <m:e>
                              <m:bar>
                                <m:barPr>
                                  <m:pos m:val="top"/>
                                  <m:ctrlPr>
                                    <a:rPr lang="en-CA" sz="1600" b="1" i="1">
                                      <a:solidFill>
                                        <a:schemeClr val="accent1"/>
                                      </a:solidFill>
                                      <a:latin typeface="Cambria Math" panose="02040503050406030204" pitchFamily="18" charset="0"/>
                                    </a:rPr>
                                  </m:ctrlPr>
                                </m:barPr>
                                <m:e>
                                  <m:r>
                                    <a:rPr lang="en-CA" sz="1600" b="1" i="1">
                                      <a:solidFill>
                                        <a:schemeClr val="accent1"/>
                                      </a:solidFill>
                                      <a:latin typeface="Cambria Math" panose="02040503050406030204" pitchFamily="18" charset="0"/>
                                    </a:rPr>
                                    <m:t>𝒆</m:t>
                                  </m:r>
                                </m:e>
                              </m:bar>
                            </m:e>
                            <m:sub>
                              <m:r>
                                <a:rPr lang="en-CA" sz="1600" b="1" i="1" smtClean="0">
                                  <a:solidFill>
                                    <a:schemeClr val="accent1"/>
                                  </a:solidFill>
                                  <a:latin typeface="Cambria Math" panose="02040503050406030204" pitchFamily="18" charset="0"/>
                                </a:rPr>
                                <m:t>𝒋</m:t>
                              </m:r>
                            </m:sub>
                          </m:sSub>
                          <m:sSup>
                            <m:sSupPr>
                              <m:ctrlPr>
                                <a:rPr lang="en-CA" sz="1600" b="1" i="1" smtClean="0">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ea typeface="Cambria Math" panose="02040503050406030204" pitchFamily="18" charset="0"/>
                                </a:rPr>
                                <m:t>𝜸</m:t>
                              </m:r>
                            </m:e>
                            <m:sup>
                              <m:r>
                                <a:rPr lang="en-CA" sz="1600" b="1" i="1">
                                  <a:solidFill>
                                    <a:schemeClr val="accent1"/>
                                  </a:solidFill>
                                  <a:latin typeface="Cambria Math" panose="02040503050406030204" pitchFamily="18" charset="0"/>
                                  <a:ea typeface="Cambria Math" panose="02040503050406030204" pitchFamily="18" charset="0"/>
                                </a:rPr>
                                <m:t>𝝁</m:t>
                              </m:r>
                            </m:sup>
                          </m:sSup>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𝒆</m:t>
                              </m:r>
                            </m:e>
                            <m:sub>
                              <m:r>
                                <a:rPr lang="en-CA" sz="1600" b="1" i="1" smtClean="0">
                                  <a:solidFill>
                                    <a:schemeClr val="accent1"/>
                                  </a:solidFill>
                                  <a:latin typeface="Cambria Math" panose="02040503050406030204" pitchFamily="18" charset="0"/>
                                </a:rPr>
                                <m:t>𝒋</m:t>
                              </m:r>
                            </m:sub>
                          </m:sSub>
                        </m:e>
                      </m:nary>
                    </m:oMath>
                  </m:oMathPara>
                </a14:m>
                <a:endParaRPr lang="en-CA" sz="1600" b="1" dirty="0">
                  <a:solidFill>
                    <a:schemeClr val="accent1"/>
                  </a:solidFill>
                </a:endParaRPr>
              </a:p>
            </p:txBody>
          </p:sp>
        </mc:Choice>
        <mc:Fallback xmlns="">
          <p:sp>
            <p:nvSpPr>
              <p:cNvPr id="29" name="TextBox 28">
                <a:extLst>
                  <a:ext uri="{FF2B5EF4-FFF2-40B4-BE49-F238E27FC236}">
                    <a16:creationId xmlns:a16="http://schemas.microsoft.com/office/drawing/2014/main" id="{C9AB844E-BA31-CE7A-EDE6-824F55CDB30B}"/>
                  </a:ext>
                </a:extLst>
              </p:cNvPr>
              <p:cNvSpPr txBox="1">
                <a:spLocks noRot="1" noChangeAspect="1" noMove="1" noResize="1" noEditPoints="1" noAdjustHandles="1" noChangeArrowheads="1" noChangeShapeType="1" noTextEdit="1"/>
              </p:cNvSpPr>
              <p:nvPr/>
            </p:nvSpPr>
            <p:spPr>
              <a:xfrm>
                <a:off x="3060658" y="5118925"/>
                <a:ext cx="2805383" cy="628826"/>
              </a:xfrm>
              <a:prstGeom prst="rect">
                <a:avLst/>
              </a:prstGeom>
              <a:blipFill>
                <a:blip r:embed="rId10"/>
                <a:stretch>
                  <a:fillRect b="-53301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6D6C664-A08F-822D-D9EB-1A303B73D72B}"/>
                  </a:ext>
                </a:extLst>
              </p:cNvPr>
              <p:cNvSpPr txBox="1"/>
              <p:nvPr/>
            </p:nvSpPr>
            <p:spPr>
              <a:xfrm>
                <a:off x="6689447" y="5122865"/>
                <a:ext cx="2016386" cy="6718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1400" b="1" i="1" smtClean="0">
                              <a:solidFill>
                                <a:schemeClr val="accent1"/>
                              </a:solidFill>
                              <a:latin typeface="Cambria Math" panose="02040503050406030204" pitchFamily="18" charset="0"/>
                              <a:ea typeface="Cambria Math" panose="02040503050406030204" pitchFamily="18" charset="0"/>
                            </a:rPr>
                          </m:ctrlPr>
                        </m:fPr>
                        <m:num>
                          <m:r>
                            <a:rPr lang="el-GR" sz="1400" b="1" i="1">
                              <a:solidFill>
                                <a:schemeClr val="accent1"/>
                              </a:solidFill>
                              <a:latin typeface="Cambria Math" panose="02040503050406030204" pitchFamily="18" charset="0"/>
                              <a:ea typeface="Cambria Math" panose="02040503050406030204" pitchFamily="18" charset="0"/>
                            </a:rPr>
                            <m:t>𝜦</m:t>
                          </m:r>
                        </m:num>
                        <m:den>
                          <m:rad>
                            <m:radPr>
                              <m:degHide m:val="on"/>
                              <m:ctrlPr>
                                <a:rPr lang="el-GR" sz="1400" b="1" i="1" smtClean="0">
                                  <a:solidFill>
                                    <a:schemeClr val="accent1"/>
                                  </a:solidFill>
                                  <a:latin typeface="Cambria Math" panose="02040503050406030204" pitchFamily="18" charset="0"/>
                                  <a:ea typeface="Cambria Math" panose="02040503050406030204" pitchFamily="18" charset="0"/>
                                </a:rPr>
                              </m:ctrlPr>
                            </m:radPr>
                            <m:deg/>
                            <m:e>
                              <m:d>
                                <m:dPr>
                                  <m:begChr m:val="|"/>
                                  <m:endChr m:val="|"/>
                                  <m:ctrlPr>
                                    <a:rPr lang="el-GR" sz="1400" b="1" i="1" smtClean="0">
                                      <a:solidFill>
                                        <a:schemeClr val="accent1"/>
                                      </a:solidFill>
                                      <a:latin typeface="Cambria Math" panose="02040503050406030204" pitchFamily="18" charset="0"/>
                                      <a:ea typeface="Cambria Math" panose="02040503050406030204" pitchFamily="18" charset="0"/>
                                    </a:rPr>
                                  </m:ctrlPr>
                                </m:dPr>
                                <m:e>
                                  <m:sSubSup>
                                    <m:sSubSupPr>
                                      <m:ctrlPr>
                                        <a:rPr lang="el-GR" sz="1400" b="1" i="1">
                                          <a:solidFill>
                                            <a:schemeClr val="accent1"/>
                                          </a:solidFill>
                                          <a:latin typeface="Cambria Math" panose="02040503050406030204" pitchFamily="18" charset="0"/>
                                          <a:ea typeface="Cambria Math" panose="02040503050406030204" pitchFamily="18" charset="0"/>
                                        </a:rPr>
                                      </m:ctrlPr>
                                    </m:sSubSupPr>
                                    <m:e>
                                      <m:r>
                                        <a:rPr lang="en-CA" sz="1400" b="1" i="1">
                                          <a:solidFill>
                                            <a:schemeClr val="accent1"/>
                                          </a:solidFill>
                                          <a:latin typeface="Cambria Math" panose="02040503050406030204" pitchFamily="18" charset="0"/>
                                          <a:ea typeface="Cambria Math" panose="02040503050406030204" pitchFamily="18" charset="0"/>
                                        </a:rPr>
                                        <m:t>𝒈</m:t>
                                      </m:r>
                                    </m:e>
                                    <m:sub>
                                      <m:r>
                                        <a:rPr lang="en-CA" sz="1400" b="1" i="1">
                                          <a:solidFill>
                                            <a:schemeClr val="accent1"/>
                                          </a:solidFill>
                                          <a:latin typeface="Cambria Math" panose="02040503050406030204" pitchFamily="18" charset="0"/>
                                          <a:ea typeface="Cambria Math" panose="02040503050406030204" pitchFamily="18" charset="0"/>
                                        </a:rPr>
                                        <m:t>𝑹𝑹</m:t>
                                      </m:r>
                                    </m:sub>
                                    <m:sup>
                                      <m:r>
                                        <a:rPr lang="en-CA" sz="1400" b="1" i="1">
                                          <a:solidFill>
                                            <a:schemeClr val="accent1"/>
                                          </a:solidFill>
                                          <a:latin typeface="Cambria Math" panose="02040503050406030204" pitchFamily="18" charset="0"/>
                                          <a:ea typeface="Cambria Math" panose="02040503050406030204" pitchFamily="18" charset="0"/>
                                        </a:rPr>
                                        <m:t>𝟐</m:t>
                                      </m:r>
                                    </m:sup>
                                  </m:sSubSup>
                                  <m:r>
                                    <a:rPr lang="en-CA" sz="1400" b="1" i="1" smtClean="0">
                                      <a:solidFill>
                                        <a:schemeClr val="accent1"/>
                                      </a:solidFill>
                                      <a:latin typeface="Cambria Math" panose="02040503050406030204" pitchFamily="18" charset="0"/>
                                      <a:ea typeface="Cambria Math" panose="02040503050406030204" pitchFamily="18" charset="0"/>
                                    </a:rPr>
                                    <m:t>−</m:t>
                                  </m:r>
                                  <m:sSubSup>
                                    <m:sSubSupPr>
                                      <m:ctrlPr>
                                        <a:rPr lang="el-GR" sz="1400" b="1" i="1">
                                          <a:solidFill>
                                            <a:schemeClr val="accent1"/>
                                          </a:solidFill>
                                          <a:latin typeface="Cambria Math" panose="02040503050406030204" pitchFamily="18" charset="0"/>
                                          <a:ea typeface="Cambria Math" panose="02040503050406030204" pitchFamily="18" charset="0"/>
                                        </a:rPr>
                                      </m:ctrlPr>
                                    </m:sSubSupPr>
                                    <m:e>
                                      <m:r>
                                        <a:rPr lang="en-CA" sz="1400" b="1" i="1">
                                          <a:solidFill>
                                            <a:schemeClr val="accent1"/>
                                          </a:solidFill>
                                          <a:latin typeface="Cambria Math" panose="02040503050406030204" pitchFamily="18" charset="0"/>
                                          <a:ea typeface="Cambria Math" panose="02040503050406030204" pitchFamily="18" charset="0"/>
                                        </a:rPr>
                                        <m:t>𝒈</m:t>
                                      </m:r>
                                    </m:e>
                                    <m:sub>
                                      <m:r>
                                        <a:rPr lang="en-CA" sz="1400" b="1" i="1" smtClean="0">
                                          <a:solidFill>
                                            <a:schemeClr val="accent1"/>
                                          </a:solidFill>
                                          <a:latin typeface="Cambria Math" panose="02040503050406030204" pitchFamily="18" charset="0"/>
                                          <a:ea typeface="Cambria Math" panose="02040503050406030204" pitchFamily="18" charset="0"/>
                                        </a:rPr>
                                        <m:t>𝑳𝑳</m:t>
                                      </m:r>
                                    </m:sub>
                                    <m:sup>
                                      <m:r>
                                        <a:rPr lang="en-CA" sz="1400" b="1" i="1">
                                          <a:solidFill>
                                            <a:schemeClr val="accent1"/>
                                          </a:solidFill>
                                          <a:latin typeface="Cambria Math" panose="02040503050406030204" pitchFamily="18" charset="0"/>
                                          <a:ea typeface="Cambria Math" panose="02040503050406030204" pitchFamily="18" charset="0"/>
                                        </a:rPr>
                                        <m:t>𝟐</m:t>
                                      </m:r>
                                    </m:sup>
                                  </m:sSubSup>
                                </m:e>
                              </m:d>
                            </m:e>
                          </m:rad>
                        </m:den>
                      </m:f>
                      <m:r>
                        <a:rPr lang="en-CA" sz="1400" b="1" i="1" smtClean="0">
                          <a:solidFill>
                            <a:schemeClr val="accent1"/>
                          </a:solidFill>
                          <a:latin typeface="Cambria Math" panose="02040503050406030204" pitchFamily="18" charset="0"/>
                          <a:ea typeface="Cambria Math" panose="02040503050406030204" pitchFamily="18" charset="0"/>
                        </a:rPr>
                        <m:t>=</m:t>
                      </m:r>
                      <m:r>
                        <a:rPr lang="en-CA" sz="1400" b="1" i="1" smtClean="0">
                          <a:solidFill>
                            <a:schemeClr val="accent1"/>
                          </a:solidFill>
                          <a:latin typeface="Cambria Math" panose="02040503050406030204" pitchFamily="18" charset="0"/>
                          <a:ea typeface="Cambria Math" panose="02040503050406030204" pitchFamily="18" charset="0"/>
                        </a:rPr>
                        <m:t>𝟕</m:t>
                      </m:r>
                      <m:r>
                        <a:rPr lang="en-CA" sz="1400" b="1" i="1" smtClean="0">
                          <a:solidFill>
                            <a:schemeClr val="accent1"/>
                          </a:solidFill>
                          <a:latin typeface="Cambria Math" panose="02040503050406030204" pitchFamily="18" charset="0"/>
                          <a:ea typeface="Cambria Math" panose="02040503050406030204" pitchFamily="18" charset="0"/>
                        </a:rPr>
                        <m:t>.</m:t>
                      </m:r>
                      <m:r>
                        <a:rPr lang="en-CA" sz="1400" b="1" i="1" smtClean="0">
                          <a:solidFill>
                            <a:schemeClr val="accent1"/>
                          </a:solidFill>
                          <a:latin typeface="Cambria Math" panose="02040503050406030204" pitchFamily="18" charset="0"/>
                          <a:ea typeface="Cambria Math" panose="02040503050406030204" pitchFamily="18" charset="0"/>
                        </a:rPr>
                        <m:t>𝟓</m:t>
                      </m:r>
                      <m:r>
                        <a:rPr lang="en-CA" sz="1400" b="1" i="1" smtClean="0">
                          <a:solidFill>
                            <a:schemeClr val="accent1"/>
                          </a:solidFill>
                          <a:latin typeface="Cambria Math" panose="02040503050406030204" pitchFamily="18" charset="0"/>
                          <a:ea typeface="Cambria Math" panose="02040503050406030204" pitchFamily="18" charset="0"/>
                        </a:rPr>
                        <m:t>  </m:t>
                      </m:r>
                      <m:r>
                        <a:rPr lang="en-CA" sz="1400" b="1" i="1" smtClean="0">
                          <a:solidFill>
                            <a:schemeClr val="accent1"/>
                          </a:solidFill>
                          <a:latin typeface="Cambria Math" panose="02040503050406030204" pitchFamily="18" charset="0"/>
                          <a:ea typeface="Cambria Math" panose="02040503050406030204" pitchFamily="18" charset="0"/>
                        </a:rPr>
                        <m:t>𝑻𝒆𝑽</m:t>
                      </m:r>
                    </m:oMath>
                  </m:oMathPara>
                </a14:m>
                <a:endParaRPr lang="en-CA" sz="1400" b="1" dirty="0">
                  <a:solidFill>
                    <a:schemeClr val="accent1"/>
                  </a:solidFill>
                </a:endParaRPr>
              </a:p>
            </p:txBody>
          </p:sp>
        </mc:Choice>
        <mc:Fallback xmlns="">
          <p:sp>
            <p:nvSpPr>
              <p:cNvPr id="30" name="TextBox 29">
                <a:extLst>
                  <a:ext uri="{FF2B5EF4-FFF2-40B4-BE49-F238E27FC236}">
                    <a16:creationId xmlns:a16="http://schemas.microsoft.com/office/drawing/2014/main" id="{26D6C664-A08F-822D-D9EB-1A303B73D72B}"/>
                  </a:ext>
                </a:extLst>
              </p:cNvPr>
              <p:cNvSpPr txBox="1">
                <a:spLocks noRot="1" noChangeAspect="1" noMove="1" noResize="1" noEditPoints="1" noAdjustHandles="1" noChangeArrowheads="1" noChangeShapeType="1" noTextEdit="1"/>
              </p:cNvSpPr>
              <p:nvPr/>
            </p:nvSpPr>
            <p:spPr>
              <a:xfrm>
                <a:off x="6689447" y="5122865"/>
                <a:ext cx="2016386" cy="671851"/>
              </a:xfrm>
              <a:prstGeom prst="rect">
                <a:avLst/>
              </a:prstGeom>
              <a:blipFill>
                <a:blip r:embed="rId11"/>
                <a:stretch>
                  <a:fillRect r="-15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Object 84">
                <a:extLst>
                  <a:ext uri="{FF2B5EF4-FFF2-40B4-BE49-F238E27FC236}">
                    <a16:creationId xmlns:a16="http://schemas.microsoft.com/office/drawing/2014/main" id="{587D79B2-D0EA-BF74-CEF2-8A8A918A7A16}"/>
                  </a:ext>
                </a:extLst>
              </p:cNvPr>
              <p:cNvSpPr txBox="1"/>
              <p:nvPr/>
            </p:nvSpPr>
            <p:spPr bwMode="auto">
              <a:xfrm>
                <a:off x="9956369" y="1492925"/>
                <a:ext cx="1535693" cy="685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𝑨</m:t>
                      </m:r>
                      <m:r>
                        <a:rPr lang="en-CA" b="1" i="1" smtClean="0">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num>
                        <m:den>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den>
                      </m:f>
                    </m:oMath>
                  </m:oMathPara>
                </a14:m>
                <a:endParaRPr lang="en-CA" b="1" dirty="0">
                  <a:solidFill>
                    <a:schemeClr val="accent1"/>
                  </a:solidFill>
                </a:endParaRPr>
              </a:p>
            </p:txBody>
          </p:sp>
        </mc:Choice>
        <mc:Fallback xmlns="">
          <p:sp>
            <p:nvSpPr>
              <p:cNvPr id="2" name="Object 84">
                <a:extLst>
                  <a:ext uri="{FF2B5EF4-FFF2-40B4-BE49-F238E27FC236}">
                    <a16:creationId xmlns:a16="http://schemas.microsoft.com/office/drawing/2014/main" id="{587D79B2-D0EA-BF74-CEF2-8A8A918A7A16}"/>
                  </a:ext>
                </a:extLst>
              </p:cNvPr>
              <p:cNvSpPr txBox="1">
                <a:spLocks noRot="1" noChangeAspect="1" noMove="1" noResize="1" noEditPoints="1" noAdjustHandles="1" noChangeArrowheads="1" noChangeShapeType="1" noTextEdit="1"/>
              </p:cNvSpPr>
              <p:nvPr/>
            </p:nvSpPr>
            <p:spPr bwMode="auto">
              <a:xfrm>
                <a:off x="9956369" y="1492925"/>
                <a:ext cx="1535693" cy="685800"/>
              </a:xfrm>
              <a:prstGeom prst="rect">
                <a:avLst/>
              </a:prstGeom>
              <a:blipFill>
                <a:blip r:embed="rId12"/>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595015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26F7C-EB84-FB11-7EEC-4BC8E395A8A4}"/>
              </a:ext>
            </a:extLst>
          </p:cNvPr>
          <p:cNvSpPr txBox="1"/>
          <p:nvPr/>
        </p:nvSpPr>
        <p:spPr>
          <a:xfrm>
            <a:off x="271875" y="212487"/>
            <a:ext cx="4714656" cy="400110"/>
          </a:xfrm>
          <a:prstGeom prst="rect">
            <a:avLst/>
          </a:prstGeom>
          <a:noFill/>
        </p:spPr>
        <p:txBody>
          <a:bodyPr wrap="square" rtlCol="0">
            <a:spAutoFit/>
          </a:bodyPr>
          <a:lstStyle/>
          <a:p>
            <a:r>
              <a:rPr lang="en-US" sz="2000" b="1" dirty="0"/>
              <a:t>The Weak Mixing Angle and New Physics </a:t>
            </a:r>
          </a:p>
        </p:txBody>
      </p:sp>
      <p:pic>
        <p:nvPicPr>
          <p:cNvPr id="9" name="Picture 8" descr="Chart, diagram&#10;&#10;Description automatically generated">
            <a:extLst>
              <a:ext uri="{FF2B5EF4-FFF2-40B4-BE49-F238E27FC236}">
                <a16:creationId xmlns:a16="http://schemas.microsoft.com/office/drawing/2014/main" id="{4BAA3AE0-4F5D-127F-F821-51C57F362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39" y="1005870"/>
            <a:ext cx="6252997" cy="3848837"/>
          </a:xfrm>
          <a:prstGeom prst="rect">
            <a:avLst/>
          </a:prstGeom>
        </p:spPr>
      </p:pic>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280025AD-A68D-45CF-84B0-8CCF1B95171B}"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28</a:t>
            </a:fld>
            <a:endParaRPr lang="en-CA"/>
          </a:p>
        </p:txBody>
      </p:sp>
      <p:sp>
        <p:nvSpPr>
          <p:cNvPr id="13" name="TextBox 12">
            <a:extLst>
              <a:ext uri="{FF2B5EF4-FFF2-40B4-BE49-F238E27FC236}">
                <a16:creationId xmlns:a16="http://schemas.microsoft.com/office/drawing/2014/main" id="{1759FF25-CFA0-33B3-7703-3AB4FF70DEF2}"/>
              </a:ext>
            </a:extLst>
          </p:cNvPr>
          <p:cNvSpPr txBox="1"/>
          <p:nvPr/>
        </p:nvSpPr>
        <p:spPr>
          <a:xfrm>
            <a:off x="2831148" y="786347"/>
            <a:ext cx="3218454" cy="276999"/>
          </a:xfrm>
          <a:prstGeom prst="rect">
            <a:avLst/>
          </a:prstGeom>
          <a:noFill/>
        </p:spPr>
        <p:txBody>
          <a:bodyPr wrap="square" rtlCol="0">
            <a:spAutoFit/>
          </a:bodyPr>
          <a:lstStyle/>
          <a:p>
            <a:r>
              <a:rPr lang="en-CA" sz="1200" dirty="0"/>
              <a:t>Adapted from Marciano, </a:t>
            </a:r>
            <a:r>
              <a:rPr lang="en-CA" sz="1200" dirty="0" err="1"/>
              <a:t>Davoudiasl</a:t>
            </a:r>
            <a:r>
              <a:rPr lang="en-CA" sz="1200" dirty="0"/>
              <a:t>, Lee (2014)  </a:t>
            </a:r>
          </a:p>
        </p:txBody>
      </p:sp>
      <p:sp>
        <p:nvSpPr>
          <p:cNvPr id="12" name="TextBox 11">
            <a:extLst>
              <a:ext uri="{FF2B5EF4-FFF2-40B4-BE49-F238E27FC236}">
                <a16:creationId xmlns:a16="http://schemas.microsoft.com/office/drawing/2014/main" id="{55CCBA21-103C-98F1-353B-5707D1D68F47}"/>
              </a:ext>
            </a:extLst>
          </p:cNvPr>
          <p:cNvSpPr txBox="1"/>
          <p:nvPr/>
        </p:nvSpPr>
        <p:spPr>
          <a:xfrm>
            <a:off x="6580836" y="1256354"/>
            <a:ext cx="5472189" cy="1323439"/>
          </a:xfrm>
          <a:prstGeom prst="rect">
            <a:avLst/>
          </a:prstGeom>
          <a:noFill/>
        </p:spPr>
        <p:txBody>
          <a:bodyPr wrap="square" rtlCol="0">
            <a:spAutoFit/>
          </a:bodyPr>
          <a:lstStyle/>
          <a:p>
            <a:r>
              <a:rPr lang="en-US" sz="1600" dirty="0">
                <a:cs typeface="Arial" panose="020B0604020202020204" pitchFamily="34" charset="0"/>
              </a:rPr>
              <a:t>The running of the weak mixing angle away from the Z-Pole would change with the addition new physics models.</a:t>
            </a:r>
          </a:p>
          <a:p>
            <a:endParaRPr lang="en-US" sz="1600" dirty="0">
              <a:cs typeface="Arial" panose="020B0604020202020204" pitchFamily="34" charset="0"/>
            </a:endParaRPr>
          </a:p>
          <a:p>
            <a:r>
              <a:rPr lang="en-US" sz="1600" dirty="0">
                <a:cs typeface="Arial" panose="020B0604020202020204" pitchFamily="34" charset="0"/>
              </a:rPr>
              <a:t>Dark matter Z bosons with different mass would produce different levels of deviation from the Standard Model prediction </a:t>
            </a:r>
          </a:p>
        </p:txBody>
      </p:sp>
      <p:pic>
        <p:nvPicPr>
          <p:cNvPr id="14" name="Picture 13">
            <a:extLst>
              <a:ext uri="{FF2B5EF4-FFF2-40B4-BE49-F238E27FC236}">
                <a16:creationId xmlns:a16="http://schemas.microsoft.com/office/drawing/2014/main" id="{A86B98D1-F002-75D5-C3DC-D0C5EBE57D6B}"/>
              </a:ext>
            </a:extLst>
          </p:cNvPr>
          <p:cNvPicPr>
            <a:picLocks noChangeAspect="1"/>
          </p:cNvPicPr>
          <p:nvPr/>
        </p:nvPicPr>
        <p:blipFill>
          <a:blip r:embed="rId3"/>
          <a:stretch>
            <a:fillRect/>
          </a:stretch>
        </p:blipFill>
        <p:spPr>
          <a:xfrm>
            <a:off x="7324220" y="2579793"/>
            <a:ext cx="3908782" cy="3763757"/>
          </a:xfrm>
          <a:prstGeom prst="rect">
            <a:avLst/>
          </a:prstGeom>
        </p:spPr>
      </p:pic>
      <p:sp>
        <p:nvSpPr>
          <p:cNvPr id="16" name="TextBox 15">
            <a:extLst>
              <a:ext uri="{FF2B5EF4-FFF2-40B4-BE49-F238E27FC236}">
                <a16:creationId xmlns:a16="http://schemas.microsoft.com/office/drawing/2014/main" id="{5AF5D537-C37A-FAB3-9C7B-6570D2CB5FE5}"/>
              </a:ext>
            </a:extLst>
          </p:cNvPr>
          <p:cNvSpPr txBox="1"/>
          <p:nvPr/>
        </p:nvSpPr>
        <p:spPr>
          <a:xfrm rot="5400000">
            <a:off x="9732673" y="4220261"/>
            <a:ext cx="3266682" cy="276999"/>
          </a:xfrm>
          <a:prstGeom prst="rect">
            <a:avLst/>
          </a:prstGeom>
          <a:noFill/>
        </p:spPr>
        <p:txBody>
          <a:bodyPr wrap="square">
            <a:spAutoFit/>
          </a:bodyPr>
          <a:lstStyle/>
          <a:p>
            <a:r>
              <a:rPr lang="en-CA" sz="1200" b="0" i="0" u="none" strike="noStrike" baseline="0" dirty="0">
                <a:latin typeface="CMR10"/>
              </a:rPr>
              <a:t>M. </a:t>
            </a:r>
            <a:r>
              <a:rPr lang="en-CA" sz="1200" b="0" i="0" u="none" strike="noStrike" baseline="0" dirty="0" err="1"/>
              <a:t>Cadeddu</a:t>
            </a:r>
            <a:r>
              <a:rPr lang="en-CA" sz="1200" dirty="0"/>
              <a:t> et al. arXiv:2104.03280v3 [hep-</a:t>
            </a:r>
            <a:r>
              <a:rPr lang="en-CA" sz="1200" dirty="0" err="1"/>
              <a:t>ph</a:t>
            </a:r>
            <a:r>
              <a:rPr lang="en-CA" sz="1200" dirty="0"/>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47C6C2-8E21-865D-A02C-2A572ECDF000}"/>
                  </a:ext>
                </a:extLst>
              </p:cNvPr>
              <p:cNvSpPr txBox="1"/>
              <p:nvPr/>
            </p:nvSpPr>
            <p:spPr>
              <a:xfrm>
                <a:off x="1747860" y="5070452"/>
                <a:ext cx="3344905"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CA" b="1" i="1" smtClean="0">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𝒔𝒊𝒏</m:t>
                          </m:r>
                        </m:e>
                        <m:sup>
                          <m:r>
                            <a:rPr lang="en-CA" b="1" i="1" smtClean="0">
                              <a:solidFill>
                                <a:schemeClr val="accent1"/>
                              </a:solidFill>
                              <a:latin typeface="Cambria Math" panose="02040503050406030204" pitchFamily="18" charset="0"/>
                            </a:rPr>
                            <m:t>𝟐</m:t>
                          </m:r>
                        </m:sup>
                      </m:sSup>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acc>
                                <m:accPr>
                                  <m:chr m:val="̂"/>
                                  <m:ctrlPr>
                                    <a:rPr lang="en-CA" b="1" i="1">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ea typeface="Cambria Math" panose="02040503050406030204" pitchFamily="18" charset="0"/>
                                    </a:rPr>
                                    <m:t>𝜽</m:t>
                                  </m:r>
                                </m:e>
                              </m:acc>
                            </m:e>
                            <m:sub>
                              <m:r>
                                <a:rPr lang="en-CA" b="1" i="1">
                                  <a:solidFill>
                                    <a:schemeClr val="accent1"/>
                                  </a:solidFill>
                                  <a:latin typeface="Cambria Math" panose="02040503050406030204" pitchFamily="18" charset="0"/>
                                </a:rPr>
                                <m:t>𝑾</m:t>
                              </m:r>
                            </m:sub>
                          </m:sSub>
                        </m:e>
                      </m:d>
                      <m:r>
                        <a:rPr lang="en-CA" b="1" i="1">
                          <a:solidFill>
                            <a:schemeClr val="accent1"/>
                          </a:solidFill>
                          <a:latin typeface="Cambria Math" panose="02040503050406030204" pitchFamily="18" charset="0"/>
                          <a:ea typeface="Cambria Math" panose="02040503050406030204" pitchFamily="18" charset="0"/>
                        </a:rPr>
                        <m:t>⟶</m:t>
                      </m:r>
                      <m:sSub>
                        <m:sSubPr>
                          <m:ctrlPr>
                            <a:rPr lang="en-CA" b="1" i="1" smtClean="0">
                              <a:solidFill>
                                <a:schemeClr val="accent1"/>
                              </a:solidFill>
                              <a:latin typeface="Cambria Math" panose="02040503050406030204" pitchFamily="18" charset="0"/>
                              <a:ea typeface="Cambria Math" panose="02040503050406030204" pitchFamily="18" charset="0"/>
                            </a:rPr>
                          </m:ctrlPr>
                        </m:sSubPr>
                        <m:e>
                          <m:r>
                            <a:rPr lang="en-CA" b="1" i="1" smtClean="0">
                              <a:solidFill>
                                <a:schemeClr val="accent1"/>
                              </a:solidFill>
                              <a:latin typeface="Cambria Math" panose="02040503050406030204" pitchFamily="18" charset="0"/>
                              <a:ea typeface="Cambria Math" panose="02040503050406030204" pitchFamily="18" charset="0"/>
                            </a:rPr>
                            <m:t>𝜿</m:t>
                          </m:r>
                        </m:e>
                        <m:sub>
                          <m:r>
                            <a:rPr lang="en-CA" b="1" i="1" smtClean="0">
                              <a:solidFill>
                                <a:schemeClr val="accent1"/>
                              </a:solidFill>
                              <a:latin typeface="Cambria Math" panose="02040503050406030204" pitchFamily="18" charset="0"/>
                              <a:ea typeface="Cambria Math" panose="02040503050406030204" pitchFamily="18" charset="0"/>
                            </a:rPr>
                            <m:t>𝒅</m:t>
                          </m:r>
                        </m:sub>
                      </m:sSub>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𝒔𝒊𝒏</m:t>
                          </m:r>
                        </m:e>
                        <m:sup>
                          <m:r>
                            <a:rPr lang="en-CA" b="1" i="1">
                              <a:solidFill>
                                <a:schemeClr val="accent1"/>
                              </a:solidFill>
                              <a:latin typeface="Cambria Math" panose="02040503050406030204" pitchFamily="18" charset="0"/>
                            </a:rPr>
                            <m:t>𝟐</m:t>
                          </m:r>
                        </m:sup>
                      </m:sSup>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acc>
                                <m:accPr>
                                  <m:chr m:val="̂"/>
                                  <m:ctrlPr>
                                    <a:rPr lang="en-CA" b="1" i="1">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ea typeface="Cambria Math" panose="02040503050406030204" pitchFamily="18" charset="0"/>
                                    </a:rPr>
                                    <m:t>𝜽</m:t>
                                  </m:r>
                                </m:e>
                              </m:acc>
                            </m:e>
                            <m:sub>
                              <m:r>
                                <a:rPr lang="en-CA" b="1" i="1">
                                  <a:solidFill>
                                    <a:schemeClr val="accent1"/>
                                  </a:solidFill>
                                  <a:latin typeface="Cambria Math" panose="02040503050406030204" pitchFamily="18" charset="0"/>
                                </a:rPr>
                                <m:t>𝑾</m:t>
                              </m:r>
                            </m:sub>
                          </m:sSub>
                        </m:e>
                      </m:d>
                    </m:oMath>
                  </m:oMathPara>
                </a14:m>
                <a:endParaRPr lang="en-CA" b="1" dirty="0"/>
              </a:p>
            </p:txBody>
          </p:sp>
        </mc:Choice>
        <mc:Fallback xmlns="">
          <p:sp>
            <p:nvSpPr>
              <p:cNvPr id="3" name="TextBox 2">
                <a:extLst>
                  <a:ext uri="{FF2B5EF4-FFF2-40B4-BE49-F238E27FC236}">
                    <a16:creationId xmlns:a16="http://schemas.microsoft.com/office/drawing/2014/main" id="{A647C6C2-8E21-865D-A02C-2A572ECDF000}"/>
                  </a:ext>
                </a:extLst>
              </p:cNvPr>
              <p:cNvSpPr txBox="1">
                <a:spLocks noRot="1" noChangeAspect="1" noMove="1" noResize="1" noEditPoints="1" noAdjustHandles="1" noChangeArrowheads="1" noChangeShapeType="1" noTextEdit="1"/>
              </p:cNvSpPr>
              <p:nvPr/>
            </p:nvSpPr>
            <p:spPr>
              <a:xfrm>
                <a:off x="1747860" y="5070452"/>
                <a:ext cx="3344905" cy="40498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D35AD5-845C-1D1C-0042-CD64D9C629AB}"/>
                  </a:ext>
                </a:extLst>
              </p:cNvPr>
              <p:cNvSpPr txBox="1"/>
              <p:nvPr/>
            </p:nvSpPr>
            <p:spPr>
              <a:xfrm>
                <a:off x="776607" y="5649185"/>
                <a:ext cx="5804229" cy="8082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b="1" i="1" smtClean="0">
                              <a:solidFill>
                                <a:schemeClr val="accent1"/>
                              </a:solidFill>
                              <a:latin typeface="Cambria Math" panose="02040503050406030204" pitchFamily="18" charset="0"/>
                              <a:ea typeface="Cambria Math" panose="02040503050406030204" pitchFamily="18" charset="0"/>
                            </a:rPr>
                          </m:ctrlPr>
                        </m:sSubPr>
                        <m:e>
                          <m:r>
                            <a:rPr lang="en-CA" b="1" i="1" smtClean="0">
                              <a:solidFill>
                                <a:schemeClr val="accent1"/>
                              </a:solidFill>
                              <a:latin typeface="Cambria Math" panose="02040503050406030204" pitchFamily="18" charset="0"/>
                              <a:ea typeface="Cambria Math" panose="02040503050406030204" pitchFamily="18" charset="0"/>
                            </a:rPr>
                            <m:t>𝜿</m:t>
                          </m:r>
                        </m:e>
                        <m:sub>
                          <m:r>
                            <a:rPr lang="en-CA" b="1" i="1" smtClean="0">
                              <a:solidFill>
                                <a:schemeClr val="accent1"/>
                              </a:solidFill>
                              <a:latin typeface="Cambria Math" panose="02040503050406030204" pitchFamily="18" charset="0"/>
                              <a:ea typeface="Cambria Math" panose="02040503050406030204" pitchFamily="18" charset="0"/>
                            </a:rPr>
                            <m:t>𝒅</m:t>
                          </m:r>
                        </m:sub>
                      </m:sSub>
                      <m:r>
                        <a:rPr lang="en-CA" b="1" i="1" smtClean="0">
                          <a:solidFill>
                            <a:schemeClr val="accent1"/>
                          </a:solidFill>
                          <a:latin typeface="Cambria Math" panose="02040503050406030204" pitchFamily="18" charset="0"/>
                          <a:ea typeface="Cambria Math" panose="02040503050406030204" pitchFamily="18" charset="0"/>
                        </a:rPr>
                        <m:t>=</m:t>
                      </m:r>
                      <m:r>
                        <a:rPr lang="en-CA" b="1" i="1" smtClean="0">
                          <a:solidFill>
                            <a:schemeClr val="accent1"/>
                          </a:solidFill>
                          <a:latin typeface="Cambria Math" panose="02040503050406030204" pitchFamily="18" charset="0"/>
                          <a:ea typeface="Cambria Math" panose="02040503050406030204" pitchFamily="18" charset="0"/>
                        </a:rPr>
                        <m:t>𝟏</m:t>
                      </m:r>
                      <m:r>
                        <a:rPr lang="en-CA" b="1" i="1" smtClean="0">
                          <a:solidFill>
                            <a:schemeClr val="accent1"/>
                          </a:solidFill>
                          <a:latin typeface="Cambria Math" panose="02040503050406030204" pitchFamily="18" charset="0"/>
                          <a:ea typeface="Cambria Math" panose="02040503050406030204" pitchFamily="18" charset="0"/>
                        </a:rPr>
                        <m:t>−</m:t>
                      </m:r>
                      <m:r>
                        <a:rPr lang="en-CA" b="1" i="1" smtClean="0">
                          <a:solidFill>
                            <a:schemeClr val="accent1"/>
                          </a:solidFill>
                          <a:latin typeface="Cambria Math" panose="02040503050406030204" pitchFamily="18" charset="0"/>
                          <a:ea typeface="Cambria Math" panose="02040503050406030204" pitchFamily="18" charset="0"/>
                        </a:rPr>
                        <m:t>𝜺</m:t>
                      </m:r>
                      <m:d>
                        <m:dPr>
                          <m:ctrlPr>
                            <a:rPr lang="en-CA" b="1" i="1" smtClean="0">
                              <a:solidFill>
                                <a:schemeClr val="accent1"/>
                              </a:solidFill>
                              <a:latin typeface="Cambria Math" panose="02040503050406030204" pitchFamily="18" charset="0"/>
                              <a:ea typeface="Cambria Math" panose="02040503050406030204" pitchFamily="18" charset="0"/>
                            </a:rPr>
                          </m:ctrlPr>
                        </m:dPr>
                        <m:e>
                          <m:f>
                            <m:fPr>
                              <m:ctrlPr>
                                <a:rPr lang="en-CA" b="1" i="1">
                                  <a:solidFill>
                                    <a:schemeClr val="accent1"/>
                                  </a:solidFill>
                                  <a:latin typeface="Cambria Math" panose="02040503050406030204" pitchFamily="18" charset="0"/>
                                  <a:ea typeface="Cambria Math" panose="02040503050406030204" pitchFamily="18" charset="0"/>
                                </a:rPr>
                              </m:ctrlPr>
                            </m:fPr>
                            <m:num>
                              <m:sSub>
                                <m:sSubPr>
                                  <m:ctrlPr>
                                    <a:rPr lang="en-CA" b="1" i="1">
                                      <a:solidFill>
                                        <a:schemeClr val="accent1"/>
                                      </a:solidFill>
                                      <a:latin typeface="Cambria Math" panose="02040503050406030204" pitchFamily="18" charset="0"/>
                                      <a:ea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𝒎</m:t>
                                  </m:r>
                                </m:e>
                                <m:sub>
                                  <m:r>
                                    <a:rPr lang="en-CA" b="1" i="1" smtClean="0">
                                      <a:solidFill>
                                        <a:schemeClr val="accent1"/>
                                      </a:solidFill>
                                      <a:latin typeface="Cambria Math" panose="02040503050406030204" pitchFamily="18" charset="0"/>
                                      <a:ea typeface="Cambria Math" panose="02040503050406030204" pitchFamily="18" charset="0"/>
                                    </a:rPr>
                                    <m:t>𝒁</m:t>
                                  </m:r>
                                </m:sub>
                              </m:sSub>
                            </m:num>
                            <m:den>
                              <m:sSub>
                                <m:sSubPr>
                                  <m:ctrlPr>
                                    <a:rPr lang="en-CA" b="1" i="1">
                                      <a:solidFill>
                                        <a:schemeClr val="accent1"/>
                                      </a:solidFill>
                                      <a:latin typeface="Cambria Math" panose="02040503050406030204" pitchFamily="18" charset="0"/>
                                      <a:ea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𝒎</m:t>
                                  </m:r>
                                </m:e>
                                <m:sub>
                                  <m:sSub>
                                    <m:sSubPr>
                                      <m:ctrlPr>
                                        <a:rPr lang="en-CA" b="1" i="1">
                                          <a:solidFill>
                                            <a:schemeClr val="accent1"/>
                                          </a:solidFill>
                                          <a:latin typeface="Cambria Math" panose="02040503050406030204" pitchFamily="18" charset="0"/>
                                          <a:ea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𝒁</m:t>
                                      </m:r>
                                    </m:e>
                                    <m:sub>
                                      <m:r>
                                        <a:rPr lang="en-CA" b="1" i="1">
                                          <a:solidFill>
                                            <a:schemeClr val="accent1"/>
                                          </a:solidFill>
                                          <a:latin typeface="Cambria Math" panose="02040503050406030204" pitchFamily="18" charset="0"/>
                                          <a:ea typeface="Cambria Math" panose="02040503050406030204" pitchFamily="18" charset="0"/>
                                        </a:rPr>
                                        <m:t>𝒅</m:t>
                                      </m:r>
                                    </m:sub>
                                  </m:sSub>
                                </m:sub>
                              </m:sSub>
                            </m:den>
                          </m:f>
                          <m:r>
                            <a:rPr lang="en-CA" b="1" i="1" smtClean="0">
                              <a:solidFill>
                                <a:schemeClr val="accent1"/>
                              </a:solidFill>
                              <a:latin typeface="Cambria Math" panose="02040503050406030204" pitchFamily="18" charset="0"/>
                              <a:ea typeface="Cambria Math" panose="02040503050406030204" pitchFamily="18" charset="0"/>
                            </a:rPr>
                            <m:t>𝜹</m:t>
                          </m:r>
                          <m:r>
                            <a:rPr lang="en-CA" b="1" i="1" smtClean="0">
                              <a:solidFill>
                                <a:schemeClr val="accent1"/>
                              </a:solidFill>
                              <a:latin typeface="Cambria Math" panose="02040503050406030204" pitchFamily="18" charset="0"/>
                              <a:ea typeface="Cambria Math" panose="02040503050406030204" pitchFamily="18" charset="0"/>
                            </a:rPr>
                            <m:t>+</m:t>
                          </m:r>
                          <m:r>
                            <a:rPr lang="en-CA" b="1" i="1">
                              <a:solidFill>
                                <a:schemeClr val="accent1"/>
                              </a:solidFill>
                              <a:latin typeface="Cambria Math" panose="02040503050406030204" pitchFamily="18" charset="0"/>
                              <a:ea typeface="Cambria Math" panose="02040503050406030204" pitchFamily="18" charset="0"/>
                            </a:rPr>
                            <m:t>𝜺</m:t>
                          </m:r>
                          <m:r>
                            <a:rPr lang="en-CA" b="1" i="1" smtClean="0">
                              <a:solidFill>
                                <a:schemeClr val="accent1"/>
                              </a:solidFill>
                              <a:latin typeface="Cambria Math" panose="02040503050406030204" pitchFamily="18" charset="0"/>
                              <a:ea typeface="Cambria Math" panose="02040503050406030204" pitchFamily="18" charset="0"/>
                            </a:rPr>
                            <m:t> </m:t>
                          </m:r>
                          <m:r>
                            <a:rPr lang="en-CA" b="1" i="1">
                              <a:solidFill>
                                <a:schemeClr val="accent1"/>
                              </a:solidFill>
                              <a:latin typeface="Cambria Math" panose="02040503050406030204" pitchFamily="18" charset="0"/>
                            </a:rPr>
                            <m:t>𝒕𝒂𝒏</m:t>
                          </m:r>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acc>
                                    <m:accPr>
                                      <m:chr m:val="̂"/>
                                      <m:ctrlPr>
                                        <a:rPr lang="en-CA" b="1" i="1">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ea typeface="Cambria Math" panose="02040503050406030204" pitchFamily="18" charset="0"/>
                                        </a:rPr>
                                        <m:t>𝜽</m:t>
                                      </m:r>
                                    </m:e>
                                  </m:acc>
                                </m:e>
                                <m:sub>
                                  <m:r>
                                    <a:rPr lang="en-CA" b="1" i="1">
                                      <a:solidFill>
                                        <a:schemeClr val="accent1"/>
                                      </a:solidFill>
                                      <a:latin typeface="Cambria Math" panose="02040503050406030204" pitchFamily="18" charset="0"/>
                                    </a:rPr>
                                    <m:t>𝑾</m:t>
                                  </m:r>
                                </m:sub>
                              </m:sSub>
                            </m:e>
                          </m:d>
                        </m:e>
                      </m:d>
                      <m:r>
                        <a:rPr lang="en-CA" b="1" i="1" smtClean="0">
                          <a:solidFill>
                            <a:schemeClr val="accent1"/>
                          </a:solidFill>
                          <a:latin typeface="Cambria Math" panose="02040503050406030204" pitchFamily="18" charset="0"/>
                          <a:ea typeface="Cambria Math" panose="02040503050406030204" pitchFamily="18" charset="0"/>
                        </a:rPr>
                        <m:t>𝒄𝒐𝒕</m:t>
                      </m:r>
                      <m:d>
                        <m:dPr>
                          <m:ctrlPr>
                            <a:rPr lang="en-CA" b="1" i="1">
                              <a:solidFill>
                                <a:schemeClr val="accent1"/>
                              </a:solidFill>
                              <a:latin typeface="Cambria Math" panose="02040503050406030204" pitchFamily="18" charset="0"/>
                            </a:rPr>
                          </m:ctrlPr>
                        </m:dPr>
                        <m:e>
                          <m:sSub>
                            <m:sSubPr>
                              <m:ctrlPr>
                                <a:rPr lang="en-CA" b="1" i="1">
                                  <a:solidFill>
                                    <a:schemeClr val="accent1"/>
                                  </a:solidFill>
                                  <a:latin typeface="Cambria Math" panose="02040503050406030204" pitchFamily="18" charset="0"/>
                                </a:rPr>
                              </m:ctrlPr>
                            </m:sSubPr>
                            <m:e>
                              <m:acc>
                                <m:accPr>
                                  <m:chr m:val="̂"/>
                                  <m:ctrlPr>
                                    <a:rPr lang="en-CA" b="1" i="1">
                                      <a:solidFill>
                                        <a:schemeClr val="accent1"/>
                                      </a:solidFill>
                                      <a:latin typeface="Cambria Math" panose="02040503050406030204" pitchFamily="18" charset="0"/>
                                    </a:rPr>
                                  </m:ctrlPr>
                                </m:accPr>
                                <m:e>
                                  <m:r>
                                    <a:rPr lang="en-CA" b="1" i="1">
                                      <a:solidFill>
                                        <a:schemeClr val="accent1"/>
                                      </a:solidFill>
                                      <a:latin typeface="Cambria Math" panose="02040503050406030204" pitchFamily="18" charset="0"/>
                                      <a:ea typeface="Cambria Math" panose="02040503050406030204" pitchFamily="18" charset="0"/>
                                    </a:rPr>
                                    <m:t>𝜽</m:t>
                                  </m:r>
                                </m:e>
                              </m:acc>
                            </m:e>
                            <m:sub>
                              <m:r>
                                <a:rPr lang="en-CA" b="1" i="1">
                                  <a:solidFill>
                                    <a:schemeClr val="accent1"/>
                                  </a:solidFill>
                                  <a:latin typeface="Cambria Math" panose="02040503050406030204" pitchFamily="18" charset="0"/>
                                </a:rPr>
                                <m:t>𝑾</m:t>
                              </m:r>
                            </m:sub>
                          </m:sSub>
                        </m:e>
                      </m:d>
                      <m:r>
                        <a:rPr lang="en-CA" b="1" i="1" smtClean="0">
                          <a:solidFill>
                            <a:schemeClr val="accent1"/>
                          </a:solidFill>
                          <a:latin typeface="Cambria Math" panose="02040503050406030204" pitchFamily="18" charset="0"/>
                        </a:rPr>
                        <m:t>𝒇</m:t>
                      </m:r>
                      <m:d>
                        <m:dPr>
                          <m:ctrlPr>
                            <a:rPr lang="en-CA" b="1" i="1" smtClean="0">
                              <a:solidFill>
                                <a:schemeClr val="accent1"/>
                              </a:solidFill>
                              <a:latin typeface="Cambria Math" panose="02040503050406030204" pitchFamily="18" charset="0"/>
                            </a:rPr>
                          </m:ctrlPr>
                        </m:dPr>
                        <m:e>
                          <m:f>
                            <m:fPr>
                              <m:ctrlPr>
                                <a:rPr lang="en-CA" b="1" i="1" smtClean="0">
                                  <a:solidFill>
                                    <a:schemeClr val="accent1"/>
                                  </a:solidFill>
                                  <a:latin typeface="Cambria Math" panose="02040503050406030204" pitchFamily="18" charset="0"/>
                                </a:rPr>
                              </m:ctrlPr>
                            </m:fPr>
                            <m:num>
                              <m:sSup>
                                <m:sSupPr>
                                  <m:ctrlPr>
                                    <a:rPr lang="en-CA" b="1" i="1" smtClean="0">
                                      <a:solidFill>
                                        <a:schemeClr val="accent1"/>
                                      </a:solidFill>
                                      <a:latin typeface="Cambria Math" panose="02040503050406030204" pitchFamily="18" charset="0"/>
                                    </a:rPr>
                                  </m:ctrlPr>
                                </m:sSupPr>
                                <m:e>
                                  <m:r>
                                    <a:rPr lang="en-CA" b="1" i="1" smtClean="0">
                                      <a:solidFill>
                                        <a:schemeClr val="accent1"/>
                                      </a:solidFill>
                                      <a:latin typeface="Cambria Math" panose="02040503050406030204" pitchFamily="18" charset="0"/>
                                    </a:rPr>
                                    <m:t>𝑸</m:t>
                                  </m:r>
                                </m:e>
                                <m:sup>
                                  <m:r>
                                    <a:rPr lang="en-CA" b="1" i="1" smtClean="0">
                                      <a:solidFill>
                                        <a:schemeClr val="accent1"/>
                                      </a:solidFill>
                                      <a:latin typeface="Cambria Math" panose="02040503050406030204" pitchFamily="18" charset="0"/>
                                    </a:rPr>
                                    <m:t>𝟐</m:t>
                                  </m:r>
                                </m:sup>
                              </m:sSup>
                            </m:num>
                            <m:den>
                              <m:sSubSup>
                                <m:sSubSupPr>
                                  <m:ctrlPr>
                                    <a:rPr lang="en-CA" b="1" i="1" smtClean="0">
                                      <a:solidFill>
                                        <a:schemeClr val="accent1"/>
                                      </a:solidFill>
                                      <a:latin typeface="Cambria Math" panose="02040503050406030204" pitchFamily="18" charset="0"/>
                                    </a:rPr>
                                  </m:ctrlPr>
                                </m:sSubSupPr>
                                <m:e>
                                  <m:r>
                                    <a:rPr lang="en-CA" b="1" i="1" smtClean="0">
                                      <a:solidFill>
                                        <a:schemeClr val="accent1"/>
                                      </a:solidFill>
                                      <a:latin typeface="Cambria Math" panose="02040503050406030204" pitchFamily="18" charset="0"/>
                                    </a:rPr>
                                    <m:t>𝒎</m:t>
                                  </m:r>
                                </m:e>
                                <m:sub>
                                  <m:sSub>
                                    <m:sSubPr>
                                      <m:ctrlPr>
                                        <a:rPr lang="en-CA" b="1" i="1">
                                          <a:solidFill>
                                            <a:schemeClr val="accent1"/>
                                          </a:solidFill>
                                          <a:latin typeface="Cambria Math" panose="02040503050406030204" pitchFamily="18" charset="0"/>
                                          <a:ea typeface="Cambria Math" panose="02040503050406030204" pitchFamily="18" charset="0"/>
                                        </a:rPr>
                                      </m:ctrlPr>
                                    </m:sSubPr>
                                    <m:e>
                                      <m:r>
                                        <a:rPr lang="en-CA" b="1" i="1">
                                          <a:solidFill>
                                            <a:schemeClr val="accent1"/>
                                          </a:solidFill>
                                          <a:latin typeface="Cambria Math" panose="02040503050406030204" pitchFamily="18" charset="0"/>
                                          <a:ea typeface="Cambria Math" panose="02040503050406030204" pitchFamily="18" charset="0"/>
                                        </a:rPr>
                                        <m:t>𝒁</m:t>
                                      </m:r>
                                    </m:e>
                                    <m:sub>
                                      <m:r>
                                        <a:rPr lang="en-CA" b="1" i="1">
                                          <a:solidFill>
                                            <a:schemeClr val="accent1"/>
                                          </a:solidFill>
                                          <a:latin typeface="Cambria Math" panose="02040503050406030204" pitchFamily="18" charset="0"/>
                                          <a:ea typeface="Cambria Math" panose="02040503050406030204" pitchFamily="18" charset="0"/>
                                        </a:rPr>
                                        <m:t>𝒅</m:t>
                                      </m:r>
                                    </m:sub>
                                  </m:sSub>
                                </m:sub>
                                <m:sup>
                                  <m:r>
                                    <a:rPr lang="en-CA" b="1" i="1" smtClean="0">
                                      <a:solidFill>
                                        <a:schemeClr val="accent1"/>
                                      </a:solidFill>
                                      <a:latin typeface="Cambria Math" panose="02040503050406030204" pitchFamily="18" charset="0"/>
                                    </a:rPr>
                                    <m:t>𝟐</m:t>
                                  </m:r>
                                </m:sup>
                              </m:sSubSup>
                            </m:den>
                          </m:f>
                        </m:e>
                      </m:d>
                    </m:oMath>
                  </m:oMathPara>
                </a14:m>
                <a:endParaRPr lang="en-CA" b="1" dirty="0"/>
              </a:p>
            </p:txBody>
          </p:sp>
        </mc:Choice>
        <mc:Fallback xmlns="">
          <p:sp>
            <p:nvSpPr>
              <p:cNvPr id="10" name="TextBox 9">
                <a:extLst>
                  <a:ext uri="{FF2B5EF4-FFF2-40B4-BE49-F238E27FC236}">
                    <a16:creationId xmlns:a16="http://schemas.microsoft.com/office/drawing/2014/main" id="{7FD35AD5-845C-1D1C-0042-CD64D9C629AB}"/>
                  </a:ext>
                </a:extLst>
              </p:cNvPr>
              <p:cNvSpPr txBox="1">
                <a:spLocks noRot="1" noChangeAspect="1" noMove="1" noResize="1" noEditPoints="1" noAdjustHandles="1" noChangeArrowheads="1" noChangeShapeType="1" noTextEdit="1"/>
              </p:cNvSpPr>
              <p:nvPr/>
            </p:nvSpPr>
            <p:spPr>
              <a:xfrm>
                <a:off x="776607" y="5649185"/>
                <a:ext cx="5804229" cy="808235"/>
              </a:xfrm>
              <a:prstGeom prst="rect">
                <a:avLst/>
              </a:prstGeom>
              <a:blipFill>
                <a:blip r:embed="rId6"/>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18868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39195-64F7-468A-3811-FFC8AF4D4FA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86B4608-2F77-475F-540C-296195173F6E}"/>
                  </a:ext>
                </a:extLst>
              </p:cNvPr>
              <p:cNvSpPr txBox="1"/>
              <p:nvPr/>
            </p:nvSpPr>
            <p:spPr>
              <a:xfrm>
                <a:off x="271873" y="867794"/>
                <a:ext cx="7791119" cy="517295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nuclear matter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equation of  state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(EOS) is the pressure as a function of density:</a:t>
                </a:r>
                <a:r>
                  <a:rPr kumimoji="0" lang="en-US" sz="1600" b="0" i="0" u="none" strike="noStrike" kern="1200" cap="none" spc="0" normalizeH="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CA" sz="1600" b="1" i="1" u="none" strike="noStrike" kern="1200" cap="none" spc="0" normalizeH="0" baseline="0" noProof="0" smtClean="0">
                        <a:ln>
                          <a:noFill/>
                        </a:ln>
                        <a:solidFill>
                          <a:schemeClr val="accent1"/>
                        </a:solidFill>
                        <a:effectLst/>
                        <a:uLnTx/>
                        <a:uFillTx/>
                        <a:latin typeface="Cambria Math" panose="02040503050406030204" pitchFamily="18" charset="0"/>
                        <a:ea typeface="+mn-ea"/>
                        <a:cs typeface="+mn-cs"/>
                      </a:rPr>
                      <m:t>𝑷</m:t>
                    </m:r>
                    <m:r>
                      <a:rPr kumimoji="0" lang="en-CA" sz="1600" b="1" i="1" u="none" strike="noStrike" kern="1200" cap="none" spc="0" normalizeH="0" baseline="0" noProof="0" smtClean="0">
                        <a:ln>
                          <a:noFill/>
                        </a:ln>
                        <a:solidFill>
                          <a:schemeClr val="accent1"/>
                        </a:solidFill>
                        <a:effectLst/>
                        <a:uLnTx/>
                        <a:uFillTx/>
                        <a:latin typeface="Cambria Math" panose="02040503050406030204" pitchFamily="18" charset="0"/>
                        <a:ea typeface="+mn-ea"/>
                        <a:cs typeface="+mn-cs"/>
                      </a:rPr>
                      <m:t>(</m:t>
                    </m:r>
                    <m:r>
                      <a:rPr kumimoji="0" lang="en-CA" sz="1600" b="1" i="1" u="none" strike="noStrike" kern="1200" cap="none" spc="0" normalizeH="0" baseline="0" noProof="0" smtClean="0">
                        <a:ln>
                          <a:noFill/>
                        </a:ln>
                        <a:solidFill>
                          <a:schemeClr val="accent1"/>
                        </a:solidFill>
                        <a:effectLst/>
                        <a:uLnTx/>
                        <a:uFillTx/>
                        <a:latin typeface="Cambria Math" panose="02040503050406030204" pitchFamily="18" charset="0"/>
                        <a:ea typeface="+mn-ea"/>
                        <a:cs typeface="+mn-cs"/>
                      </a:rPr>
                      <m:t>𝝆</m:t>
                    </m:r>
                    <m:r>
                      <a:rPr kumimoji="0" lang="en-CA" sz="1600" b="1" i="1" u="none" strike="noStrike" kern="1200" cap="none" spc="0" normalizeH="0" baseline="0" noProof="0" smtClean="0">
                        <a:ln>
                          <a:noFill/>
                        </a:ln>
                        <a:solidFill>
                          <a:schemeClr val="accent1"/>
                        </a:solidFill>
                        <a:effectLst/>
                        <a:uLnTx/>
                        <a:uFillTx/>
                        <a:latin typeface="Cambria Math" panose="02040503050406030204" pitchFamily="18" charset="0"/>
                        <a:ea typeface="+mn-ea"/>
                        <a:cs typeface="+mn-cs"/>
                      </a:rPr>
                      <m:t>)</m:t>
                    </m:r>
                  </m:oMath>
                </a14:m>
                <a:endPar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1600" dirty="0">
                    <a:latin typeface="Calibri" panose="020F0502020204030204"/>
                  </a:rPr>
                  <a:t>Basis </a:t>
                </a:r>
                <a:r>
                  <a:rPr kumimoji="0" lang="en-US" sz="1600" i="0" u="none" strike="noStrike" kern="1200" cap="none" spc="0" normalizeH="0" baseline="0" noProof="0" dirty="0">
                    <a:ln>
                      <a:noFill/>
                    </a:ln>
                    <a:solidFill>
                      <a:schemeClr val="accent1"/>
                    </a:solidFill>
                    <a:effectLst/>
                    <a:uLnTx/>
                    <a:uFillTx/>
                    <a:latin typeface="Calibri" panose="020F0502020204030204"/>
                    <a:ea typeface="+mn-ea"/>
                    <a:cs typeface="+mn-cs"/>
                  </a:rPr>
                  <a:t> </a:t>
                </a:r>
                <a:r>
                  <a:rPr kumimoji="0" lang="en-US" sz="1600" i="0" u="none" strike="noStrike" kern="1200" cap="none" spc="0" normalizeH="0" baseline="0" noProof="0" dirty="0">
                    <a:ln>
                      <a:noFill/>
                    </a:ln>
                    <a:effectLst/>
                    <a:uLnTx/>
                    <a:uFillTx/>
                    <a:latin typeface="Calibri" panose="020F0502020204030204"/>
                    <a:ea typeface="+mn-ea"/>
                    <a:cs typeface="+mn-cs"/>
                  </a:rPr>
                  <a:t>for understanding:</a:t>
                </a:r>
                <a:endParaRPr kumimoji="0" lang="en-US" sz="160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742950" lvl="1" indent="-285750">
                  <a:spcBef>
                    <a:spcPct val="50000"/>
                  </a:spcBef>
                  <a:buFont typeface="Arial" panose="020B0604020202020204" pitchFamily="34" charset="0"/>
                  <a:buChar char="•"/>
                  <a:defRPr/>
                </a:pPr>
                <a:r>
                  <a:rPr lang="en-US" sz="1600" dirty="0">
                    <a:latin typeface="Calibri" panose="020F0502020204030204"/>
                    <a:cs typeface="Arial" panose="020B0604020202020204" pitchFamily="34" charset="0"/>
                  </a:rPr>
                  <a:t>Nuclear structure/matter stability</a:t>
                </a:r>
              </a:p>
              <a:p>
                <a:pPr marL="742950" lvl="1" indent="-285750">
                  <a:spcBef>
                    <a:spcPct val="50000"/>
                  </a:spcBef>
                  <a:buFont typeface="Arial" panose="020B0604020202020204" pitchFamily="34" charset="0"/>
                  <a:buChar char="•"/>
                  <a:defRPr/>
                </a:pPr>
                <a:r>
                  <a:rPr kumimoji="0" lang="en-US" sz="1600" i="0" u="none" strike="noStrike" kern="1200" cap="none" spc="0" normalizeH="0" baseline="0" noProof="0" dirty="0">
                    <a:ln>
                      <a:noFill/>
                    </a:ln>
                    <a:effectLst/>
                    <a:uLnTx/>
                    <a:uFillTx/>
                    <a:latin typeface="Calibri" panose="020F0502020204030204"/>
                  </a:rPr>
                  <a:t>Formation of elements</a:t>
                </a:r>
              </a:p>
              <a:p>
                <a:pPr marL="742950" lvl="1" indent="-285750">
                  <a:spcBef>
                    <a:spcPct val="50000"/>
                  </a:spcBef>
                  <a:buFont typeface="Arial" panose="020B0604020202020204" pitchFamily="34" charset="0"/>
                  <a:buChar char="•"/>
                  <a:defRPr/>
                </a:pPr>
                <a:r>
                  <a:rPr kumimoji="0" lang="en-US" sz="1600" i="0" u="none" strike="noStrike" kern="1200" cap="none" spc="0" normalizeH="0" baseline="0" noProof="0" dirty="0">
                    <a:ln>
                      <a:noFill/>
                    </a:ln>
                    <a:effectLst/>
                    <a:uLnTx/>
                    <a:uFillTx/>
                    <a:latin typeface="Calibri" panose="020F0502020204030204"/>
                  </a:rPr>
                  <a:t>Star collapse (neutron star or black hole)</a:t>
                </a:r>
              </a:p>
              <a:p>
                <a:pPr marL="742950" lvl="1" indent="-285750">
                  <a:spcBef>
                    <a:spcPct val="50000"/>
                  </a:spcBef>
                  <a:buFont typeface="Arial" panose="020B0604020202020204" pitchFamily="34" charset="0"/>
                  <a:buChar char="•"/>
                  <a:defRPr/>
                </a:pPr>
                <a:r>
                  <a:rPr lang="en-US" sz="1600" dirty="0">
                    <a:latin typeface="Calibri" panose="020F0502020204030204"/>
                  </a:rPr>
                  <a:t>Neutron star structure</a:t>
                </a:r>
              </a:p>
              <a:p>
                <a:pPr marL="742950" lvl="1" indent="-285750">
                  <a:spcBef>
                    <a:spcPct val="50000"/>
                  </a:spcBef>
                  <a:buFont typeface="Arial" panose="020B0604020202020204" pitchFamily="34" charset="0"/>
                  <a:buChar char="•"/>
                  <a:defRPr/>
                </a:pPr>
                <a:endParaRPr lang="en-US" sz="1600" dirty="0">
                  <a:latin typeface="Calibri" panose="020F0502020204030204"/>
                </a:endParaRPr>
              </a:p>
              <a:p>
                <a:pPr>
                  <a:spcBef>
                    <a:spcPct val="50000"/>
                  </a:spcBef>
                  <a:defRPr/>
                </a:pPr>
                <a:r>
                  <a:rPr lang="en-US" sz="1600" dirty="0">
                    <a:latin typeface="Calibri" panose="020F0502020204030204"/>
                  </a:rPr>
                  <a:t>Present nuclear data does not yet constrain (symmetry energy density dependence):</a:t>
                </a:r>
              </a:p>
              <a:p>
                <a:pPr>
                  <a:spcBef>
                    <a:spcPct val="50000"/>
                  </a:spcBef>
                  <a:defRPr/>
                </a:pPr>
                <a:endParaRPr lang="en-US" sz="1600" dirty="0">
                  <a:latin typeface="Calibri" panose="020F0502020204030204"/>
                </a:endParaRPr>
              </a:p>
              <a:p>
                <a:pPr>
                  <a:spcBef>
                    <a:spcPct val="50000"/>
                  </a:spcBef>
                  <a:defRPr/>
                </a:pPr>
                <a:endParaRPr lang="en-US" sz="1600" dirty="0">
                  <a:latin typeface="Calibri" panose="020F0502020204030204"/>
                </a:endParaRPr>
              </a:p>
              <a:p>
                <a:pPr marL="742950" lvl="1" indent="-285750">
                  <a:spcBef>
                    <a:spcPct val="50000"/>
                  </a:spcBef>
                  <a:buFont typeface="Arial" panose="020B0604020202020204" pitchFamily="34" charset="0"/>
                  <a:buChar char="•"/>
                  <a:defRPr/>
                </a:pPr>
                <a:r>
                  <a:rPr lang="en-US" sz="1600" dirty="0">
                    <a:latin typeface="Calibri" panose="020F0502020204030204"/>
                  </a:rPr>
                  <a:t>Strong correlation between </a:t>
                </a:r>
                <a14:m>
                  <m:oMath xmlns:m="http://schemas.openxmlformats.org/officeDocument/2006/math">
                    <m:r>
                      <a:rPr lang="en-CA" sz="1600" b="1" i="1" smtClean="0">
                        <a:solidFill>
                          <a:schemeClr val="accent1"/>
                        </a:solidFill>
                        <a:latin typeface="Cambria Math" panose="02040503050406030204" pitchFamily="18" charset="0"/>
                      </a:rPr>
                      <m:t>𝑳</m:t>
                    </m:r>
                  </m:oMath>
                </a14:m>
                <a:r>
                  <a:rPr lang="en-US" sz="1600" dirty="0">
                    <a:latin typeface="Calibri" panose="020F0502020204030204"/>
                  </a:rPr>
                  <a:t> and the neutron skin thickness </a:t>
                </a: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𝑹</m:t>
                        </m:r>
                      </m:e>
                      <m:sub>
                        <m:r>
                          <a:rPr lang="en-CA" sz="1600" b="1" i="1" smtClean="0">
                            <a:solidFill>
                              <a:schemeClr val="accent1"/>
                            </a:solidFill>
                            <a:latin typeface="Cambria Math" panose="02040503050406030204" pitchFamily="18" charset="0"/>
                          </a:rPr>
                          <m:t>𝒏</m:t>
                        </m:r>
                      </m:sub>
                    </m:sSub>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𝑹</m:t>
                        </m:r>
                      </m:e>
                      <m:sub>
                        <m:r>
                          <a:rPr lang="en-CA" sz="1600" b="1" i="1" smtClean="0">
                            <a:solidFill>
                              <a:schemeClr val="accent1"/>
                            </a:solidFill>
                            <a:latin typeface="Cambria Math" panose="02040503050406030204" pitchFamily="18" charset="0"/>
                          </a:rPr>
                          <m:t>𝒑</m:t>
                        </m:r>
                      </m:sub>
                    </m:sSub>
                  </m:oMath>
                </a14:m>
                <a:r>
                  <a:rPr lang="en-US" sz="1600" dirty="0">
                    <a:latin typeface="Calibri" panose="020F0502020204030204"/>
                  </a:rPr>
                  <a:t> </a:t>
                </a:r>
                <a:endParaRPr lang="en-CA" sz="1600" b="1" i="1" dirty="0">
                  <a:latin typeface="Cambria Math" panose="02040503050406030204" pitchFamily="18" charset="0"/>
                </a:endParaRPr>
              </a:p>
              <a:p>
                <a:pPr marL="742950" lvl="1" indent="-285750">
                  <a:spcBef>
                    <a:spcPct val="50000"/>
                  </a:spcBef>
                  <a:buFont typeface="Arial" panose="020B0604020202020204" pitchFamily="34" charset="0"/>
                  <a:buChar char="•"/>
                  <a:defRPr/>
                </a:pP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𝑹</m:t>
                        </m:r>
                      </m:e>
                      <m:sub>
                        <m:r>
                          <a:rPr lang="en-CA" sz="1600" b="1" i="1" smtClean="0">
                            <a:solidFill>
                              <a:schemeClr val="accent1"/>
                            </a:solidFill>
                            <a:latin typeface="Cambria Math" panose="02040503050406030204" pitchFamily="18" charset="0"/>
                          </a:rPr>
                          <m:t>𝒏</m:t>
                        </m:r>
                      </m:sub>
                    </m:sSub>
                  </m:oMath>
                </a14:m>
                <a:r>
                  <a:rPr lang="en-US" sz="1600" b="1" dirty="0">
                    <a:latin typeface="Calibri" panose="020F0502020204030204"/>
                  </a:rPr>
                  <a:t> </a:t>
                </a:r>
                <a:r>
                  <a:rPr lang="en-US" sz="1600" dirty="0">
                    <a:latin typeface="Calibri" panose="020F0502020204030204"/>
                  </a:rPr>
                  <a:t>not yet well measured with previous methods</a:t>
                </a:r>
              </a:p>
              <a:p>
                <a:pPr marL="742950" lvl="1" indent="-285750">
                  <a:spcBef>
                    <a:spcPct val="50000"/>
                  </a:spcBef>
                  <a:buFont typeface="Arial" panose="020B0604020202020204" pitchFamily="34" charset="0"/>
                  <a:buChar char="•"/>
                  <a:defRPr/>
                </a:pPr>
                <a:endParaRPr lang="en-US" sz="1600" dirty="0">
                  <a:latin typeface="Calibri" panose="020F0502020204030204"/>
                </a:endParaRPr>
              </a:p>
              <a:p>
                <a:pPr lvl="2">
                  <a:spcBef>
                    <a:spcPct val="50000"/>
                  </a:spcBef>
                  <a:defRPr/>
                </a:pPr>
                <a:r>
                  <a:rPr lang="en-US" sz="1600" dirty="0">
                    <a:latin typeface="Calibri" panose="020F0502020204030204"/>
                  </a:rPr>
                  <a:t>Measure neutral weak form-factor </a:t>
                </a: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𝑭</m:t>
                        </m:r>
                      </m:e>
                      <m:sub>
                        <m:r>
                          <a:rPr lang="en-CA" sz="1600" b="1" i="1" smtClean="0">
                            <a:solidFill>
                              <a:schemeClr val="accent1"/>
                            </a:solidFill>
                            <a:latin typeface="Cambria Math" panose="02040503050406030204" pitchFamily="18" charset="0"/>
                          </a:rPr>
                          <m:t>𝑾</m:t>
                        </m:r>
                      </m:sub>
                    </m:sSub>
                  </m:oMath>
                </a14:m>
                <a:r>
                  <a:rPr lang="en-US" sz="1600" dirty="0">
                    <a:latin typeface="Calibri" panose="020F0502020204030204"/>
                  </a:rPr>
                  <a:t> in PVES</a:t>
                </a:r>
              </a:p>
            </p:txBody>
          </p:sp>
        </mc:Choice>
        <mc:Fallback xmlns="">
          <p:sp>
            <p:nvSpPr>
              <p:cNvPr id="36" name="TextBox 35">
                <a:extLst>
                  <a:ext uri="{FF2B5EF4-FFF2-40B4-BE49-F238E27FC236}">
                    <a16:creationId xmlns:a16="http://schemas.microsoft.com/office/drawing/2014/main" id="{986B4608-2F77-475F-540C-296195173F6E}"/>
                  </a:ext>
                </a:extLst>
              </p:cNvPr>
              <p:cNvSpPr txBox="1">
                <a:spLocks noRot="1" noChangeAspect="1" noMove="1" noResize="1" noEditPoints="1" noAdjustHandles="1" noChangeArrowheads="1" noChangeShapeType="1" noTextEdit="1"/>
              </p:cNvSpPr>
              <p:nvPr/>
            </p:nvSpPr>
            <p:spPr>
              <a:xfrm>
                <a:off x="271873" y="867794"/>
                <a:ext cx="7791119" cy="5172955"/>
              </a:xfrm>
              <a:prstGeom prst="rect">
                <a:avLst/>
              </a:prstGeom>
              <a:blipFill>
                <a:blip r:embed="rId2"/>
                <a:stretch>
                  <a:fillRect l="-469" t="-353" b="-589"/>
                </a:stretch>
              </a:blipFill>
            </p:spPr>
            <p:txBody>
              <a:bodyPr/>
              <a:lstStyle/>
              <a:p>
                <a:r>
                  <a:rPr lang="en-CA">
                    <a:noFill/>
                  </a:rPr>
                  <a:t> </a:t>
                </a:r>
              </a:p>
            </p:txBody>
          </p:sp>
        </mc:Fallback>
      </mc:AlternateContent>
      <p:sp>
        <p:nvSpPr>
          <p:cNvPr id="4" name="Date Placeholder 3">
            <a:extLst>
              <a:ext uri="{FF2B5EF4-FFF2-40B4-BE49-F238E27FC236}">
                <a16:creationId xmlns:a16="http://schemas.microsoft.com/office/drawing/2014/main" id="{613626DF-2F68-B3E5-7A45-CEFEEC3BA929}"/>
              </a:ext>
            </a:extLst>
          </p:cNvPr>
          <p:cNvSpPr>
            <a:spLocks noGrp="1"/>
          </p:cNvSpPr>
          <p:nvPr>
            <p:ph type="dt" sz="half" idx="10"/>
          </p:nvPr>
        </p:nvSpPr>
        <p:spPr/>
        <p:txBody>
          <a:bodyPr/>
          <a:lstStyle/>
          <a:p>
            <a:fld id="{93726CCB-1126-4D4C-A91A-BA4CE909C2E2}" type="datetime1">
              <a:rPr lang="en-CA" smtClean="0"/>
              <a:t>2025-09-23</a:t>
            </a:fld>
            <a:endParaRPr lang="en-CA"/>
          </a:p>
        </p:txBody>
      </p:sp>
      <p:sp>
        <p:nvSpPr>
          <p:cNvPr id="5" name="Footer Placeholder 4">
            <a:extLst>
              <a:ext uri="{FF2B5EF4-FFF2-40B4-BE49-F238E27FC236}">
                <a16:creationId xmlns:a16="http://schemas.microsoft.com/office/drawing/2014/main" id="{64E072D6-A0CA-9F0A-7404-A2A23BD58056}"/>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4764783D-1A16-2A97-C070-1A156F930636}"/>
              </a:ext>
            </a:extLst>
          </p:cNvPr>
          <p:cNvSpPr>
            <a:spLocks noGrp="1"/>
          </p:cNvSpPr>
          <p:nvPr>
            <p:ph type="sldNum" sz="quarter" idx="12"/>
          </p:nvPr>
        </p:nvSpPr>
        <p:spPr>
          <a:xfrm>
            <a:off x="8610600" y="6318250"/>
            <a:ext cx="2743200" cy="365125"/>
          </a:xfrm>
        </p:spPr>
        <p:txBody>
          <a:bodyPr/>
          <a:lstStyle/>
          <a:p>
            <a:fld id="{19E2B902-4CFD-4980-B6EC-58092F188A88}" type="slidenum">
              <a:rPr lang="en-CA" smtClean="0"/>
              <a:t>29</a:t>
            </a:fld>
            <a:endParaRPr lang="en-CA"/>
          </a:p>
        </p:txBody>
      </p:sp>
      <mc:AlternateContent xmlns:mc="http://schemas.openxmlformats.org/markup-compatibility/2006" xmlns:a14="http://schemas.microsoft.com/office/drawing/2010/main">
        <mc:Choice Requires="a14">
          <p:sp>
            <p:nvSpPr>
              <p:cNvPr id="10" name="Object 15">
                <a:extLst>
                  <a:ext uri="{FF2B5EF4-FFF2-40B4-BE49-F238E27FC236}">
                    <a16:creationId xmlns:a16="http://schemas.microsoft.com/office/drawing/2014/main" id="{134F0866-8B55-C8B1-784D-4B234E206FFA}"/>
                  </a:ext>
                </a:extLst>
              </p:cNvPr>
              <p:cNvSpPr txBox="1"/>
              <p:nvPr/>
            </p:nvSpPr>
            <p:spPr bwMode="auto">
              <a:xfrm>
                <a:off x="2490388" y="3921313"/>
                <a:ext cx="1897250" cy="436008"/>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𝑳</m:t>
                      </m:r>
                      <m:r>
                        <a:rPr lang="en-CA" b="1" i="1" smtClean="0">
                          <a:solidFill>
                            <a:schemeClr val="accent1"/>
                          </a:solidFill>
                          <a:latin typeface="Cambria Math" panose="02040503050406030204" pitchFamily="18" charset="0"/>
                        </a:rPr>
                        <m:t>=</m:t>
                      </m:r>
                      <m:r>
                        <a:rPr lang="en-CA" b="1" i="1" smtClean="0">
                          <a:solidFill>
                            <a:schemeClr val="accent1"/>
                          </a:solidFill>
                          <a:latin typeface="Cambria Math" panose="02040503050406030204" pitchFamily="18" charset="0"/>
                        </a:rPr>
                        <m:t>𝟒</m:t>
                      </m:r>
                      <m:r>
                        <a:rPr lang="en-CA" b="1" i="1" smtClean="0">
                          <a:solidFill>
                            <a:schemeClr val="accent1"/>
                          </a:solidFill>
                          <a:latin typeface="Cambria Math" panose="02040503050406030204" pitchFamily="18" charset="0"/>
                        </a:rPr>
                        <m:t>𝝅</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𝑩</m:t>
                          </m:r>
                        </m:sub>
                      </m:sSub>
                      <m:sSup>
                        <m:sSupPr>
                          <m:ctrlPr>
                            <a:rPr lang="en-CA" b="1" i="1">
                              <a:solidFill>
                                <a:schemeClr val="accent1"/>
                              </a:solidFill>
                              <a:latin typeface="Cambria Math" panose="02040503050406030204" pitchFamily="18" charset="0"/>
                            </a:rPr>
                          </m:ctrlPr>
                        </m:sSupPr>
                        <m:e>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𝒓</m:t>
                              </m:r>
                            </m:e>
                            <m:sub>
                              <m:r>
                                <a:rPr lang="en-CA" b="1" i="1">
                                  <a:solidFill>
                                    <a:schemeClr val="accent1"/>
                                  </a:solidFill>
                                  <a:latin typeface="Cambria Math" panose="02040503050406030204" pitchFamily="18" charset="0"/>
                                </a:rPr>
                                <m:t>𝑵𝑺</m:t>
                              </m:r>
                            </m:sub>
                          </m:sSub>
                        </m:e>
                        <m:sup>
                          <m:r>
                            <a:rPr lang="en-CA" b="1" i="1">
                              <a:solidFill>
                                <a:schemeClr val="accent1"/>
                              </a:solidFill>
                              <a:latin typeface="Cambria Math" panose="02040503050406030204" pitchFamily="18" charset="0"/>
                            </a:rPr>
                            <m:t>𝟐</m:t>
                          </m:r>
                        </m:sup>
                      </m:sSup>
                      <m:sSup>
                        <m:sSupPr>
                          <m:ctrlPr>
                            <a:rPr lang="en-CA" b="1" i="1">
                              <a:solidFill>
                                <a:schemeClr val="accent1"/>
                              </a:solidFill>
                              <a:latin typeface="Cambria Math" panose="02040503050406030204" pitchFamily="18" charset="0"/>
                            </a:rPr>
                          </m:ctrlPr>
                        </m:sSupPr>
                        <m:e>
                          <m:r>
                            <a:rPr lang="en-CA" b="1" i="1">
                              <a:solidFill>
                                <a:schemeClr val="accent1"/>
                              </a:solidFill>
                              <a:latin typeface="Cambria Math" panose="02040503050406030204" pitchFamily="18" charset="0"/>
                            </a:rPr>
                            <m:t>𝑻</m:t>
                          </m:r>
                        </m:e>
                        <m:sup>
                          <m:r>
                            <a:rPr lang="en-CA" b="1" i="1">
                              <a:solidFill>
                                <a:schemeClr val="accent1"/>
                              </a:solidFill>
                              <a:latin typeface="Cambria Math" panose="02040503050406030204" pitchFamily="18" charset="0"/>
                            </a:rPr>
                            <m:t>𝟒</m:t>
                          </m:r>
                        </m:sup>
                      </m:sSup>
                    </m:oMath>
                  </m:oMathPara>
                </a14:m>
                <a:endParaRPr lang="en-CA" b="1" dirty="0">
                  <a:solidFill>
                    <a:schemeClr val="accent1"/>
                  </a:solidFill>
                </a:endParaRPr>
              </a:p>
            </p:txBody>
          </p:sp>
        </mc:Choice>
        <mc:Fallback xmlns="">
          <p:sp>
            <p:nvSpPr>
              <p:cNvPr id="10" name="Object 15">
                <a:extLst>
                  <a:ext uri="{FF2B5EF4-FFF2-40B4-BE49-F238E27FC236}">
                    <a16:creationId xmlns:a16="http://schemas.microsoft.com/office/drawing/2014/main" id="{134F0866-8B55-C8B1-784D-4B234E206FFA}"/>
                  </a:ext>
                </a:extLst>
              </p:cNvPr>
              <p:cNvSpPr txBox="1">
                <a:spLocks noRot="1" noChangeAspect="1" noMove="1" noResize="1" noEditPoints="1" noAdjustHandles="1" noChangeArrowheads="1" noChangeShapeType="1" noTextEdit="1"/>
              </p:cNvSpPr>
              <p:nvPr/>
            </p:nvSpPr>
            <p:spPr bwMode="auto">
              <a:xfrm>
                <a:off x="2490388" y="3921313"/>
                <a:ext cx="1897250" cy="436008"/>
              </a:xfrm>
              <a:prstGeom prst="rect">
                <a:avLst/>
              </a:prstGeom>
              <a:blipFill>
                <a:blip r:embed="rId3"/>
                <a:stretch>
                  <a:fillRect/>
                </a:stretch>
              </a:blipFill>
              <a:ln>
                <a:noFill/>
              </a:ln>
            </p:spPr>
            <p:txBody>
              <a:bodyPr/>
              <a:lstStyle/>
              <a:p>
                <a:r>
                  <a:rPr lang="en-CA">
                    <a:noFill/>
                  </a:rPr>
                  <a:t> </a:t>
                </a:r>
              </a:p>
            </p:txBody>
          </p:sp>
        </mc:Fallback>
      </mc:AlternateContent>
      <p:sp>
        <p:nvSpPr>
          <p:cNvPr id="35" name="TextBox 34">
            <a:extLst>
              <a:ext uri="{FF2B5EF4-FFF2-40B4-BE49-F238E27FC236}">
                <a16:creationId xmlns:a16="http://schemas.microsoft.com/office/drawing/2014/main" id="{D8D47722-2789-DEDA-484F-5418C3EB1969}"/>
              </a:ext>
            </a:extLst>
          </p:cNvPr>
          <p:cNvSpPr txBox="1"/>
          <p:nvPr/>
        </p:nvSpPr>
        <p:spPr>
          <a:xfrm>
            <a:off x="271875" y="212487"/>
            <a:ext cx="6725610" cy="400110"/>
          </a:xfrm>
          <a:prstGeom prst="rect">
            <a:avLst/>
          </a:prstGeom>
          <a:noFill/>
        </p:spPr>
        <p:txBody>
          <a:bodyPr wrap="square" rtlCol="0">
            <a:spAutoFit/>
          </a:bodyPr>
          <a:lstStyle/>
          <a:p>
            <a:r>
              <a:rPr lang="en-US" sz="2000" b="1" dirty="0"/>
              <a:t>Parity Violating measurements for Astrophysics  </a:t>
            </a:r>
          </a:p>
        </p:txBody>
      </p:sp>
      <p:sp>
        <p:nvSpPr>
          <p:cNvPr id="39" name="Arrow: Right 38">
            <a:extLst>
              <a:ext uri="{FF2B5EF4-FFF2-40B4-BE49-F238E27FC236}">
                <a16:creationId xmlns:a16="http://schemas.microsoft.com/office/drawing/2014/main" id="{515A78F8-BFF5-406F-4CA0-72884FEF1EDA}"/>
              </a:ext>
            </a:extLst>
          </p:cNvPr>
          <p:cNvSpPr/>
          <p:nvPr/>
        </p:nvSpPr>
        <p:spPr>
          <a:xfrm>
            <a:off x="732295" y="5722749"/>
            <a:ext cx="418454" cy="195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22D67C7-23E5-3F4A-31AE-9912E24FAFA3}"/>
                  </a:ext>
                </a:extLst>
              </p:cNvPr>
              <p:cNvSpPr txBox="1"/>
              <p:nvPr/>
            </p:nvSpPr>
            <p:spPr>
              <a:xfrm>
                <a:off x="5385661" y="5547274"/>
                <a:ext cx="2690032" cy="546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𝑷𝑽</m:t>
                          </m:r>
                        </m:sub>
                      </m:sSub>
                      <m:r>
                        <a:rPr lang="en-US" sz="1600" b="1" i="1" smtClean="0">
                          <a:solidFill>
                            <a:schemeClr val="accent1"/>
                          </a:solidFill>
                          <a:latin typeface="Cambria Math" panose="02040503050406030204" pitchFamily="18" charset="0"/>
                        </a:rPr>
                        <m:t>=</m:t>
                      </m:r>
                      <m:f>
                        <m:fPr>
                          <m:ctrlPr>
                            <a:rPr lang="en-US" sz="1600" b="1" i="1" smtClean="0">
                              <a:solidFill>
                                <a:schemeClr val="accent1"/>
                              </a:solidFill>
                              <a:latin typeface="Cambria Math" panose="02040503050406030204" pitchFamily="18" charset="0"/>
                            </a:rPr>
                          </m:ctrlPr>
                        </m:fPr>
                        <m:num>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𝑮</m:t>
                              </m:r>
                            </m:e>
                            <m:sub>
                              <m:r>
                                <a:rPr lang="en-US" sz="1600" b="1" i="1" smtClean="0">
                                  <a:solidFill>
                                    <a:schemeClr val="accent1"/>
                                  </a:solidFill>
                                  <a:latin typeface="Cambria Math" panose="02040503050406030204" pitchFamily="18" charset="0"/>
                                </a:rPr>
                                <m:t>𝑭</m:t>
                              </m:r>
                            </m:sub>
                          </m:sSub>
                          <m:sSup>
                            <m:sSupPr>
                              <m:ctrlPr>
                                <a:rPr lang="en-US" sz="1600" b="1" i="1" smtClean="0">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𝑸</m:t>
                              </m:r>
                            </m:e>
                            <m:sup>
                              <m:r>
                                <a:rPr lang="en-CA" sz="1600" b="1" i="1" smtClean="0">
                                  <a:solidFill>
                                    <a:schemeClr val="accent1"/>
                                  </a:solidFill>
                                  <a:latin typeface="Cambria Math" panose="02040503050406030204" pitchFamily="18" charset="0"/>
                                </a:rPr>
                                <m:t>𝟐</m:t>
                              </m:r>
                            </m:sup>
                          </m:sSup>
                        </m:num>
                        <m:den>
                          <m:r>
                            <a:rPr lang="en-CA" sz="1600" b="1" i="1" smtClean="0">
                              <a:solidFill>
                                <a:schemeClr val="accent1"/>
                              </a:solidFill>
                              <a:latin typeface="Cambria Math" panose="02040503050406030204" pitchFamily="18" charset="0"/>
                              <a:ea typeface="Cambria Math" panose="02040503050406030204" pitchFamily="18" charset="0"/>
                            </a:rPr>
                            <m:t>𝟒</m:t>
                          </m:r>
                          <m:rad>
                            <m:radPr>
                              <m:degHide m:val="on"/>
                              <m:ctrlPr>
                                <a:rPr lang="en-US" sz="1600" b="1" i="1" smtClean="0">
                                  <a:solidFill>
                                    <a:schemeClr val="accent1"/>
                                  </a:solidFill>
                                  <a:latin typeface="Cambria Math" panose="02040503050406030204" pitchFamily="18" charset="0"/>
                                </a:rPr>
                              </m:ctrlPr>
                            </m:radPr>
                            <m:deg/>
                            <m:e>
                              <m:r>
                                <a:rPr lang="en-US" sz="1600" b="1" i="1" smtClean="0">
                                  <a:solidFill>
                                    <a:schemeClr val="accent1"/>
                                  </a:solidFill>
                                  <a:latin typeface="Cambria Math" panose="02040503050406030204" pitchFamily="18" charset="0"/>
                                </a:rPr>
                                <m:t>𝟐</m:t>
                              </m:r>
                              <m:r>
                                <a:rPr lang="en-CA" sz="1600" b="1" i="1" smtClean="0">
                                  <a:solidFill>
                                    <a:schemeClr val="accent1"/>
                                  </a:solidFill>
                                  <a:latin typeface="Cambria Math" panose="02040503050406030204" pitchFamily="18" charset="0"/>
                                </a:rPr>
                                <m:t> </m:t>
                              </m:r>
                            </m:e>
                          </m:rad>
                          <m:r>
                            <a:rPr lang="en-CA" sz="1600" b="1" i="1" smtClean="0">
                              <a:solidFill>
                                <a:schemeClr val="accent1"/>
                              </a:solidFill>
                              <a:latin typeface="Cambria Math" panose="02040503050406030204" pitchFamily="18" charset="0"/>
                            </a:rPr>
                            <m:t> </m:t>
                          </m:r>
                          <m:r>
                            <a:rPr lang="en-US" sz="1600" b="1" i="1">
                              <a:solidFill>
                                <a:schemeClr val="accent1"/>
                              </a:solidFill>
                              <a:latin typeface="Cambria Math" panose="02040503050406030204" pitchFamily="18" charset="0"/>
                              <a:ea typeface="Cambria Math" panose="02040503050406030204" pitchFamily="18" charset="0"/>
                            </a:rPr>
                            <m:t>𝝅𝜶</m:t>
                          </m:r>
                          <m:r>
                            <a:rPr lang="en-CA" sz="1600" b="1" i="1" smtClean="0">
                              <a:solidFill>
                                <a:schemeClr val="accent1"/>
                              </a:solidFill>
                              <a:latin typeface="Cambria Math" panose="02040503050406030204" pitchFamily="18" charset="0"/>
                              <a:ea typeface="Cambria Math" panose="02040503050406030204" pitchFamily="18" charset="0"/>
                            </a:rPr>
                            <m:t>𝒁</m:t>
                          </m:r>
                        </m:den>
                      </m:f>
                      <m:sSubSup>
                        <m:sSubSupPr>
                          <m:ctrlPr>
                            <a:rPr lang="en-CA" sz="1600" b="1" i="1" smtClean="0">
                              <a:solidFill>
                                <a:srgbClr val="FF0000"/>
                              </a:solidFill>
                              <a:latin typeface="Cambria Math" panose="02040503050406030204" pitchFamily="18" charset="0"/>
                              <a:ea typeface="Cambria Math" panose="02040503050406030204" pitchFamily="18" charset="0"/>
                            </a:rPr>
                          </m:ctrlPr>
                        </m:sSubSupPr>
                        <m:e>
                          <m:r>
                            <a:rPr lang="en-CA" sz="1600" b="1" i="1" smtClean="0">
                              <a:solidFill>
                                <a:srgbClr val="FF0000"/>
                              </a:solidFill>
                              <a:latin typeface="Cambria Math" panose="02040503050406030204" pitchFamily="18" charset="0"/>
                              <a:ea typeface="Cambria Math" panose="02040503050406030204" pitchFamily="18" charset="0"/>
                            </a:rPr>
                            <m:t>𝑸</m:t>
                          </m:r>
                        </m:e>
                        <m:sub>
                          <m:r>
                            <a:rPr lang="en-CA" sz="1600" b="1" i="1" smtClean="0">
                              <a:solidFill>
                                <a:srgbClr val="FF0000"/>
                              </a:solidFill>
                              <a:latin typeface="Cambria Math" panose="02040503050406030204" pitchFamily="18" charset="0"/>
                              <a:ea typeface="Cambria Math" panose="02040503050406030204" pitchFamily="18" charset="0"/>
                            </a:rPr>
                            <m:t>𝑾</m:t>
                          </m:r>
                        </m:sub>
                        <m:sup>
                          <m:r>
                            <a:rPr lang="en-CA" sz="1600" b="1" i="1" smtClean="0">
                              <a:solidFill>
                                <a:srgbClr val="FF0000"/>
                              </a:solidFill>
                              <a:latin typeface="Cambria Math" panose="02040503050406030204" pitchFamily="18" charset="0"/>
                              <a:ea typeface="Cambria Math" panose="02040503050406030204" pitchFamily="18" charset="0"/>
                            </a:rPr>
                            <m:t>𝑷𝒃</m:t>
                          </m:r>
                        </m:sup>
                      </m:sSubSup>
                      <m:f>
                        <m:fPr>
                          <m:ctrlPr>
                            <a:rPr lang="en-US" sz="1600" b="1" i="1">
                              <a:solidFill>
                                <a:schemeClr val="accent1"/>
                              </a:solidFill>
                              <a:latin typeface="Cambria Math" panose="02040503050406030204" pitchFamily="18" charset="0"/>
                            </a:rPr>
                          </m:ctrlPr>
                        </m:fPr>
                        <m:num>
                          <m:sSub>
                            <m:sSubPr>
                              <m:ctrlPr>
                                <a:rPr lang="en-US"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𝑭</m:t>
                              </m:r>
                            </m:e>
                            <m:sub>
                              <m:r>
                                <a:rPr lang="en-CA" sz="1600" b="1" i="1" smtClean="0">
                                  <a:solidFill>
                                    <a:schemeClr val="accent1"/>
                                  </a:solidFill>
                                  <a:latin typeface="Cambria Math" panose="02040503050406030204" pitchFamily="18" charset="0"/>
                                </a:rPr>
                                <m:t>𝑾</m:t>
                              </m:r>
                            </m:sub>
                          </m:sSub>
                          <m:r>
                            <a:rPr lang="en-CA" sz="1600" b="1" i="1" smtClean="0">
                              <a:solidFill>
                                <a:schemeClr val="accent1"/>
                              </a:solidFill>
                              <a:latin typeface="Cambria Math" panose="02040503050406030204" pitchFamily="18" charset="0"/>
                            </a:rPr>
                            <m:t>(</m:t>
                          </m:r>
                          <m:sSup>
                            <m:sSupPr>
                              <m:ctrlPr>
                                <a:rPr lang="en-CA" sz="1600" b="1" i="1" smtClean="0">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𝑸</m:t>
                              </m:r>
                            </m:e>
                            <m:sup>
                              <m:r>
                                <a:rPr lang="en-CA" sz="1600" b="1" i="1" smtClean="0">
                                  <a:solidFill>
                                    <a:schemeClr val="accent1"/>
                                  </a:solidFill>
                                  <a:latin typeface="Cambria Math" panose="02040503050406030204" pitchFamily="18" charset="0"/>
                                </a:rPr>
                                <m:t>𝟐</m:t>
                              </m:r>
                            </m:sup>
                          </m:sSup>
                          <m:r>
                            <a:rPr lang="en-CA" sz="1600" b="1" i="1" smtClean="0">
                              <a:solidFill>
                                <a:schemeClr val="accent1"/>
                              </a:solidFill>
                              <a:latin typeface="Cambria Math" panose="02040503050406030204" pitchFamily="18" charset="0"/>
                            </a:rPr>
                            <m:t>)</m:t>
                          </m:r>
                        </m:num>
                        <m:den>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𝑭</m:t>
                              </m:r>
                            </m:e>
                            <m:sub>
                              <m:r>
                                <a:rPr lang="en-CA" sz="1600" b="1" i="1" smtClean="0">
                                  <a:solidFill>
                                    <a:schemeClr val="accent1"/>
                                  </a:solidFill>
                                  <a:latin typeface="Cambria Math" panose="02040503050406030204" pitchFamily="18" charset="0"/>
                                </a:rPr>
                                <m:t>𝒄𝒉</m:t>
                              </m:r>
                            </m:sub>
                          </m:sSub>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𝑸</m:t>
                              </m:r>
                            </m:e>
                            <m:sup>
                              <m:r>
                                <a:rPr lang="en-CA" sz="1600" b="1" i="1">
                                  <a:solidFill>
                                    <a:schemeClr val="accent1"/>
                                  </a:solidFill>
                                  <a:latin typeface="Cambria Math" panose="02040503050406030204" pitchFamily="18" charset="0"/>
                                </a:rPr>
                                <m:t>𝟐</m:t>
                              </m:r>
                            </m:sup>
                          </m:sSup>
                          <m:r>
                            <a:rPr lang="en-CA" sz="1600" b="1" i="1">
                              <a:solidFill>
                                <a:schemeClr val="accent1"/>
                              </a:solidFill>
                              <a:latin typeface="Cambria Math" panose="02040503050406030204" pitchFamily="18" charset="0"/>
                            </a:rPr>
                            <m:t>)</m:t>
                          </m:r>
                        </m:den>
                      </m:f>
                    </m:oMath>
                  </m:oMathPara>
                </a14:m>
                <a:endParaRPr lang="en-CA" sz="1600" b="1" dirty="0">
                  <a:solidFill>
                    <a:schemeClr val="accent1"/>
                  </a:solidFill>
                </a:endParaRPr>
              </a:p>
            </p:txBody>
          </p:sp>
        </mc:Choice>
        <mc:Fallback xmlns="">
          <p:sp>
            <p:nvSpPr>
              <p:cNvPr id="42" name="TextBox 41">
                <a:extLst>
                  <a:ext uri="{FF2B5EF4-FFF2-40B4-BE49-F238E27FC236}">
                    <a16:creationId xmlns:a16="http://schemas.microsoft.com/office/drawing/2014/main" id="{822D67C7-23E5-3F4A-31AE-9912E24FAFA3}"/>
                  </a:ext>
                </a:extLst>
              </p:cNvPr>
              <p:cNvSpPr txBox="1">
                <a:spLocks noRot="1" noChangeAspect="1" noMove="1" noResize="1" noEditPoints="1" noAdjustHandles="1" noChangeArrowheads="1" noChangeShapeType="1" noTextEdit="1"/>
              </p:cNvSpPr>
              <p:nvPr/>
            </p:nvSpPr>
            <p:spPr>
              <a:xfrm>
                <a:off x="5385661" y="5547274"/>
                <a:ext cx="2690032" cy="546432"/>
              </a:xfrm>
              <a:prstGeom prst="rect">
                <a:avLst/>
              </a:prstGeom>
              <a:blipFill>
                <a:blip r:embed="rId4"/>
                <a:stretch>
                  <a:fillRect b="-1111"/>
                </a:stretch>
              </a:blipFill>
            </p:spPr>
            <p:txBody>
              <a:bodyPr/>
              <a:lstStyle/>
              <a:p>
                <a:r>
                  <a:rPr lang="en-CA">
                    <a:noFill/>
                  </a:rPr>
                  <a:t> </a:t>
                </a:r>
              </a:p>
            </p:txBody>
          </p:sp>
        </mc:Fallback>
      </mc:AlternateContent>
      <p:pic>
        <p:nvPicPr>
          <p:cNvPr id="43" name="Picture 42" descr="lead_nucleon_radii.png">
            <a:extLst>
              <a:ext uri="{FF2B5EF4-FFF2-40B4-BE49-F238E27FC236}">
                <a16:creationId xmlns:a16="http://schemas.microsoft.com/office/drawing/2014/main" id="{3F2C25B0-53E3-C974-5F47-9F8AACE34CC0}"/>
              </a:ext>
            </a:extLst>
          </p:cNvPr>
          <p:cNvPicPr>
            <a:picLocks noChangeAspect="1"/>
          </p:cNvPicPr>
          <p:nvPr/>
        </p:nvPicPr>
        <p:blipFill>
          <a:blip r:embed="rId5" cstate="print"/>
          <a:stretch>
            <a:fillRect/>
          </a:stretch>
        </p:blipFill>
        <p:spPr>
          <a:xfrm>
            <a:off x="8702833" y="640018"/>
            <a:ext cx="3029383" cy="2639950"/>
          </a:xfrm>
          <a:prstGeom prst="rect">
            <a:avLst/>
          </a:prstGeom>
          <a:ln>
            <a:noFill/>
          </a:ln>
          <a:effectLst>
            <a:outerShdw blurRad="190500" algn="tl" rotWithShape="0">
              <a:srgbClr val="000000">
                <a:alpha val="70000"/>
              </a:srgbClr>
            </a:outerShdw>
          </a:effectLst>
        </p:spPr>
      </p:pic>
      <p:sp>
        <p:nvSpPr>
          <p:cNvPr id="44" name="Up Arrow 14">
            <a:extLst>
              <a:ext uri="{FF2B5EF4-FFF2-40B4-BE49-F238E27FC236}">
                <a16:creationId xmlns:a16="http://schemas.microsoft.com/office/drawing/2014/main" id="{52265AE2-6E9F-2C2E-C055-DEB696F12F47}"/>
              </a:ext>
            </a:extLst>
          </p:cNvPr>
          <p:cNvSpPr/>
          <p:nvPr/>
        </p:nvSpPr>
        <p:spPr>
          <a:xfrm rot="5400000">
            <a:off x="10174598" y="1881217"/>
            <a:ext cx="343628" cy="609600"/>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5" name="Up Arrow 15">
            <a:extLst>
              <a:ext uri="{FF2B5EF4-FFF2-40B4-BE49-F238E27FC236}">
                <a16:creationId xmlns:a16="http://schemas.microsoft.com/office/drawing/2014/main" id="{5D6368F9-F63D-CD81-4493-CC7F5D9D5E09}"/>
              </a:ext>
            </a:extLst>
          </p:cNvPr>
          <p:cNvSpPr/>
          <p:nvPr/>
        </p:nvSpPr>
        <p:spPr>
          <a:xfrm rot="16200000">
            <a:off x="11012799" y="1881217"/>
            <a:ext cx="343629" cy="60959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6" name="TextBox 12">
            <a:extLst>
              <a:ext uri="{FF2B5EF4-FFF2-40B4-BE49-F238E27FC236}">
                <a16:creationId xmlns:a16="http://schemas.microsoft.com/office/drawing/2014/main" id="{C80E7F22-46D5-1B63-91F0-AFD8D8F737B6}"/>
              </a:ext>
            </a:extLst>
          </p:cNvPr>
          <p:cNvSpPr txBox="1">
            <a:spLocks noChangeArrowheads="1"/>
          </p:cNvSpPr>
          <p:nvPr/>
        </p:nvSpPr>
        <p:spPr bwMode="auto">
          <a:xfrm>
            <a:off x="10786820" y="1092064"/>
            <a:ext cx="914400" cy="246221"/>
          </a:xfrm>
          <a:prstGeom prst="rect">
            <a:avLst/>
          </a:prstGeom>
          <a:noFill/>
          <a:ln w="9525">
            <a:noFill/>
            <a:miter lim="800000"/>
            <a:headEnd/>
            <a:tailEnd/>
          </a:ln>
        </p:spPr>
        <p:txBody>
          <a:bodyPr wrap="square">
            <a:spAutoFit/>
          </a:bodyPr>
          <a:lstStyle/>
          <a:p>
            <a:r>
              <a:rPr lang="en-US" sz="1000" dirty="0"/>
              <a:t>C.J. Horowitz </a:t>
            </a:r>
          </a:p>
        </p:txBody>
      </p:sp>
      <p:pic>
        <p:nvPicPr>
          <p:cNvPr id="47" name="Content Placeholder 3">
            <a:extLst>
              <a:ext uri="{FF2B5EF4-FFF2-40B4-BE49-F238E27FC236}">
                <a16:creationId xmlns:a16="http://schemas.microsoft.com/office/drawing/2014/main" id="{974D1400-0347-ED34-05C1-AD714B150480}"/>
              </a:ext>
            </a:extLst>
          </p:cNvPr>
          <p:cNvPicPr>
            <a:picLocks noChangeAspect="1"/>
          </p:cNvPicPr>
          <p:nvPr/>
        </p:nvPicPr>
        <p:blipFill rotWithShape="1">
          <a:blip r:embed="rId6"/>
          <a:srcRect l="7408" t="2866" r="48148" b="20100"/>
          <a:stretch/>
        </p:blipFill>
        <p:spPr>
          <a:xfrm>
            <a:off x="8637988" y="3483675"/>
            <a:ext cx="3159071" cy="2764187"/>
          </a:xfrm>
          <a:prstGeom prst="rect">
            <a:avLst/>
          </a:prstGeom>
        </p:spPr>
      </p:pic>
      <p:pic>
        <p:nvPicPr>
          <p:cNvPr id="48" name="Picture 47">
            <a:extLst>
              <a:ext uri="{FF2B5EF4-FFF2-40B4-BE49-F238E27FC236}">
                <a16:creationId xmlns:a16="http://schemas.microsoft.com/office/drawing/2014/main" id="{6CE27EA1-9643-B51D-6DAD-810E1A5CBBBC}"/>
              </a:ext>
            </a:extLst>
          </p:cNvPr>
          <p:cNvPicPr>
            <a:picLocks noChangeAspect="1"/>
          </p:cNvPicPr>
          <p:nvPr/>
        </p:nvPicPr>
        <p:blipFill rotWithShape="1">
          <a:blip r:embed="rId7"/>
          <a:srcRect l="1751" r="94281"/>
          <a:stretch/>
        </p:blipFill>
        <p:spPr>
          <a:xfrm rot="10800000">
            <a:off x="11809976" y="3379012"/>
            <a:ext cx="193539" cy="2810129"/>
          </a:xfrm>
          <a:prstGeom prst="rect">
            <a:avLst/>
          </a:prstGeom>
        </p:spPr>
      </p:pic>
    </p:spTree>
    <p:extLst>
      <p:ext uri="{BB962C8B-B14F-4D97-AF65-F5344CB8AC3E}">
        <p14:creationId xmlns:p14="http://schemas.microsoft.com/office/powerpoint/2010/main" val="251311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3BE526-D3F1-4D32-9BFB-525A56B4FB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051E1C-CF5B-45BB-A16A-4AD1C1AF0503}"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61A4DF-3BB2-43FE-A696-E66A95EE32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6EA3225-433B-4CF4-958B-C7E6DA3CC1F6}"/>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50CD5DB-A487-04B0-B2FA-3E543ACA650F}"/>
              </a:ext>
            </a:extLst>
          </p:cNvPr>
          <p:cNvSpPr txBox="1"/>
          <p:nvPr/>
        </p:nvSpPr>
        <p:spPr>
          <a:xfrm>
            <a:off x="5449027" y="557729"/>
            <a:ext cx="1293945" cy="523220"/>
          </a:xfrm>
          <a:prstGeom prst="rect">
            <a:avLst/>
          </a:prstGeom>
          <a:noFill/>
        </p:spPr>
        <p:txBody>
          <a:bodyPr wrap="none" rtlCol="0">
            <a:spAutoFit/>
          </a:bodyPr>
          <a:lstStyle/>
          <a:p>
            <a:pPr algn="ctr"/>
            <a:r>
              <a:rPr lang="en-US" sz="2800" b="1" dirty="0"/>
              <a:t>Outline</a:t>
            </a:r>
          </a:p>
        </p:txBody>
      </p:sp>
      <p:sp>
        <p:nvSpPr>
          <p:cNvPr id="10" name="TextBox 9">
            <a:extLst>
              <a:ext uri="{FF2B5EF4-FFF2-40B4-BE49-F238E27FC236}">
                <a16:creationId xmlns:a16="http://schemas.microsoft.com/office/drawing/2014/main" id="{D79263C4-5428-782F-B6C4-17EF0421EFD4}"/>
              </a:ext>
            </a:extLst>
          </p:cNvPr>
          <p:cNvSpPr txBox="1"/>
          <p:nvPr/>
        </p:nvSpPr>
        <p:spPr>
          <a:xfrm>
            <a:off x="272094" y="1249115"/>
            <a:ext cx="11647810" cy="4647426"/>
          </a:xfrm>
          <a:prstGeom prst="rect">
            <a:avLst/>
          </a:prstGeom>
          <a:noFill/>
        </p:spPr>
        <p:txBody>
          <a:bodyPr wrap="square" rtlCol="0">
            <a:spAutoFit/>
          </a:bodyPr>
          <a:lstStyle/>
          <a:p>
            <a:pPr marL="1200150" lvl="2" indent="-285750">
              <a:buFont typeface="Arial" panose="020B0604020202020204" pitchFamily="34" charset="0"/>
              <a:buChar char="•"/>
            </a:pPr>
            <a:r>
              <a:rPr lang="en-US" b="1" dirty="0"/>
              <a:t>Introduction / for context</a:t>
            </a:r>
          </a:p>
          <a:p>
            <a:pPr marL="1657350" lvl="3" indent="-285750">
              <a:buFont typeface="Arial" panose="020B0604020202020204" pitchFamily="34" charset="0"/>
              <a:buChar char="•"/>
            </a:pPr>
            <a:r>
              <a:rPr lang="en-US" sz="1400" b="1" dirty="0"/>
              <a:t>Introduction to PV / some basic theory – brief summary (make you feel relaxed since you already know all this)</a:t>
            </a:r>
          </a:p>
          <a:p>
            <a:pPr marL="1657350" lvl="3" indent="-285750">
              <a:buFont typeface="Arial" panose="020B0604020202020204" pitchFamily="34" charset="0"/>
              <a:buChar char="•"/>
            </a:pPr>
            <a:r>
              <a:rPr lang="en-US" sz="1400" b="1" dirty="0"/>
              <a:t>Motivation (why use PV:  BYSM tests, Astro-physics)</a:t>
            </a:r>
          </a:p>
          <a:p>
            <a:pPr marL="1657350" lvl="3" indent="-285750">
              <a:buFont typeface="Arial" panose="020B0604020202020204" pitchFamily="34" charset="0"/>
              <a:buChar char="•"/>
            </a:pPr>
            <a:r>
              <a:rPr lang="en-US" sz="1400" b="1" dirty="0"/>
              <a:t>Experiments (historical view)</a:t>
            </a:r>
          </a:p>
          <a:p>
            <a:pPr marL="1657350" lvl="3" indent="-285750">
              <a:buFont typeface="Arial" panose="020B0604020202020204" pitchFamily="34" charset="0"/>
              <a:buChar char="•"/>
            </a:pPr>
            <a:endParaRPr lang="en-US" b="1" dirty="0"/>
          </a:p>
          <a:p>
            <a:pPr marL="1200150" lvl="2" indent="-285750">
              <a:buFont typeface="Arial" panose="020B0604020202020204" pitchFamily="34" charset="0"/>
              <a:buChar char="•"/>
            </a:pPr>
            <a:r>
              <a:rPr lang="en-US" b="1" dirty="0"/>
              <a:t>Modern PVES experiments </a:t>
            </a:r>
          </a:p>
          <a:p>
            <a:pPr marL="1657350" lvl="3" indent="-285750">
              <a:buFont typeface="Arial" panose="020B0604020202020204" pitchFamily="34" charset="0"/>
              <a:buChar char="•"/>
            </a:pPr>
            <a:r>
              <a:rPr lang="en-US" sz="1400" b="1" dirty="0"/>
              <a:t>Basic measurement principle (helicity reversal, detection mode, asymmetries)</a:t>
            </a:r>
          </a:p>
          <a:p>
            <a:pPr marL="1657350" lvl="3" indent="-285750">
              <a:buFont typeface="Arial" panose="020B0604020202020204" pitchFamily="34" charset="0"/>
              <a:buChar char="•"/>
            </a:pPr>
            <a:r>
              <a:rPr lang="en-US" sz="1400" b="1" dirty="0"/>
              <a:t>Accelerators and sources (what qualities do we need)</a:t>
            </a:r>
          </a:p>
          <a:p>
            <a:pPr marL="1657350" lvl="3" indent="-285750">
              <a:buFont typeface="Arial" panose="020B0604020202020204" pitchFamily="34" charset="0"/>
              <a:buChar char="•"/>
            </a:pPr>
            <a:r>
              <a:rPr lang="en-US" sz="1400" b="1" dirty="0"/>
              <a:t>Basic experimental components (the basics of how to take the measurement)</a:t>
            </a:r>
          </a:p>
          <a:p>
            <a:pPr marL="1657350" lvl="3" indent="-285750">
              <a:buFont typeface="Arial" panose="020B0604020202020204" pitchFamily="34" charset="0"/>
              <a:buChar char="•"/>
            </a:pPr>
            <a:endParaRPr lang="en-US" sz="1400" b="1" dirty="0"/>
          </a:p>
          <a:p>
            <a:pPr marL="1200150" lvl="2" indent="-285750">
              <a:buFont typeface="Arial" panose="020B0604020202020204" pitchFamily="34" charset="0"/>
              <a:buChar char="•"/>
            </a:pPr>
            <a:r>
              <a:rPr lang="en-US" b="1" dirty="0"/>
              <a:t>Measurement details</a:t>
            </a:r>
          </a:p>
          <a:p>
            <a:pPr marL="1657350" lvl="3" indent="-285750">
              <a:buFont typeface="Arial" panose="020B0604020202020204" pitchFamily="34" charset="0"/>
              <a:buChar char="•"/>
            </a:pPr>
            <a:r>
              <a:rPr lang="en-US" sz="1400" b="1" dirty="0"/>
              <a:t>Beam properties and diagnostics </a:t>
            </a:r>
          </a:p>
          <a:p>
            <a:pPr marL="1657350" lvl="3" indent="-285750">
              <a:buFont typeface="Arial" panose="020B0604020202020204" pitchFamily="34" charset="0"/>
              <a:buChar char="•"/>
            </a:pPr>
            <a:r>
              <a:rPr lang="en-US" sz="1400" b="1" dirty="0"/>
              <a:t>Targets</a:t>
            </a:r>
          </a:p>
          <a:p>
            <a:pPr marL="1657350" lvl="3" indent="-285750">
              <a:buFont typeface="Arial" panose="020B0604020202020204" pitchFamily="34" charset="0"/>
              <a:buChar char="•"/>
            </a:pPr>
            <a:r>
              <a:rPr lang="en-US" sz="1400" b="1" dirty="0"/>
              <a:t>Spectrometers </a:t>
            </a:r>
          </a:p>
          <a:p>
            <a:pPr marL="1657350" lvl="3" indent="-285750">
              <a:buFont typeface="Arial" panose="020B0604020202020204" pitchFamily="34" charset="0"/>
              <a:buChar char="•"/>
            </a:pPr>
            <a:r>
              <a:rPr lang="en-US" sz="1400" b="1" dirty="0"/>
              <a:t>Acceptance defining collimators</a:t>
            </a:r>
          </a:p>
          <a:p>
            <a:pPr marL="1657350" lvl="3" indent="-285750">
              <a:buFont typeface="Arial" panose="020B0604020202020204" pitchFamily="34" charset="0"/>
              <a:buChar char="•"/>
            </a:pPr>
            <a:r>
              <a:rPr lang="en-US" sz="1400" b="1" dirty="0"/>
              <a:t>Detectors</a:t>
            </a:r>
          </a:p>
          <a:p>
            <a:pPr marL="1657350" lvl="3" indent="-285750">
              <a:buFont typeface="Arial" panose="020B0604020202020204" pitchFamily="34" charset="0"/>
              <a:buChar char="•"/>
            </a:pPr>
            <a:r>
              <a:rPr lang="en-US" sz="1400" b="1" dirty="0"/>
              <a:t>Asymmetries</a:t>
            </a:r>
          </a:p>
          <a:p>
            <a:pPr marL="1657350" lvl="3" indent="-285750">
              <a:buFont typeface="Arial" panose="020B0604020202020204" pitchFamily="34" charset="0"/>
              <a:buChar char="•"/>
            </a:pPr>
            <a:r>
              <a:rPr lang="en-US" sz="1400" b="1" dirty="0"/>
              <a:t>Tracking </a:t>
            </a:r>
          </a:p>
          <a:p>
            <a:pPr marL="1657350" lvl="3" indent="-285750">
              <a:buFont typeface="Arial" panose="020B0604020202020204" pitchFamily="34" charset="0"/>
              <a:buChar char="•"/>
            </a:pPr>
            <a:r>
              <a:rPr lang="en-US" sz="1400" b="1" dirty="0"/>
              <a:t>Systematic effects</a:t>
            </a:r>
          </a:p>
          <a:p>
            <a:pPr marL="1657350" lvl="3" indent="-285750">
              <a:buFont typeface="Arial" panose="020B0604020202020204" pitchFamily="34" charset="0"/>
              <a:buChar char="•"/>
            </a:pPr>
            <a:r>
              <a:rPr lang="en-US" sz="1400" b="1" dirty="0"/>
              <a:t>Analysis </a:t>
            </a:r>
          </a:p>
        </p:txBody>
      </p:sp>
    </p:spTree>
    <p:extLst>
      <p:ext uri="{BB962C8B-B14F-4D97-AF65-F5344CB8AC3E}">
        <p14:creationId xmlns:p14="http://schemas.microsoft.com/office/powerpoint/2010/main" val="33442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3BE526-D3F1-4D32-9BFB-525A56B4FB61}"/>
              </a:ext>
            </a:extLst>
          </p:cNvPr>
          <p:cNvSpPr>
            <a:spLocks noGrp="1"/>
          </p:cNvSpPr>
          <p:nvPr>
            <p:ph type="dt" sz="half" idx="10"/>
          </p:nvPr>
        </p:nvSpPr>
        <p:spPr/>
        <p:txBody>
          <a:bodyPr/>
          <a:lstStyle/>
          <a:p>
            <a:fld id="{10036647-9934-4D80-B407-EA735BD79867}" type="datetime1">
              <a:rPr lang="en-CA" smtClean="0"/>
              <a:t>2025-09-23</a:t>
            </a:fld>
            <a:endParaRPr lang="en-CA"/>
          </a:p>
        </p:txBody>
      </p:sp>
      <p:sp>
        <p:nvSpPr>
          <p:cNvPr id="5" name="Footer Placeholder 4">
            <a:extLst>
              <a:ext uri="{FF2B5EF4-FFF2-40B4-BE49-F238E27FC236}">
                <a16:creationId xmlns:a16="http://schemas.microsoft.com/office/drawing/2014/main" id="{B161A4DF-3BB2-43FE-A696-E66A95EE32EA}"/>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36EA3225-433B-4CF4-958B-C7E6DA3CC1F6}"/>
              </a:ext>
            </a:extLst>
          </p:cNvPr>
          <p:cNvSpPr>
            <a:spLocks noGrp="1"/>
          </p:cNvSpPr>
          <p:nvPr>
            <p:ph type="sldNum" sz="quarter" idx="12"/>
          </p:nvPr>
        </p:nvSpPr>
        <p:spPr>
          <a:xfrm>
            <a:off x="8610600" y="6318250"/>
            <a:ext cx="2743200" cy="365125"/>
          </a:xfrm>
        </p:spPr>
        <p:txBody>
          <a:bodyPr/>
          <a:lstStyle/>
          <a:p>
            <a:fld id="{19E2B902-4CFD-4980-B6EC-58092F188A88}" type="slidenum">
              <a:rPr lang="en-CA" smtClean="0"/>
              <a:t>30</a:t>
            </a:fld>
            <a:endParaRPr lang="en-CA"/>
          </a:p>
        </p:txBody>
      </p:sp>
      <p:grpSp>
        <p:nvGrpSpPr>
          <p:cNvPr id="16" name="Group 15">
            <a:extLst>
              <a:ext uri="{FF2B5EF4-FFF2-40B4-BE49-F238E27FC236}">
                <a16:creationId xmlns:a16="http://schemas.microsoft.com/office/drawing/2014/main" id="{05BB2DB7-9B9A-3433-87B9-ABC694DC741F}"/>
              </a:ext>
            </a:extLst>
          </p:cNvPr>
          <p:cNvGrpSpPr/>
          <p:nvPr/>
        </p:nvGrpSpPr>
        <p:grpSpPr>
          <a:xfrm>
            <a:off x="6435435" y="955964"/>
            <a:ext cx="5535699" cy="5320146"/>
            <a:chOff x="3500999" y="957118"/>
            <a:chExt cx="5015350" cy="4678985"/>
          </a:xfrm>
        </p:grpSpPr>
        <p:pic>
          <p:nvPicPr>
            <p:cNvPr id="10" name="Picture 9">
              <a:extLst>
                <a:ext uri="{FF2B5EF4-FFF2-40B4-BE49-F238E27FC236}">
                  <a16:creationId xmlns:a16="http://schemas.microsoft.com/office/drawing/2014/main" id="{8373C3A0-89BB-BACF-826F-CA35F48617F2}"/>
                </a:ext>
              </a:extLst>
            </p:cNvPr>
            <p:cNvPicPr>
              <a:picLocks noChangeAspect="1"/>
            </p:cNvPicPr>
            <p:nvPr/>
          </p:nvPicPr>
          <p:blipFill>
            <a:blip r:embed="rId2"/>
            <a:stretch>
              <a:fillRect/>
            </a:stretch>
          </p:blipFill>
          <p:spPr>
            <a:xfrm>
              <a:off x="3500999" y="957118"/>
              <a:ext cx="4934949" cy="4580084"/>
            </a:xfrm>
            <a:prstGeom prst="rect">
              <a:avLst/>
            </a:prstGeom>
          </p:spPr>
        </p:pic>
        <p:sp>
          <p:nvSpPr>
            <p:cNvPr id="13" name="Rectangle 12">
              <a:extLst>
                <a:ext uri="{FF2B5EF4-FFF2-40B4-BE49-F238E27FC236}">
                  <a16:creationId xmlns:a16="http://schemas.microsoft.com/office/drawing/2014/main" id="{150885FD-07F2-1A9B-6072-37A692067479}"/>
                </a:ext>
              </a:extLst>
            </p:cNvPr>
            <p:cNvSpPr/>
            <p:nvPr/>
          </p:nvSpPr>
          <p:spPr>
            <a:xfrm>
              <a:off x="6315834" y="5413572"/>
              <a:ext cx="2200515" cy="222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134CFD65-AE7E-88EC-7281-074B1AE3DEDC}"/>
                </a:ext>
              </a:extLst>
            </p:cNvPr>
            <p:cNvSpPr/>
            <p:nvPr/>
          </p:nvSpPr>
          <p:spPr>
            <a:xfrm>
              <a:off x="3581400" y="5364121"/>
              <a:ext cx="2229355" cy="222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2BAA0397-E08F-210B-B733-62C5C40E0EA6}"/>
                </a:ext>
              </a:extLst>
            </p:cNvPr>
            <p:cNvSpPr/>
            <p:nvPr/>
          </p:nvSpPr>
          <p:spPr>
            <a:xfrm>
              <a:off x="8403252" y="4483158"/>
              <a:ext cx="113097" cy="930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TextBox 17">
            <a:extLst>
              <a:ext uri="{FF2B5EF4-FFF2-40B4-BE49-F238E27FC236}">
                <a16:creationId xmlns:a16="http://schemas.microsoft.com/office/drawing/2014/main" id="{37A01A40-F19C-8F17-F21A-CC6A3A579C99}"/>
              </a:ext>
            </a:extLst>
          </p:cNvPr>
          <p:cNvSpPr txBox="1"/>
          <p:nvPr/>
        </p:nvSpPr>
        <p:spPr>
          <a:xfrm>
            <a:off x="271875" y="212487"/>
            <a:ext cx="5144783" cy="400110"/>
          </a:xfrm>
          <a:prstGeom prst="rect">
            <a:avLst/>
          </a:prstGeom>
          <a:noFill/>
        </p:spPr>
        <p:txBody>
          <a:bodyPr wrap="square" rtlCol="0">
            <a:spAutoFit/>
          </a:bodyPr>
          <a:lstStyle/>
          <a:p>
            <a:r>
              <a:rPr lang="en-US" sz="2000" b="1" dirty="0"/>
              <a:t>PVES Measurements in Time </a:t>
            </a:r>
          </a:p>
        </p:txBody>
      </p:sp>
      <p:sp>
        <p:nvSpPr>
          <p:cNvPr id="19" name="TextBox 18">
            <a:extLst>
              <a:ext uri="{FF2B5EF4-FFF2-40B4-BE49-F238E27FC236}">
                <a16:creationId xmlns:a16="http://schemas.microsoft.com/office/drawing/2014/main" id="{CB297D58-4493-70EA-C842-7C3229495631}"/>
              </a:ext>
            </a:extLst>
          </p:cNvPr>
          <p:cNvSpPr txBox="1"/>
          <p:nvPr/>
        </p:nvSpPr>
        <p:spPr>
          <a:xfrm>
            <a:off x="220866" y="881625"/>
            <a:ext cx="6127468" cy="5078313"/>
          </a:xfrm>
          <a:prstGeom prst="rect">
            <a:avLst/>
          </a:prstGeom>
          <a:noFill/>
        </p:spPr>
        <p:txBody>
          <a:bodyPr wrap="square" rtlCol="0">
            <a:spAutoFit/>
          </a:bodyPr>
          <a:lstStyle/>
          <a:p>
            <a:pPr marL="285750" indent="-285750">
              <a:buFont typeface="Arial" panose="020B0604020202020204" pitchFamily="34" charset="0"/>
              <a:buChar char="•"/>
            </a:pPr>
            <a:r>
              <a:rPr lang="en-US" dirty="0">
                <a:cs typeface="Arial" panose="020B0604020202020204" pitchFamily="34" charset="0"/>
              </a:rPr>
              <a:t>Long and active history of PVES measurements</a:t>
            </a: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Asymmetries and errors now push on the (sub) ppb level </a:t>
            </a: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Percent-level relative errors now allow for beyond two-loop level investigations of the SM and potential new physics </a:t>
            </a:r>
          </a:p>
          <a:p>
            <a:pPr marL="285750"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Making such measurements requires:</a:t>
            </a:r>
          </a:p>
          <a:p>
            <a:pPr marL="285750" indent="-285750">
              <a:buFont typeface="Arial" panose="020B0604020202020204" pitchFamily="34" charset="0"/>
              <a:buChar char="•"/>
            </a:pPr>
            <a:endParaRPr lang="en-US" dirty="0">
              <a:cs typeface="Arial" panose="020B0604020202020204" pitchFamily="34" charset="0"/>
            </a:endParaRPr>
          </a:p>
          <a:p>
            <a:pPr marL="742950" lvl="1" indent="-285750">
              <a:buFont typeface="Arial" panose="020B0604020202020204" pitchFamily="34" charset="0"/>
              <a:buChar char="•"/>
            </a:pPr>
            <a:r>
              <a:rPr lang="en-US" dirty="0">
                <a:cs typeface="Arial" panose="020B0604020202020204" pitchFamily="34" charset="0"/>
              </a:rPr>
              <a:t>High luminosity (beam and high-power targets)</a:t>
            </a:r>
          </a:p>
          <a:p>
            <a:pPr marL="742950" lvl="1" indent="-285750">
              <a:buFont typeface="Arial" panose="020B0604020202020204" pitchFamily="34" charset="0"/>
              <a:buChar char="•"/>
            </a:pPr>
            <a:endParaRPr lang="en-US" dirty="0">
              <a:cs typeface="Arial" panose="020B0604020202020204" pitchFamily="34" charset="0"/>
            </a:endParaRPr>
          </a:p>
          <a:p>
            <a:pPr marL="742950" lvl="1" indent="-285750">
              <a:buFont typeface="Arial" panose="020B0604020202020204" pitchFamily="34" charset="0"/>
              <a:buChar char="•"/>
            </a:pPr>
            <a:r>
              <a:rPr lang="en-US" dirty="0">
                <a:cs typeface="Arial" panose="020B0604020202020204" pitchFamily="34" charset="0"/>
              </a:rPr>
              <a:t>Parity quality beam: </a:t>
            </a:r>
            <a:br>
              <a:rPr lang="en-US" dirty="0">
                <a:cs typeface="Arial" panose="020B0604020202020204" pitchFamily="34" charset="0"/>
              </a:rPr>
            </a:br>
            <a:r>
              <a:rPr lang="en-US" dirty="0">
                <a:cs typeface="Arial" panose="020B0604020202020204" pitchFamily="34" charset="0"/>
              </a:rPr>
              <a:t>High polarization with high beam stability and systematic control</a:t>
            </a:r>
          </a:p>
          <a:p>
            <a:pPr marL="742950" lvl="1" indent="-285750">
              <a:buFont typeface="Arial" panose="020B0604020202020204" pitchFamily="34" charset="0"/>
              <a:buChar char="•"/>
            </a:pPr>
            <a:endParaRPr lang="en-US" dirty="0">
              <a:cs typeface="Arial" panose="020B0604020202020204" pitchFamily="34" charset="0"/>
            </a:endParaRPr>
          </a:p>
          <a:p>
            <a:pPr marL="742950" lvl="1" indent="-285750">
              <a:buFont typeface="Arial" panose="020B0604020202020204" pitchFamily="34" charset="0"/>
              <a:buChar char="•"/>
            </a:pPr>
            <a:r>
              <a:rPr lang="en-US" dirty="0">
                <a:cs typeface="Arial" panose="020B0604020202020204" pitchFamily="34" charset="0"/>
              </a:rPr>
              <a:t>High precision beam polarimetry measurements</a:t>
            </a:r>
          </a:p>
          <a:p>
            <a:pPr marL="742950" lvl="1" indent="-285750">
              <a:buFont typeface="Arial" panose="020B0604020202020204" pitchFamily="34" charset="0"/>
              <a:buChar char="•"/>
            </a:pPr>
            <a:endParaRPr lang="en-US" dirty="0">
              <a:cs typeface="Arial" panose="020B0604020202020204" pitchFamily="34" charset="0"/>
            </a:endParaRPr>
          </a:p>
          <a:p>
            <a:pPr marL="742950" lvl="1" indent="-285750">
              <a:buFont typeface="Arial" panose="020B0604020202020204" pitchFamily="34" charset="0"/>
              <a:buChar char="•"/>
            </a:pPr>
            <a:r>
              <a:rPr lang="en-US" dirty="0">
                <a:cs typeface="Arial" panose="020B0604020202020204" pitchFamily="34" charset="0"/>
              </a:rPr>
              <a:t>Better and better detector systems with faster readout</a:t>
            </a:r>
          </a:p>
        </p:txBody>
      </p:sp>
    </p:spTree>
    <p:extLst>
      <p:ext uri="{BB962C8B-B14F-4D97-AF65-F5344CB8AC3E}">
        <p14:creationId xmlns:p14="http://schemas.microsoft.com/office/powerpoint/2010/main" val="3336902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B7F8-9225-95DC-11A1-588B3CBF84B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3B930DF-6619-B21C-EEA1-EB0C26A0DCB6}"/>
              </a:ext>
            </a:extLst>
          </p:cNvPr>
          <p:cNvSpPr>
            <a:spLocks noGrp="1"/>
          </p:cNvSpPr>
          <p:nvPr>
            <p:ph type="dt" sz="half" idx="10"/>
          </p:nvPr>
        </p:nvSpPr>
        <p:spPr/>
        <p:txBody>
          <a:bodyPr/>
          <a:lstStyle/>
          <a:p>
            <a:fld id="{B0C2553B-F8AD-4BB4-8531-B89DE95F52C9}" type="datetime1">
              <a:rPr lang="en-CA" smtClean="0"/>
              <a:t>2025-09-23</a:t>
            </a:fld>
            <a:endParaRPr lang="en-CA"/>
          </a:p>
        </p:txBody>
      </p:sp>
      <p:sp>
        <p:nvSpPr>
          <p:cNvPr id="5" name="Footer Placeholder 4">
            <a:extLst>
              <a:ext uri="{FF2B5EF4-FFF2-40B4-BE49-F238E27FC236}">
                <a16:creationId xmlns:a16="http://schemas.microsoft.com/office/drawing/2014/main" id="{DD65CC7A-BBFC-F776-5DF9-18DE67BE9705}"/>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4987FB63-A024-58ED-09EF-FE4DF585BE11}"/>
              </a:ext>
            </a:extLst>
          </p:cNvPr>
          <p:cNvSpPr>
            <a:spLocks noGrp="1"/>
          </p:cNvSpPr>
          <p:nvPr>
            <p:ph type="sldNum" sz="quarter" idx="12"/>
          </p:nvPr>
        </p:nvSpPr>
        <p:spPr>
          <a:xfrm>
            <a:off x="8610600" y="6318250"/>
            <a:ext cx="2743200" cy="365125"/>
          </a:xfrm>
        </p:spPr>
        <p:txBody>
          <a:bodyPr/>
          <a:lstStyle/>
          <a:p>
            <a:fld id="{19E2B902-4CFD-4980-B6EC-58092F188A88}" type="slidenum">
              <a:rPr lang="en-CA" smtClean="0"/>
              <a:t>31</a:t>
            </a:fld>
            <a:endParaRPr lang="en-CA"/>
          </a:p>
        </p:txBody>
      </p:sp>
      <p:sp>
        <p:nvSpPr>
          <p:cNvPr id="18" name="TextBox 17">
            <a:extLst>
              <a:ext uri="{FF2B5EF4-FFF2-40B4-BE49-F238E27FC236}">
                <a16:creationId xmlns:a16="http://schemas.microsoft.com/office/drawing/2014/main" id="{380DB6AC-2C9A-0DC8-AAF3-3F1AC71E4BAD}"/>
              </a:ext>
            </a:extLst>
          </p:cNvPr>
          <p:cNvSpPr txBox="1"/>
          <p:nvPr/>
        </p:nvSpPr>
        <p:spPr>
          <a:xfrm>
            <a:off x="3893630" y="2049036"/>
            <a:ext cx="4404739" cy="1631216"/>
          </a:xfrm>
          <a:prstGeom prst="rect">
            <a:avLst/>
          </a:prstGeom>
          <a:noFill/>
        </p:spPr>
        <p:txBody>
          <a:bodyPr wrap="square" rtlCol="0">
            <a:spAutoFit/>
          </a:bodyPr>
          <a:lstStyle/>
          <a:p>
            <a:pPr algn="ctr"/>
            <a:r>
              <a:rPr lang="en-US" sz="2000" b="1" dirty="0"/>
              <a:t>Parity violation measurements</a:t>
            </a:r>
          </a:p>
          <a:p>
            <a:pPr algn="ctr"/>
            <a:endParaRPr lang="en-US" sz="2000" b="1" dirty="0"/>
          </a:p>
          <a:p>
            <a:pPr algn="ctr"/>
            <a:r>
              <a:rPr lang="en-US" sz="2000" b="1" dirty="0"/>
              <a:t>almost never work out exactly the way </a:t>
            </a:r>
          </a:p>
          <a:p>
            <a:pPr algn="ctr"/>
            <a:endParaRPr lang="en-US" sz="2000" b="1" dirty="0"/>
          </a:p>
          <a:p>
            <a:pPr algn="ctr"/>
            <a:r>
              <a:rPr lang="en-US" sz="2000" b="1" dirty="0"/>
              <a:t>you plan them!  </a:t>
            </a:r>
          </a:p>
        </p:txBody>
      </p:sp>
      <p:cxnSp>
        <p:nvCxnSpPr>
          <p:cNvPr id="3" name="Straight Connector 2">
            <a:extLst>
              <a:ext uri="{FF2B5EF4-FFF2-40B4-BE49-F238E27FC236}">
                <a16:creationId xmlns:a16="http://schemas.microsoft.com/office/drawing/2014/main" id="{ED28EBD4-A126-07A3-81E1-E6D06EC51805}"/>
              </a:ext>
            </a:extLst>
          </p:cNvPr>
          <p:cNvCxnSpPr/>
          <p:nvPr/>
        </p:nvCxnSpPr>
        <p:spPr>
          <a:xfrm flipV="1">
            <a:off x="4038600" y="2650210"/>
            <a:ext cx="703881" cy="4572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58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35E5C-C1F6-89BE-E413-780317246311}"/>
              </a:ext>
            </a:extLst>
          </p:cNvPr>
          <p:cNvSpPr txBox="1"/>
          <p:nvPr/>
        </p:nvSpPr>
        <p:spPr>
          <a:xfrm>
            <a:off x="271874" y="222614"/>
            <a:ext cx="8180404" cy="400110"/>
          </a:xfrm>
          <a:prstGeom prst="rect">
            <a:avLst/>
          </a:prstGeom>
          <a:noFill/>
        </p:spPr>
        <p:txBody>
          <a:bodyPr wrap="square" rtlCol="0">
            <a:spAutoFit/>
          </a:bodyPr>
          <a:lstStyle/>
          <a:p>
            <a:r>
              <a:rPr lang="en-US" sz="2000" b="1" dirty="0"/>
              <a:t>The P2 Experiment (Mainz MESA Facility – </a:t>
            </a:r>
            <a:r>
              <a:rPr lang="en-US" sz="2000" b="1" dirty="0">
                <a:solidFill>
                  <a:srgbClr val="FF0000"/>
                </a:solidFill>
              </a:rPr>
              <a:t>See Malte Wilfert’s Talk</a:t>
            </a:r>
            <a:r>
              <a:rPr lang="en-US" sz="2000" b="1" dirty="0"/>
              <a:t>) </a:t>
            </a:r>
          </a:p>
        </p:txBody>
      </p:sp>
      <p:sp>
        <p:nvSpPr>
          <p:cNvPr id="11" name="Rectangle 10">
            <a:extLst>
              <a:ext uri="{FF2B5EF4-FFF2-40B4-BE49-F238E27FC236}">
                <a16:creationId xmlns:a16="http://schemas.microsoft.com/office/drawing/2014/main" id="{C9EBDD27-A84A-9F14-63EB-A7E034A56658}"/>
              </a:ext>
            </a:extLst>
          </p:cNvPr>
          <p:cNvSpPr/>
          <p:nvPr/>
        </p:nvSpPr>
        <p:spPr>
          <a:xfrm>
            <a:off x="8610600" y="761677"/>
            <a:ext cx="3157966" cy="5493466"/>
          </a:xfrm>
          <a:prstGeom prst="rect">
            <a:avLst/>
          </a:prstGeom>
          <a:solidFill>
            <a:schemeClr val="bg1">
              <a:lumMod val="65000"/>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EBCA04EE-FD89-4BD9-9B69-47D4B12E04AC}"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32</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34AF64D-7207-47C6-A151-3F0ACCF58F1E}"/>
                  </a:ext>
                </a:extLst>
              </p:cNvPr>
              <p:cNvSpPr txBox="1"/>
              <p:nvPr/>
            </p:nvSpPr>
            <p:spPr>
              <a:xfrm>
                <a:off x="8803893" y="2295333"/>
                <a:ext cx="18524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m:t>
                      </m:r>
                      <m:r>
                        <a:rPr lang="en-CA" b="0" i="1" smtClean="0">
                          <a:latin typeface="Cambria Math" panose="02040503050406030204" pitchFamily="18" charset="0"/>
                        </a:rPr>
                        <m:t>155</m:t>
                      </m:r>
                      <m:r>
                        <a:rPr lang="en-US" b="0" i="1" smtClean="0">
                          <a:latin typeface="Cambria Math" panose="02040503050406030204" pitchFamily="18" charset="0"/>
                        </a:rPr>
                        <m:t> </m:t>
                      </m:r>
                      <m:r>
                        <a:rPr lang="en-CA" b="0" i="1" smtClean="0">
                          <a:latin typeface="Cambria Math" panose="02040503050406030204" pitchFamily="18" charset="0"/>
                        </a:rPr>
                        <m:t>𝑀</m:t>
                      </m:r>
                      <m:r>
                        <a:rPr lang="en-US" b="0" i="1" smtClean="0">
                          <a:latin typeface="Cambria Math" panose="02040503050406030204" pitchFamily="18" charset="0"/>
                        </a:rPr>
                        <m:t>𝑒𝑉</m:t>
                      </m:r>
                    </m:oMath>
                  </m:oMathPara>
                </a14:m>
                <a:endParaRPr lang="en-CA" dirty="0"/>
              </a:p>
            </p:txBody>
          </p:sp>
        </mc:Choice>
        <mc:Fallback xmlns="">
          <p:sp>
            <p:nvSpPr>
              <p:cNvPr id="3" name="TextBox 2">
                <a:extLst>
                  <a:ext uri="{FF2B5EF4-FFF2-40B4-BE49-F238E27FC236}">
                    <a16:creationId xmlns:a16="http://schemas.microsoft.com/office/drawing/2014/main" id="{434AF64D-7207-47C6-A151-3F0ACCF58F1E}"/>
                  </a:ext>
                </a:extLst>
              </p:cNvPr>
              <p:cNvSpPr txBox="1">
                <a:spLocks noRot="1" noChangeAspect="1" noMove="1" noResize="1" noEditPoints="1" noAdjustHandles="1" noChangeArrowheads="1" noChangeShapeType="1" noTextEdit="1"/>
              </p:cNvSpPr>
              <p:nvPr/>
            </p:nvSpPr>
            <p:spPr>
              <a:xfrm>
                <a:off x="8803893" y="2295333"/>
                <a:ext cx="1852430" cy="276999"/>
              </a:xfrm>
              <a:prstGeom prst="rect">
                <a:avLst/>
              </a:prstGeom>
              <a:blipFill>
                <a:blip r:embed="rId2"/>
                <a:stretch>
                  <a:fillRect l="-2303" r="-2632" b="-177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D603020-3286-42B7-8AD4-0E18F0D1AAF9}"/>
                  </a:ext>
                </a:extLst>
              </p:cNvPr>
              <p:cNvSpPr txBox="1"/>
              <p:nvPr/>
            </p:nvSpPr>
            <p:spPr>
              <a:xfrm>
                <a:off x="8798379" y="2742382"/>
                <a:ext cx="16073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m:t>
                      </m:r>
                      <m:r>
                        <a:rPr lang="en-CA" b="0" i="1" smtClean="0">
                          <a:latin typeface="Cambria Math" panose="02040503050406030204" pitchFamily="18" charset="0"/>
                        </a:rPr>
                        <m:t>150</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𝐴</m:t>
                      </m:r>
                    </m:oMath>
                  </m:oMathPara>
                </a14:m>
                <a:endParaRPr lang="en-CA" dirty="0"/>
              </a:p>
            </p:txBody>
          </p:sp>
        </mc:Choice>
        <mc:Fallback xmlns="">
          <p:sp>
            <p:nvSpPr>
              <p:cNvPr id="45" name="TextBox 44">
                <a:extLst>
                  <a:ext uri="{FF2B5EF4-FFF2-40B4-BE49-F238E27FC236}">
                    <a16:creationId xmlns:a16="http://schemas.microsoft.com/office/drawing/2014/main" id="{2D603020-3286-42B7-8AD4-0E18F0D1AAF9}"/>
                  </a:ext>
                </a:extLst>
              </p:cNvPr>
              <p:cNvSpPr txBox="1">
                <a:spLocks noRot="1" noChangeAspect="1" noMove="1" noResize="1" noEditPoints="1" noAdjustHandles="1" noChangeArrowheads="1" noChangeShapeType="1" noTextEdit="1"/>
              </p:cNvSpPr>
              <p:nvPr/>
            </p:nvSpPr>
            <p:spPr>
              <a:xfrm>
                <a:off x="8798379" y="2742382"/>
                <a:ext cx="1607363" cy="276999"/>
              </a:xfrm>
              <a:prstGeom prst="rect">
                <a:avLst/>
              </a:prstGeom>
              <a:blipFill>
                <a:blip r:embed="rId3"/>
                <a:stretch>
                  <a:fillRect l="-2652" r="-4545" b="-311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E0E42D7-6736-448A-A244-4BCFF797E061}"/>
                  </a:ext>
                </a:extLst>
              </p:cNvPr>
              <p:cNvSpPr txBox="1"/>
              <p:nvPr/>
            </p:nvSpPr>
            <p:spPr>
              <a:xfrm>
                <a:off x="8798434" y="3189431"/>
                <a:ext cx="27295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rPr>
                        <m:t>=</m:t>
                      </m:r>
                      <m:r>
                        <a:rPr lang="en-CA" b="0" i="1" smtClean="0">
                          <a:latin typeface="Cambria Math" panose="02040503050406030204" pitchFamily="18" charset="0"/>
                        </a:rPr>
                        <m:t>2.4</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39</m:t>
                          </m:r>
                        </m:sup>
                      </m:sSup>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oMath>
                  </m:oMathPara>
                </a14:m>
                <a:endParaRPr lang="en-CA" dirty="0"/>
              </a:p>
            </p:txBody>
          </p:sp>
        </mc:Choice>
        <mc:Fallback xmlns="">
          <p:sp>
            <p:nvSpPr>
              <p:cNvPr id="46" name="TextBox 45">
                <a:extLst>
                  <a:ext uri="{FF2B5EF4-FFF2-40B4-BE49-F238E27FC236}">
                    <a16:creationId xmlns:a16="http://schemas.microsoft.com/office/drawing/2014/main" id="{9E0E42D7-6736-448A-A244-4BCFF797E061}"/>
                  </a:ext>
                </a:extLst>
              </p:cNvPr>
              <p:cNvSpPr txBox="1">
                <a:spLocks noRot="1" noChangeAspect="1" noMove="1" noResize="1" noEditPoints="1" noAdjustHandles="1" noChangeArrowheads="1" noChangeShapeType="1" noTextEdit="1"/>
              </p:cNvSpPr>
              <p:nvPr/>
            </p:nvSpPr>
            <p:spPr>
              <a:xfrm>
                <a:off x="8798434" y="3189431"/>
                <a:ext cx="2729529" cy="276999"/>
              </a:xfrm>
              <a:prstGeom prst="rect">
                <a:avLst/>
              </a:prstGeom>
              <a:blipFill>
                <a:blip r:embed="rId4"/>
                <a:stretch>
                  <a:fillRect l="-1563" t="-4348" r="-670" b="-6522"/>
                </a:stretch>
              </a:blipFill>
            </p:spPr>
            <p:txBody>
              <a:bodyPr/>
              <a:lstStyle/>
              <a:p>
                <a:r>
                  <a:rPr lang="en-CA">
                    <a:noFill/>
                  </a:rPr>
                  <a:t> </a:t>
                </a:r>
              </a:p>
            </p:txBody>
          </p:sp>
        </mc:Fallback>
      </mc:AlternateContent>
      <p:sp>
        <p:nvSpPr>
          <p:cNvPr id="48" name="Rectangle 47">
            <a:extLst>
              <a:ext uri="{FF2B5EF4-FFF2-40B4-BE49-F238E27FC236}">
                <a16:creationId xmlns:a16="http://schemas.microsoft.com/office/drawing/2014/main" id="{7009EC4E-DDF2-48DD-86CD-50F5E7169C7A}"/>
              </a:ext>
            </a:extLst>
          </p:cNvPr>
          <p:cNvSpPr/>
          <p:nvPr/>
        </p:nvSpPr>
        <p:spPr>
          <a:xfrm>
            <a:off x="271874" y="5367794"/>
            <a:ext cx="2636491" cy="830997"/>
          </a:xfrm>
          <a:prstGeom prst="rect">
            <a:avLst/>
          </a:prstGeom>
        </p:spPr>
        <p:txBody>
          <a:bodyPr wrap="none">
            <a:spAutoFit/>
          </a:bodyPr>
          <a:lstStyle/>
          <a:p>
            <a:r>
              <a:rPr lang="en-US" sz="1600" dirty="0"/>
              <a:t>Main Observable: </a:t>
            </a:r>
          </a:p>
          <a:p>
            <a:r>
              <a:rPr lang="en-US" sz="1600" dirty="0"/>
              <a:t>PV asymmetry with detectors</a:t>
            </a:r>
          </a:p>
          <a:p>
            <a:r>
              <a:rPr lang="en-US" sz="1600" dirty="0"/>
              <a:t>Weak Charge of the proton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9E674B-3698-4523-B2B1-B33A84AB4EF9}"/>
                  </a:ext>
                </a:extLst>
              </p:cNvPr>
              <p:cNvSpPr txBox="1"/>
              <p:nvPr/>
            </p:nvSpPr>
            <p:spPr>
              <a:xfrm>
                <a:off x="3317609" y="5445731"/>
                <a:ext cx="3356368" cy="67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𝑃𝑉</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𝐺</m:t>
                              </m:r>
                            </m:e>
                            <m:sub>
                              <m:r>
                                <a:rPr lang="en-US" sz="2000" b="0" i="1" smtClean="0">
                                  <a:latin typeface="Cambria Math" panose="02040503050406030204" pitchFamily="18" charset="0"/>
                                </a:rPr>
                                <m:t>𝐹</m:t>
                              </m:r>
                            </m:sub>
                          </m:sSub>
                          <m:sSup>
                            <m:sSupPr>
                              <m:ctrlPr>
                                <a:rPr lang="en-US" sz="2000" b="0" i="1" smtClean="0">
                                  <a:latin typeface="Cambria Math" panose="02040503050406030204" pitchFamily="18" charset="0"/>
                                </a:rPr>
                              </m:ctrlPr>
                            </m:sSupPr>
                            <m:e>
                              <m:r>
                                <a:rPr lang="en-CA" sz="2000" b="0" i="1" smtClean="0">
                                  <a:latin typeface="Cambria Math" panose="02040503050406030204" pitchFamily="18" charset="0"/>
                                </a:rPr>
                                <m:t>𝑄</m:t>
                              </m:r>
                            </m:e>
                            <m:sup>
                              <m:r>
                                <a:rPr lang="en-CA" sz="2000" b="0" i="1" smtClean="0">
                                  <a:latin typeface="Cambria Math" panose="02040503050406030204" pitchFamily="18" charset="0"/>
                                </a:rPr>
                                <m:t>2</m:t>
                              </m:r>
                            </m:sup>
                          </m:sSup>
                        </m:num>
                        <m:den>
                          <m:r>
                            <a:rPr lang="en-CA" sz="2000" b="0" i="1" smtClean="0">
                              <a:latin typeface="Cambria Math" panose="02040503050406030204" pitchFamily="18" charset="0"/>
                              <a:ea typeface="Cambria Math" panose="02040503050406030204" pitchFamily="18" charset="0"/>
                            </a:rPr>
                            <m:t>4</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r>
                                <a:rPr lang="en-CA" sz="2000" b="0" i="1" smtClean="0">
                                  <a:latin typeface="Cambria Math" panose="02040503050406030204" pitchFamily="18" charset="0"/>
                                </a:rPr>
                                <m:t> </m:t>
                              </m:r>
                            </m:e>
                          </m:rad>
                          <m:r>
                            <a:rPr lang="en-CA" sz="2000" b="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𝜋𝛼</m:t>
                          </m:r>
                        </m:den>
                      </m:f>
                      <m:d>
                        <m:dPr>
                          <m:ctrlPr>
                            <a:rPr lang="en-US" sz="2000" b="0" i="1" smtClean="0">
                              <a:latin typeface="Cambria Math" panose="02040503050406030204" pitchFamily="18" charset="0"/>
                            </a:rPr>
                          </m:ctrlPr>
                        </m:dPr>
                        <m:e>
                          <m:sSubSup>
                            <m:sSubSupPr>
                              <m:ctrlPr>
                                <a:rPr lang="en-US" sz="2000" i="1">
                                  <a:solidFill>
                                    <a:srgbClr val="FF0000"/>
                                  </a:solidFill>
                                  <a:latin typeface="Cambria Math" panose="02040503050406030204" pitchFamily="18" charset="0"/>
                                </a:rPr>
                              </m:ctrlPr>
                            </m:sSubSupPr>
                            <m:e>
                              <m:r>
                                <a:rPr lang="en-US" sz="2000" i="1">
                                  <a:solidFill>
                                    <a:srgbClr val="FF0000"/>
                                  </a:solidFill>
                                  <a:latin typeface="Cambria Math" panose="02040503050406030204" pitchFamily="18" charset="0"/>
                                </a:rPr>
                                <m:t>𝑄</m:t>
                              </m:r>
                            </m:e>
                            <m:sub>
                              <m:r>
                                <a:rPr lang="en-US" sz="2000" i="1">
                                  <a:solidFill>
                                    <a:srgbClr val="FF0000"/>
                                  </a:solidFill>
                                  <a:latin typeface="Cambria Math" panose="02040503050406030204" pitchFamily="18" charset="0"/>
                                </a:rPr>
                                <m:t>𝑊</m:t>
                              </m:r>
                            </m:sub>
                            <m:sup>
                              <m:r>
                                <a:rPr lang="en-US" sz="2000" i="1">
                                  <a:solidFill>
                                    <a:srgbClr val="FF0000"/>
                                  </a:solidFill>
                                  <a:latin typeface="Cambria Math" panose="02040503050406030204" pitchFamily="18" charset="0"/>
                                </a:rPr>
                                <m:t>𝑒</m:t>
                              </m:r>
                            </m:sup>
                          </m:sSubSup>
                          <m:r>
                            <a:rPr lang="en-CA" sz="2000" b="0" i="1" smtClean="0">
                              <a:solidFill>
                                <a:schemeClr val="tx1"/>
                              </a:solidFill>
                              <a:latin typeface="Cambria Math" panose="02040503050406030204" pitchFamily="18" charset="0"/>
                            </a:rPr>
                            <m:t>−</m:t>
                          </m:r>
                          <m:r>
                            <a:rPr lang="en-CA" sz="2000" b="0" i="1" smtClean="0">
                              <a:solidFill>
                                <a:schemeClr val="tx1"/>
                              </a:solidFill>
                              <a:latin typeface="Cambria Math" panose="02040503050406030204" pitchFamily="18" charset="0"/>
                            </a:rPr>
                            <m:t>𝐹</m:t>
                          </m:r>
                          <m:d>
                            <m:dPr>
                              <m:ctrlPr>
                                <a:rPr lang="en-CA" sz="2000" b="0" i="1" smtClean="0">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CA" sz="2000" i="1">
                                      <a:solidFill>
                                        <a:schemeClr val="tx1"/>
                                      </a:solidFill>
                                      <a:latin typeface="Cambria Math" panose="02040503050406030204" pitchFamily="18" charset="0"/>
                                    </a:rPr>
                                    <m:t>𝑄</m:t>
                                  </m:r>
                                </m:e>
                                <m:sup>
                                  <m:r>
                                    <a:rPr lang="en-CA" sz="2000" i="1">
                                      <a:solidFill>
                                        <a:schemeClr val="tx1"/>
                                      </a:solidFill>
                                      <a:latin typeface="Cambria Math" panose="02040503050406030204" pitchFamily="18" charset="0"/>
                                    </a:rPr>
                                    <m:t>2</m:t>
                                  </m:r>
                                </m:sup>
                              </m:sSup>
                            </m:e>
                          </m:d>
                        </m:e>
                      </m:d>
                    </m:oMath>
                  </m:oMathPara>
                </a14:m>
                <a:endParaRPr lang="en-CA" sz="2000" dirty="0"/>
              </a:p>
            </p:txBody>
          </p:sp>
        </mc:Choice>
        <mc:Fallback xmlns="">
          <p:sp>
            <p:nvSpPr>
              <p:cNvPr id="50" name="TextBox 49">
                <a:extLst>
                  <a:ext uri="{FF2B5EF4-FFF2-40B4-BE49-F238E27FC236}">
                    <a16:creationId xmlns:a16="http://schemas.microsoft.com/office/drawing/2014/main" id="{E49E674B-3698-4523-B2B1-B33A84AB4EF9}"/>
                  </a:ext>
                </a:extLst>
              </p:cNvPr>
              <p:cNvSpPr txBox="1">
                <a:spLocks noRot="1" noChangeAspect="1" noMove="1" noResize="1" noEditPoints="1" noAdjustHandles="1" noChangeArrowheads="1" noChangeShapeType="1" noTextEdit="1"/>
              </p:cNvSpPr>
              <p:nvPr/>
            </p:nvSpPr>
            <p:spPr>
              <a:xfrm>
                <a:off x="3317609" y="5445731"/>
                <a:ext cx="3356368" cy="675121"/>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03B1498-4950-4701-B8A9-F4750AC6CF12}"/>
                  </a:ext>
                </a:extLst>
              </p:cNvPr>
              <p:cNvSpPr txBox="1"/>
              <p:nvPr/>
            </p:nvSpPr>
            <p:spPr>
              <a:xfrm>
                <a:off x="8798434" y="3636480"/>
                <a:ext cx="20330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𝑏𝑒𝑎𝑚</m:t>
                          </m:r>
                        </m:sub>
                      </m:sSub>
                      <m:r>
                        <a:rPr lang="en-US"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8</m:t>
                      </m:r>
                      <m:r>
                        <a:rPr lang="en-US" b="0" i="1" smtClean="0">
                          <a:latin typeface="Cambria Math" panose="02040503050406030204" pitchFamily="18" charset="0"/>
                          <a:ea typeface="Cambria Math" panose="02040503050406030204" pitchFamily="18" charset="0"/>
                        </a:rPr>
                        <m:t>0±0.</m:t>
                      </m:r>
                      <m:r>
                        <a:rPr lang="en-CA"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 %</m:t>
                      </m:r>
                    </m:oMath>
                  </m:oMathPara>
                </a14:m>
                <a:endParaRPr lang="en-CA" dirty="0"/>
              </a:p>
            </p:txBody>
          </p:sp>
        </mc:Choice>
        <mc:Fallback xmlns="">
          <p:sp>
            <p:nvSpPr>
              <p:cNvPr id="59" name="TextBox 58">
                <a:extLst>
                  <a:ext uri="{FF2B5EF4-FFF2-40B4-BE49-F238E27FC236}">
                    <a16:creationId xmlns:a16="http://schemas.microsoft.com/office/drawing/2014/main" id="{E03B1498-4950-4701-B8A9-F4750AC6CF12}"/>
                  </a:ext>
                </a:extLst>
              </p:cNvPr>
              <p:cNvSpPr txBox="1">
                <a:spLocks noRot="1" noChangeAspect="1" noMove="1" noResize="1" noEditPoints="1" noAdjustHandles="1" noChangeArrowheads="1" noChangeShapeType="1" noTextEdit="1"/>
              </p:cNvSpPr>
              <p:nvPr/>
            </p:nvSpPr>
            <p:spPr>
              <a:xfrm>
                <a:off x="8798434" y="3636480"/>
                <a:ext cx="2033056" cy="276999"/>
              </a:xfrm>
              <a:prstGeom prst="rect">
                <a:avLst/>
              </a:prstGeom>
              <a:blipFill>
                <a:blip r:embed="rId6"/>
                <a:stretch>
                  <a:fillRect l="-2096" r="-2695" b="-177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913779C-2448-49AF-8A51-361B981E3734}"/>
                  </a:ext>
                </a:extLst>
              </p:cNvPr>
              <p:cNvSpPr txBox="1"/>
              <p:nvPr/>
            </p:nvSpPr>
            <p:spPr>
              <a:xfrm>
                <a:off x="8798434" y="4977627"/>
                <a:ext cx="2130070" cy="304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𝑄</m:t>
                          </m:r>
                        </m:e>
                        <m:sub>
                          <m:r>
                            <a:rPr lang="en-US" b="0" i="1" smtClean="0">
                              <a:solidFill>
                                <a:srgbClr val="FF0000"/>
                              </a:solidFill>
                              <a:latin typeface="Cambria Math" panose="02040503050406030204" pitchFamily="18" charset="0"/>
                            </a:rPr>
                            <m:t>𝑊</m:t>
                          </m:r>
                        </m:sub>
                        <m:sup>
                          <m:r>
                            <a:rPr lang="en-CA" b="0" i="1" smtClean="0">
                              <a:solidFill>
                                <a:srgbClr val="FF0000"/>
                              </a:solidFill>
                              <a:latin typeface="Cambria Math" panose="02040503050406030204" pitchFamily="18" charset="0"/>
                            </a:rPr>
                            <m:t>𝑝</m:t>
                          </m:r>
                        </m:sup>
                      </m:sSubSup>
                      <m:r>
                        <a:rPr lang="en-US" b="0" i="1" smtClean="0">
                          <a:latin typeface="Cambria Math" panose="02040503050406030204" pitchFamily="18" charset="0"/>
                        </a:rPr>
                        <m:t>=(1−4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𝑠𝑖𝑛</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𝑊</m:t>
                          </m:r>
                        </m:sub>
                      </m:sSub>
                      <m:r>
                        <a:rPr lang="en-US" b="0" i="1" smtClean="0">
                          <a:latin typeface="Cambria Math" panose="02040503050406030204" pitchFamily="18" charset="0"/>
                        </a:rPr>
                        <m:t>)</m:t>
                      </m:r>
                    </m:oMath>
                  </m:oMathPara>
                </a14:m>
                <a:endParaRPr lang="en-CA" dirty="0"/>
              </a:p>
            </p:txBody>
          </p:sp>
        </mc:Choice>
        <mc:Fallback xmlns="">
          <p:sp>
            <p:nvSpPr>
              <p:cNvPr id="61" name="TextBox 60">
                <a:extLst>
                  <a:ext uri="{FF2B5EF4-FFF2-40B4-BE49-F238E27FC236}">
                    <a16:creationId xmlns:a16="http://schemas.microsoft.com/office/drawing/2014/main" id="{4913779C-2448-49AF-8A51-361B981E3734}"/>
                  </a:ext>
                </a:extLst>
              </p:cNvPr>
              <p:cNvSpPr txBox="1">
                <a:spLocks noRot="1" noChangeAspect="1" noMove="1" noResize="1" noEditPoints="1" noAdjustHandles="1" noChangeArrowheads="1" noChangeShapeType="1" noTextEdit="1"/>
              </p:cNvSpPr>
              <p:nvPr/>
            </p:nvSpPr>
            <p:spPr>
              <a:xfrm>
                <a:off x="8798434" y="4977627"/>
                <a:ext cx="2130070" cy="304763"/>
              </a:xfrm>
              <a:prstGeom prst="rect">
                <a:avLst/>
              </a:prstGeom>
              <a:blipFill>
                <a:blip r:embed="rId7"/>
                <a:stretch>
                  <a:fillRect l="-3143" t="-2000" r="-3429" b="-28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F235F31-4E2B-44EF-89D5-00881D662BA5}"/>
                  </a:ext>
                </a:extLst>
              </p:cNvPr>
              <p:cNvSpPr txBox="1"/>
              <p:nvPr/>
            </p:nvSpPr>
            <p:spPr>
              <a:xfrm>
                <a:off x="8802482" y="5452440"/>
                <a:ext cx="1456232" cy="304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ea typeface="Cambria Math" panose="02040503050406030204" pitchFamily="18" charset="0"/>
                        </a:rPr>
                        <m:t>∆</m:t>
                      </m:r>
                      <m:sSubSup>
                        <m:sSubSupPr>
                          <m:ctrlPr>
                            <a:rPr lang="en-CA" i="1" smtClean="0">
                              <a:latin typeface="Cambria Math" panose="02040503050406030204" pitchFamily="18" charset="0"/>
                            </a:rPr>
                          </m:ctrlPr>
                        </m:sSubSupPr>
                        <m:e>
                          <m:r>
                            <a:rPr lang="en-US" b="0" i="1" smtClean="0">
                              <a:latin typeface="Cambria Math" panose="02040503050406030204" pitchFamily="18" charset="0"/>
                            </a:rPr>
                            <m:t>𝑄</m:t>
                          </m:r>
                        </m:e>
                        <m:sub>
                          <m:r>
                            <a:rPr lang="en-US" b="0" i="1" smtClean="0">
                              <a:latin typeface="Cambria Math" panose="02040503050406030204" pitchFamily="18" charset="0"/>
                            </a:rPr>
                            <m:t>𝑊</m:t>
                          </m:r>
                        </m:sub>
                        <m:sup>
                          <m:r>
                            <a:rPr lang="en-CA" b="0" i="1" smtClean="0">
                              <a:latin typeface="Cambria Math" panose="02040503050406030204" pitchFamily="18" charset="0"/>
                            </a:rPr>
                            <m:t>𝑝</m:t>
                          </m:r>
                        </m:sup>
                      </m:sSubSup>
                      <m:r>
                        <a:rPr lang="en-US" b="0" i="1" smtClean="0">
                          <a:latin typeface="Cambria Math" panose="02040503050406030204" pitchFamily="18" charset="0"/>
                        </a:rPr>
                        <m:t>=</m:t>
                      </m:r>
                      <m:r>
                        <a:rPr lang="en-CA" b="0" i="1" smtClean="0">
                          <a:latin typeface="Cambria Math" panose="02040503050406030204" pitchFamily="18" charset="0"/>
                        </a:rPr>
                        <m:t>1</m:t>
                      </m:r>
                      <m:r>
                        <a:rPr lang="en-US" b="0" i="1" smtClean="0">
                          <a:latin typeface="Cambria Math" panose="02040503050406030204" pitchFamily="18" charset="0"/>
                        </a:rPr>
                        <m:t>.</m:t>
                      </m:r>
                      <m:r>
                        <a:rPr lang="en-CA" b="0" i="1" smtClean="0">
                          <a:latin typeface="Cambria Math" panose="02040503050406030204" pitchFamily="18" charset="0"/>
                        </a:rPr>
                        <m:t>83</m:t>
                      </m:r>
                      <m:r>
                        <a:rPr lang="en-US" b="0" i="1" smtClean="0">
                          <a:latin typeface="Cambria Math" panose="02040503050406030204" pitchFamily="18" charset="0"/>
                        </a:rPr>
                        <m:t>%</m:t>
                      </m:r>
                    </m:oMath>
                  </m:oMathPara>
                </a14:m>
                <a:endParaRPr lang="en-CA" dirty="0"/>
              </a:p>
            </p:txBody>
          </p:sp>
        </mc:Choice>
        <mc:Fallback xmlns="">
          <p:sp>
            <p:nvSpPr>
              <p:cNvPr id="25" name="TextBox 24">
                <a:extLst>
                  <a:ext uri="{FF2B5EF4-FFF2-40B4-BE49-F238E27FC236}">
                    <a16:creationId xmlns:a16="http://schemas.microsoft.com/office/drawing/2014/main" id="{BF235F31-4E2B-44EF-89D5-00881D662BA5}"/>
                  </a:ext>
                </a:extLst>
              </p:cNvPr>
              <p:cNvSpPr txBox="1">
                <a:spLocks noRot="1" noChangeAspect="1" noMove="1" noResize="1" noEditPoints="1" noAdjustHandles="1" noChangeArrowheads="1" noChangeShapeType="1" noTextEdit="1"/>
              </p:cNvSpPr>
              <p:nvPr/>
            </p:nvSpPr>
            <p:spPr>
              <a:xfrm>
                <a:off x="8802482" y="5452440"/>
                <a:ext cx="1456232" cy="304763"/>
              </a:xfrm>
              <a:prstGeom prst="rect">
                <a:avLst/>
              </a:prstGeom>
              <a:blipFill>
                <a:blip r:embed="rId8"/>
                <a:stretch>
                  <a:fillRect l="-3766" r="-3766" b="-24000"/>
                </a:stretch>
              </a:blipFill>
            </p:spPr>
            <p:txBody>
              <a:bodyPr/>
              <a:lstStyle/>
              <a:p>
                <a:r>
                  <a:rPr lang="en-CA">
                    <a:noFill/>
                  </a:rPr>
                  <a:t> </a:t>
                </a:r>
              </a:p>
            </p:txBody>
          </p:sp>
        </mc:Fallback>
      </mc:AlternateContent>
      <p:sp>
        <p:nvSpPr>
          <p:cNvPr id="9" name="TextBox 8">
            <a:extLst>
              <a:ext uri="{FF2B5EF4-FFF2-40B4-BE49-F238E27FC236}">
                <a16:creationId xmlns:a16="http://schemas.microsoft.com/office/drawing/2014/main" id="{F6ED49A1-C96E-8819-2A73-CC24EA8B7C69}"/>
              </a:ext>
            </a:extLst>
          </p:cNvPr>
          <p:cNvSpPr txBox="1"/>
          <p:nvPr/>
        </p:nvSpPr>
        <p:spPr>
          <a:xfrm>
            <a:off x="10288186" y="46674"/>
            <a:ext cx="1828009" cy="461665"/>
          </a:xfrm>
          <a:prstGeom prst="rect">
            <a:avLst/>
          </a:prstGeom>
          <a:noFill/>
        </p:spPr>
        <p:txBody>
          <a:bodyPr wrap="square" rtlCol="0">
            <a:spAutoFit/>
          </a:bodyPr>
          <a:lstStyle/>
          <a:p>
            <a:r>
              <a:rPr lang="en-CA" sz="2400" dirty="0">
                <a:solidFill>
                  <a:srgbClr val="FF0000"/>
                </a:solidFill>
                <a:latin typeface="Times New Roman" panose="02020603050405020304" pitchFamily="18" charset="0"/>
                <a:cs typeface="Times New Roman" panose="02020603050405020304" pitchFamily="18" charset="0"/>
              </a:rPr>
              <a:t>P2@MESA</a:t>
            </a:r>
          </a:p>
        </p:txBody>
      </p:sp>
      <p:grpSp>
        <p:nvGrpSpPr>
          <p:cNvPr id="21" name="Group 20">
            <a:extLst>
              <a:ext uri="{FF2B5EF4-FFF2-40B4-BE49-F238E27FC236}">
                <a16:creationId xmlns:a16="http://schemas.microsoft.com/office/drawing/2014/main" id="{23124C12-EB20-921C-490B-D330A5CBC471}"/>
              </a:ext>
            </a:extLst>
          </p:cNvPr>
          <p:cNvGrpSpPr/>
          <p:nvPr/>
        </p:nvGrpSpPr>
        <p:grpSpPr>
          <a:xfrm>
            <a:off x="9545186" y="835371"/>
            <a:ext cx="1288794" cy="1267404"/>
            <a:chOff x="9739350" y="1002015"/>
            <a:chExt cx="1288794" cy="1267404"/>
          </a:xfrm>
        </p:grpSpPr>
        <p:grpSp>
          <p:nvGrpSpPr>
            <p:cNvPr id="23" name="Group 22">
              <a:extLst>
                <a:ext uri="{FF2B5EF4-FFF2-40B4-BE49-F238E27FC236}">
                  <a16:creationId xmlns:a16="http://schemas.microsoft.com/office/drawing/2014/main" id="{EF41A3D4-B62C-94DB-D58C-DD9FA51151B4}"/>
                </a:ext>
              </a:extLst>
            </p:cNvPr>
            <p:cNvGrpSpPr/>
            <p:nvPr/>
          </p:nvGrpSpPr>
          <p:grpSpPr>
            <a:xfrm>
              <a:off x="9756210" y="1002015"/>
              <a:ext cx="1271934" cy="1059807"/>
              <a:chOff x="7564583" y="1208437"/>
              <a:chExt cx="1311460" cy="1169898"/>
            </a:xfrm>
          </p:grpSpPr>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75ABCF56-226A-FC12-7F0B-A075AFF6F15A}"/>
                      </a:ext>
                    </a:extLst>
                  </p14:cNvPr>
                  <p14:cNvContentPartPr/>
                  <p14:nvPr/>
                </p14:nvContentPartPr>
                <p14:xfrm>
                  <a:off x="7564583" y="1474014"/>
                  <a:ext cx="1256146" cy="904321"/>
                </p14:xfrm>
              </p:contentPart>
            </mc:Choice>
            <mc:Fallback xmlns="">
              <p:pic>
                <p:nvPicPr>
                  <p:cNvPr id="52" name="Ink 51">
                    <a:extLst>
                      <a:ext uri="{FF2B5EF4-FFF2-40B4-BE49-F238E27FC236}">
                        <a16:creationId xmlns:a16="http://schemas.microsoft.com/office/drawing/2014/main" id="{71DA3276-6E3C-4248-AAEA-DD472E5BB28A}"/>
                      </a:ext>
                    </a:extLst>
                  </p:cNvPr>
                  <p:cNvPicPr/>
                  <p:nvPr/>
                </p:nvPicPr>
                <p:blipFill>
                  <a:blip r:embed="rId10"/>
                  <a:stretch>
                    <a:fillRect/>
                  </a:stretch>
                </p:blipFill>
                <p:spPr>
                  <a:xfrm>
                    <a:off x="7555303" y="1464085"/>
                    <a:ext cx="1274335" cy="923782"/>
                  </a:xfrm>
                  <a:prstGeom prst="rect">
                    <a:avLst/>
                  </a:prstGeom>
                </p:spPr>
              </p:pic>
            </mc:Fallback>
          </mc:AlternateContent>
          <p:sp>
            <p:nvSpPr>
              <p:cNvPr id="28" name="TextBox 27">
                <a:extLst>
                  <a:ext uri="{FF2B5EF4-FFF2-40B4-BE49-F238E27FC236}">
                    <a16:creationId xmlns:a16="http://schemas.microsoft.com/office/drawing/2014/main" id="{46DAC6E7-1775-A349-B0DA-AE26E19198F4}"/>
                  </a:ext>
                </a:extLst>
              </p:cNvPr>
              <p:cNvSpPr txBox="1"/>
              <p:nvPr/>
            </p:nvSpPr>
            <p:spPr>
              <a:xfrm>
                <a:off x="7564583" y="1208437"/>
                <a:ext cx="346570" cy="369332"/>
              </a:xfrm>
              <a:prstGeom prst="rect">
                <a:avLst/>
              </a:prstGeom>
              <a:noFill/>
            </p:spPr>
            <p:txBody>
              <a:bodyPr wrap="none" rtlCol="0">
                <a:spAutoFit/>
              </a:bodyPr>
              <a:lstStyle/>
              <a:p>
                <a:r>
                  <a:rPr lang="en-CA" dirty="0"/>
                  <a:t>e</a:t>
                </a:r>
                <a:r>
                  <a:rPr lang="en-CA" b="1" baseline="40000" dirty="0"/>
                  <a:t>-</a:t>
                </a:r>
              </a:p>
            </p:txBody>
          </p:sp>
          <p:sp>
            <p:nvSpPr>
              <p:cNvPr id="29" name="TextBox 28">
                <a:extLst>
                  <a:ext uri="{FF2B5EF4-FFF2-40B4-BE49-F238E27FC236}">
                    <a16:creationId xmlns:a16="http://schemas.microsoft.com/office/drawing/2014/main" id="{3AECDF92-E583-CB73-8E8F-0F8B2A35E168}"/>
                  </a:ext>
                </a:extLst>
              </p:cNvPr>
              <p:cNvSpPr txBox="1"/>
              <p:nvPr/>
            </p:nvSpPr>
            <p:spPr>
              <a:xfrm>
                <a:off x="8529473" y="1208437"/>
                <a:ext cx="346570" cy="369332"/>
              </a:xfrm>
              <a:prstGeom prst="rect">
                <a:avLst/>
              </a:prstGeom>
              <a:noFill/>
            </p:spPr>
            <p:txBody>
              <a:bodyPr wrap="none" rtlCol="0">
                <a:spAutoFit/>
              </a:bodyPr>
              <a:lstStyle/>
              <a:p>
                <a:r>
                  <a:rPr lang="en-CA" dirty="0"/>
                  <a:t>e</a:t>
                </a:r>
                <a:r>
                  <a:rPr lang="en-CA" b="1" baseline="40000" dirty="0"/>
                  <a:t>-</a:t>
                </a:r>
              </a:p>
            </p:txBody>
          </p:sp>
          <p:sp>
            <p:nvSpPr>
              <p:cNvPr id="30" name="TextBox 29">
                <a:extLst>
                  <a:ext uri="{FF2B5EF4-FFF2-40B4-BE49-F238E27FC236}">
                    <a16:creationId xmlns:a16="http://schemas.microsoft.com/office/drawing/2014/main" id="{4AC201D3-9ECD-DFAF-BACC-4B146FFEE762}"/>
                  </a:ext>
                </a:extLst>
              </p:cNvPr>
              <p:cNvSpPr txBox="1"/>
              <p:nvPr/>
            </p:nvSpPr>
            <p:spPr>
              <a:xfrm>
                <a:off x="7571230" y="1724267"/>
                <a:ext cx="628634" cy="369332"/>
              </a:xfrm>
              <a:prstGeom prst="rect">
                <a:avLst/>
              </a:prstGeom>
              <a:noFill/>
            </p:spPr>
            <p:txBody>
              <a:bodyPr wrap="none" rtlCol="0">
                <a:spAutoFit/>
              </a:bodyPr>
              <a:lstStyle/>
              <a:p>
                <a:r>
                  <a:rPr lang="en-CA" dirty="0">
                    <a:sym typeface="Symbol" panose="05050102010706020507" pitchFamily="18" charset="2"/>
                  </a:rPr>
                  <a:t> , </a:t>
                </a:r>
                <a:r>
                  <a:rPr lang="en-CA" dirty="0" err="1"/>
                  <a:t>Z</a:t>
                </a:r>
                <a:r>
                  <a:rPr lang="en-CA" baseline="40000" dirty="0" err="1"/>
                  <a:t>o</a:t>
                </a:r>
                <a:endParaRPr lang="en-CA" baseline="40000" dirty="0"/>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4918DF2-07F7-FCCA-45FE-4A1A9AD9AD92}"/>
                    </a:ext>
                  </a:extLst>
                </p:cNvPr>
                <p:cNvSpPr txBox="1"/>
                <p:nvPr/>
              </p:nvSpPr>
              <p:spPr>
                <a:xfrm>
                  <a:off x="9739350" y="1992420"/>
                  <a:ext cx="1849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oMath>
                    </m:oMathPara>
                  </a14:m>
                  <a:endParaRPr lang="en-CA" dirty="0"/>
                </a:p>
              </p:txBody>
            </p:sp>
          </mc:Choice>
          <mc:Fallback xmlns="">
            <p:sp>
              <p:nvSpPr>
                <p:cNvPr id="24" name="TextBox 23">
                  <a:extLst>
                    <a:ext uri="{FF2B5EF4-FFF2-40B4-BE49-F238E27FC236}">
                      <a16:creationId xmlns:a16="http://schemas.microsoft.com/office/drawing/2014/main" id="{FAA57C55-1AC2-4B2B-AA1C-1EE21C2C59B0}"/>
                    </a:ext>
                  </a:extLst>
                </p:cNvPr>
                <p:cNvSpPr txBox="1">
                  <a:spLocks noRot="1" noChangeAspect="1" noMove="1" noResize="1" noEditPoints="1" noAdjustHandles="1" noChangeArrowheads="1" noChangeShapeType="1" noTextEdit="1"/>
                </p:cNvSpPr>
                <p:nvPr/>
              </p:nvSpPr>
              <p:spPr>
                <a:xfrm>
                  <a:off x="9739350" y="1992420"/>
                  <a:ext cx="184922" cy="276999"/>
                </a:xfrm>
                <a:prstGeom prst="rect">
                  <a:avLst/>
                </a:prstGeom>
                <a:blipFill>
                  <a:blip r:embed="rId11"/>
                  <a:stretch>
                    <a:fillRect l="-32258" r="-22581" b="-2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DC6F0DF-A9CD-6307-837A-6D6A2A209D62}"/>
                    </a:ext>
                  </a:extLst>
                </p:cNvPr>
                <p:cNvSpPr txBox="1"/>
                <p:nvPr/>
              </p:nvSpPr>
              <p:spPr>
                <a:xfrm>
                  <a:off x="10778446" y="1969753"/>
                  <a:ext cx="1849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oMath>
                    </m:oMathPara>
                  </a14:m>
                  <a:endParaRPr lang="en-CA" dirty="0"/>
                </a:p>
              </p:txBody>
            </p:sp>
          </mc:Choice>
          <mc:Fallback xmlns="">
            <p:sp>
              <p:nvSpPr>
                <p:cNvPr id="25" name="TextBox 24">
                  <a:extLst>
                    <a:ext uri="{FF2B5EF4-FFF2-40B4-BE49-F238E27FC236}">
                      <a16:creationId xmlns:a16="http://schemas.microsoft.com/office/drawing/2014/main" id="{B26CB3C3-5F3E-4A3F-AF29-7B7EEA934D45}"/>
                    </a:ext>
                  </a:extLst>
                </p:cNvPr>
                <p:cNvSpPr txBox="1">
                  <a:spLocks noRot="1" noChangeAspect="1" noMove="1" noResize="1" noEditPoints="1" noAdjustHandles="1" noChangeArrowheads="1" noChangeShapeType="1" noTextEdit="1"/>
                </p:cNvSpPr>
                <p:nvPr/>
              </p:nvSpPr>
              <p:spPr>
                <a:xfrm>
                  <a:off x="10778446" y="1969753"/>
                  <a:ext cx="184922" cy="276999"/>
                </a:xfrm>
                <a:prstGeom prst="rect">
                  <a:avLst/>
                </a:prstGeom>
                <a:blipFill>
                  <a:blip r:embed="rId12"/>
                  <a:stretch>
                    <a:fillRect l="-33333" r="-26667" b="-23913"/>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28E4512-5922-D52E-99BC-EE2945E64B2F}"/>
                  </a:ext>
                </a:extLst>
              </p:cNvPr>
              <p:cNvSpPr txBox="1"/>
              <p:nvPr/>
            </p:nvSpPr>
            <p:spPr>
              <a:xfrm>
                <a:off x="8798434" y="4083529"/>
                <a:ext cx="16018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𝑃𝑉</m:t>
                          </m:r>
                        </m:sub>
                      </m:sSub>
                      <m:r>
                        <a:rPr lang="en-US" b="0" i="1" smtClean="0">
                          <a:latin typeface="Cambria Math" panose="02040503050406030204" pitchFamily="18" charset="0"/>
                        </a:rPr>
                        <m:t>=</m:t>
                      </m:r>
                      <m:r>
                        <a:rPr lang="en-CA" b="0" i="1" smtClean="0">
                          <a:latin typeface="Cambria Math" panose="02040503050406030204" pitchFamily="18" charset="0"/>
                        </a:rPr>
                        <m:t>−40 </m:t>
                      </m:r>
                      <m:r>
                        <a:rPr lang="en-CA" b="0" i="1" smtClean="0">
                          <a:latin typeface="Cambria Math" panose="02040503050406030204" pitchFamily="18" charset="0"/>
                        </a:rPr>
                        <m:t>𝑝𝑝𝑏</m:t>
                      </m:r>
                    </m:oMath>
                  </m:oMathPara>
                </a14:m>
                <a:endParaRPr lang="en-CA" dirty="0"/>
              </a:p>
            </p:txBody>
          </p:sp>
        </mc:Choice>
        <mc:Fallback xmlns="">
          <p:sp>
            <p:nvSpPr>
              <p:cNvPr id="35" name="TextBox 34">
                <a:extLst>
                  <a:ext uri="{FF2B5EF4-FFF2-40B4-BE49-F238E27FC236}">
                    <a16:creationId xmlns:a16="http://schemas.microsoft.com/office/drawing/2014/main" id="{428E4512-5922-D52E-99BC-EE2945E64B2F}"/>
                  </a:ext>
                </a:extLst>
              </p:cNvPr>
              <p:cNvSpPr txBox="1">
                <a:spLocks noRot="1" noChangeAspect="1" noMove="1" noResize="1" noEditPoints="1" noAdjustHandles="1" noChangeArrowheads="1" noChangeShapeType="1" noTextEdit="1"/>
              </p:cNvSpPr>
              <p:nvPr/>
            </p:nvSpPr>
            <p:spPr>
              <a:xfrm>
                <a:off x="8798434" y="4083529"/>
                <a:ext cx="1601849" cy="276999"/>
              </a:xfrm>
              <a:prstGeom prst="rect">
                <a:avLst/>
              </a:prstGeom>
              <a:blipFill>
                <a:blip r:embed="rId13"/>
                <a:stretch>
                  <a:fillRect l="-2662" t="-2222" r="-4183" b="-3555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7F5FDD1-C67B-A983-4B9D-2D3B5C6FD2A4}"/>
                  </a:ext>
                </a:extLst>
              </p:cNvPr>
              <p:cNvSpPr txBox="1"/>
              <p:nvPr/>
            </p:nvSpPr>
            <p:spPr>
              <a:xfrm>
                <a:off x="8768476" y="4530578"/>
                <a:ext cx="1600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r>
                            <a:rPr lang="en-CA" b="0" i="1" smtClean="0">
                              <a:latin typeface="Cambria Math" panose="02040503050406030204" pitchFamily="18" charset="0"/>
                            </a:rPr>
                            <m:t>𝐴</m:t>
                          </m:r>
                        </m:e>
                        <m:sub>
                          <m:r>
                            <a:rPr lang="en-CA" b="0" i="1" smtClean="0">
                              <a:latin typeface="Cambria Math" panose="02040503050406030204" pitchFamily="18" charset="0"/>
                            </a:rPr>
                            <m:t>𝑃𝑉</m:t>
                          </m:r>
                        </m:sub>
                      </m:sSub>
                      <m:r>
                        <a:rPr lang="en-US" b="0" i="1" smtClean="0">
                          <a:latin typeface="Cambria Math" panose="02040503050406030204" pitchFamily="18" charset="0"/>
                        </a:rPr>
                        <m:t>=</m:t>
                      </m:r>
                      <m:r>
                        <a:rPr lang="en-CA" b="0" i="1" smtClean="0">
                          <a:latin typeface="Cambria Math" panose="02040503050406030204" pitchFamily="18" charset="0"/>
                        </a:rPr>
                        <m:t>0.6 </m:t>
                      </m:r>
                      <m:r>
                        <a:rPr lang="en-CA" b="0" i="1" smtClean="0">
                          <a:latin typeface="Cambria Math" panose="02040503050406030204" pitchFamily="18" charset="0"/>
                        </a:rPr>
                        <m:t>𝑝𝑝𝑏</m:t>
                      </m:r>
                    </m:oMath>
                  </m:oMathPara>
                </a14:m>
                <a:endParaRPr lang="en-CA" dirty="0"/>
              </a:p>
            </p:txBody>
          </p:sp>
        </mc:Choice>
        <mc:Fallback xmlns="">
          <p:sp>
            <p:nvSpPr>
              <p:cNvPr id="36" name="TextBox 35">
                <a:extLst>
                  <a:ext uri="{FF2B5EF4-FFF2-40B4-BE49-F238E27FC236}">
                    <a16:creationId xmlns:a16="http://schemas.microsoft.com/office/drawing/2014/main" id="{37F5FDD1-C67B-A983-4B9D-2D3B5C6FD2A4}"/>
                  </a:ext>
                </a:extLst>
              </p:cNvPr>
              <p:cNvSpPr txBox="1">
                <a:spLocks noRot="1" noChangeAspect="1" noMove="1" noResize="1" noEditPoints="1" noAdjustHandles="1" noChangeArrowheads="1" noChangeShapeType="1" noTextEdit="1"/>
              </p:cNvSpPr>
              <p:nvPr/>
            </p:nvSpPr>
            <p:spPr>
              <a:xfrm>
                <a:off x="8768476" y="4530578"/>
                <a:ext cx="1600246" cy="276999"/>
              </a:xfrm>
              <a:prstGeom prst="rect">
                <a:avLst/>
              </a:prstGeom>
              <a:blipFill>
                <a:blip r:embed="rId14"/>
                <a:stretch>
                  <a:fillRect l="-3042" t="-2174" r="-4183" b="-3260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8455B1C-7FB2-2562-2406-2EF1725F321A}"/>
                  </a:ext>
                </a:extLst>
              </p:cNvPr>
              <p:cNvSpPr txBox="1"/>
              <p:nvPr/>
            </p:nvSpPr>
            <p:spPr>
              <a:xfrm>
                <a:off x="8802482" y="5927255"/>
                <a:ext cx="18552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rPr>
                            <m:t>𝑊</m:t>
                          </m:r>
                        </m:sub>
                      </m:sSub>
                      <m:r>
                        <a:rPr lang="en-US" b="0" i="1" smtClean="0">
                          <a:latin typeface="Cambria Math" panose="02040503050406030204" pitchFamily="18" charset="0"/>
                        </a:rPr>
                        <m:t>=</m:t>
                      </m:r>
                      <m:r>
                        <a:rPr lang="en-CA" b="0" i="1" smtClean="0">
                          <a:latin typeface="Cambria Math" panose="02040503050406030204" pitchFamily="18" charset="0"/>
                        </a:rPr>
                        <m:t>0.14</m:t>
                      </m:r>
                      <m:r>
                        <a:rPr lang="en-US" b="0" i="1" smtClean="0">
                          <a:latin typeface="Cambria Math" panose="02040503050406030204" pitchFamily="18" charset="0"/>
                        </a:rPr>
                        <m:t>%</m:t>
                      </m:r>
                    </m:oMath>
                  </m:oMathPara>
                </a14:m>
                <a:endParaRPr lang="en-CA" dirty="0"/>
              </a:p>
            </p:txBody>
          </p:sp>
        </mc:Choice>
        <mc:Fallback xmlns="">
          <p:sp>
            <p:nvSpPr>
              <p:cNvPr id="37" name="TextBox 36">
                <a:extLst>
                  <a:ext uri="{FF2B5EF4-FFF2-40B4-BE49-F238E27FC236}">
                    <a16:creationId xmlns:a16="http://schemas.microsoft.com/office/drawing/2014/main" id="{58455B1C-7FB2-2562-2406-2EF1725F321A}"/>
                  </a:ext>
                </a:extLst>
              </p:cNvPr>
              <p:cNvSpPr txBox="1">
                <a:spLocks noRot="1" noChangeAspect="1" noMove="1" noResize="1" noEditPoints="1" noAdjustHandles="1" noChangeArrowheads="1" noChangeShapeType="1" noTextEdit="1"/>
              </p:cNvSpPr>
              <p:nvPr/>
            </p:nvSpPr>
            <p:spPr>
              <a:xfrm>
                <a:off x="8802482" y="5927255"/>
                <a:ext cx="1855251" cy="276999"/>
              </a:xfrm>
              <a:prstGeom prst="rect">
                <a:avLst/>
              </a:prstGeom>
              <a:blipFill>
                <a:blip r:embed="rId15"/>
                <a:stretch>
                  <a:fillRect l="-2632" t="-4348" r="-2961" b="-15217"/>
                </a:stretch>
              </a:blipFill>
            </p:spPr>
            <p:txBody>
              <a:bodyPr/>
              <a:lstStyle/>
              <a:p>
                <a:r>
                  <a:rPr lang="en-CA">
                    <a:noFill/>
                  </a:rPr>
                  <a:t> </a:t>
                </a:r>
              </a:p>
            </p:txBody>
          </p:sp>
        </mc:Fallback>
      </mc:AlternateContent>
      <p:pic>
        <p:nvPicPr>
          <p:cNvPr id="39" name="Picture 38">
            <a:extLst>
              <a:ext uri="{FF2B5EF4-FFF2-40B4-BE49-F238E27FC236}">
                <a16:creationId xmlns:a16="http://schemas.microsoft.com/office/drawing/2014/main" id="{C3BDC4A5-DFA4-2BD2-9AD9-E5ACDCB0907B}"/>
              </a:ext>
            </a:extLst>
          </p:cNvPr>
          <p:cNvPicPr>
            <a:picLocks noChangeAspect="1"/>
          </p:cNvPicPr>
          <p:nvPr/>
        </p:nvPicPr>
        <p:blipFill>
          <a:blip r:embed="rId16"/>
          <a:stretch>
            <a:fillRect/>
          </a:stretch>
        </p:blipFill>
        <p:spPr>
          <a:xfrm>
            <a:off x="271874" y="761677"/>
            <a:ext cx="6179865" cy="4536458"/>
          </a:xfrm>
          <a:prstGeom prst="rect">
            <a:avLst/>
          </a:prstGeom>
        </p:spPr>
      </p:pic>
      <p:sp>
        <p:nvSpPr>
          <p:cNvPr id="7" name="TextBox 6">
            <a:extLst>
              <a:ext uri="{FF2B5EF4-FFF2-40B4-BE49-F238E27FC236}">
                <a16:creationId xmlns:a16="http://schemas.microsoft.com/office/drawing/2014/main" id="{17BF942F-BF3D-F7A8-8890-C6BFDAC1AE6D}"/>
              </a:ext>
            </a:extLst>
          </p:cNvPr>
          <p:cNvSpPr txBox="1"/>
          <p:nvPr/>
        </p:nvSpPr>
        <p:spPr>
          <a:xfrm>
            <a:off x="5738247" y="835371"/>
            <a:ext cx="638316" cy="276999"/>
          </a:xfrm>
          <a:prstGeom prst="rect">
            <a:avLst/>
          </a:prstGeom>
          <a:noFill/>
        </p:spPr>
        <p:txBody>
          <a:bodyPr wrap="none" rtlCol="0">
            <a:spAutoFit/>
          </a:bodyPr>
          <a:lstStyle/>
          <a:p>
            <a:r>
              <a:rPr lang="en-CA" sz="1200" dirty="0"/>
              <a:t>P2 CDR</a:t>
            </a:r>
          </a:p>
        </p:txBody>
      </p:sp>
    </p:spTree>
    <p:extLst>
      <p:ext uri="{BB962C8B-B14F-4D97-AF65-F5344CB8AC3E}">
        <p14:creationId xmlns:p14="http://schemas.microsoft.com/office/powerpoint/2010/main" val="297729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EBDD27-A84A-9F14-63EB-A7E034A56658}"/>
              </a:ext>
            </a:extLst>
          </p:cNvPr>
          <p:cNvSpPr/>
          <p:nvPr/>
        </p:nvSpPr>
        <p:spPr>
          <a:xfrm>
            <a:off x="8610600" y="761677"/>
            <a:ext cx="3157966" cy="5493466"/>
          </a:xfrm>
          <a:prstGeom prst="rect">
            <a:avLst/>
          </a:prstGeom>
          <a:solidFill>
            <a:schemeClr val="bg1">
              <a:lumMod val="65000"/>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A6AB50BD-827B-47CB-AE94-A3E1533B90A9}"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a:xfrm>
            <a:off x="4053207" y="6356350"/>
            <a:ext cx="4114800" cy="365125"/>
          </a:xfrm>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a:xfrm>
            <a:off x="8636981" y="6356350"/>
            <a:ext cx="2743200" cy="365125"/>
          </a:xfrm>
        </p:spPr>
        <p:txBody>
          <a:bodyPr/>
          <a:lstStyle/>
          <a:p>
            <a:fld id="{B026441B-1014-4067-A8DB-1210C2C2BC2C}" type="slidenum">
              <a:rPr lang="en-CA" smtClean="0"/>
              <a:t>33</a:t>
            </a:fld>
            <a:endParaRPr lang="en-CA"/>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34AF64D-7207-47C6-A151-3F0ACCF58F1E}"/>
                  </a:ext>
                </a:extLst>
              </p:cNvPr>
              <p:cNvSpPr txBox="1"/>
              <p:nvPr/>
            </p:nvSpPr>
            <p:spPr>
              <a:xfrm>
                <a:off x="8792494" y="2182084"/>
                <a:ext cx="16728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=11 </m:t>
                      </m:r>
                      <m:r>
                        <a:rPr lang="en-US" b="0" i="1" smtClean="0">
                          <a:latin typeface="Cambria Math" panose="02040503050406030204" pitchFamily="18" charset="0"/>
                        </a:rPr>
                        <m:t>𝐺𝑒𝑉</m:t>
                      </m:r>
                    </m:oMath>
                  </m:oMathPara>
                </a14:m>
                <a:endParaRPr lang="en-CA" dirty="0"/>
              </a:p>
            </p:txBody>
          </p:sp>
        </mc:Choice>
        <mc:Fallback xmlns="">
          <p:sp>
            <p:nvSpPr>
              <p:cNvPr id="3" name="TextBox 2">
                <a:extLst>
                  <a:ext uri="{FF2B5EF4-FFF2-40B4-BE49-F238E27FC236}">
                    <a16:creationId xmlns:a16="http://schemas.microsoft.com/office/drawing/2014/main" id="{434AF64D-7207-47C6-A151-3F0ACCF58F1E}"/>
                  </a:ext>
                </a:extLst>
              </p:cNvPr>
              <p:cNvSpPr txBox="1">
                <a:spLocks noRot="1" noChangeAspect="1" noMove="1" noResize="1" noEditPoints="1" noAdjustHandles="1" noChangeArrowheads="1" noChangeShapeType="1" noTextEdit="1"/>
              </p:cNvSpPr>
              <p:nvPr/>
            </p:nvSpPr>
            <p:spPr>
              <a:xfrm>
                <a:off x="8792494" y="2182084"/>
                <a:ext cx="1672894" cy="276999"/>
              </a:xfrm>
              <a:prstGeom prst="rect">
                <a:avLst/>
              </a:prstGeom>
              <a:blipFill>
                <a:blip r:embed="rId2"/>
                <a:stretch>
                  <a:fillRect l="-2545" r="-2909" b="-177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D603020-3286-42B7-8AD4-0E18F0D1AAF9}"/>
                  </a:ext>
                </a:extLst>
              </p:cNvPr>
              <p:cNvSpPr txBox="1"/>
              <p:nvPr/>
            </p:nvSpPr>
            <p:spPr>
              <a:xfrm>
                <a:off x="8792494" y="2591471"/>
                <a:ext cx="14791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=65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𝐴</m:t>
                      </m:r>
                    </m:oMath>
                  </m:oMathPara>
                </a14:m>
                <a:endParaRPr lang="en-CA" dirty="0"/>
              </a:p>
            </p:txBody>
          </p:sp>
        </mc:Choice>
        <mc:Fallback xmlns="">
          <p:sp>
            <p:nvSpPr>
              <p:cNvPr id="45" name="TextBox 44">
                <a:extLst>
                  <a:ext uri="{FF2B5EF4-FFF2-40B4-BE49-F238E27FC236}">
                    <a16:creationId xmlns:a16="http://schemas.microsoft.com/office/drawing/2014/main" id="{2D603020-3286-42B7-8AD4-0E18F0D1AAF9}"/>
                  </a:ext>
                </a:extLst>
              </p:cNvPr>
              <p:cNvSpPr txBox="1">
                <a:spLocks noRot="1" noChangeAspect="1" noMove="1" noResize="1" noEditPoints="1" noAdjustHandles="1" noChangeArrowheads="1" noChangeShapeType="1" noTextEdit="1"/>
              </p:cNvSpPr>
              <p:nvPr/>
            </p:nvSpPr>
            <p:spPr>
              <a:xfrm>
                <a:off x="8792494" y="2591471"/>
                <a:ext cx="1479123" cy="276999"/>
              </a:xfrm>
              <a:prstGeom prst="rect">
                <a:avLst/>
              </a:prstGeom>
              <a:blipFill>
                <a:blip r:embed="rId3"/>
                <a:stretch>
                  <a:fillRect l="-3292" r="-4527" b="-282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E0E42D7-6736-448A-A244-4BCFF797E061}"/>
                  </a:ext>
                </a:extLst>
              </p:cNvPr>
              <p:cNvSpPr txBox="1"/>
              <p:nvPr/>
            </p:nvSpPr>
            <p:spPr>
              <a:xfrm>
                <a:off x="8792494" y="3000858"/>
                <a:ext cx="25531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39</m:t>
                          </m:r>
                        </m:sup>
                      </m:sSup>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oMath>
                  </m:oMathPara>
                </a14:m>
                <a:endParaRPr lang="en-CA" dirty="0"/>
              </a:p>
            </p:txBody>
          </p:sp>
        </mc:Choice>
        <mc:Fallback xmlns="">
          <p:sp>
            <p:nvSpPr>
              <p:cNvPr id="46" name="TextBox 45">
                <a:extLst>
                  <a:ext uri="{FF2B5EF4-FFF2-40B4-BE49-F238E27FC236}">
                    <a16:creationId xmlns:a16="http://schemas.microsoft.com/office/drawing/2014/main" id="{9E0E42D7-6736-448A-A244-4BCFF797E061}"/>
                  </a:ext>
                </a:extLst>
              </p:cNvPr>
              <p:cNvSpPr txBox="1">
                <a:spLocks noRot="1" noChangeAspect="1" noMove="1" noResize="1" noEditPoints="1" noAdjustHandles="1" noChangeArrowheads="1" noChangeShapeType="1" noTextEdit="1"/>
              </p:cNvSpPr>
              <p:nvPr/>
            </p:nvSpPr>
            <p:spPr>
              <a:xfrm>
                <a:off x="8792494" y="3000858"/>
                <a:ext cx="2553198" cy="276999"/>
              </a:xfrm>
              <a:prstGeom prst="rect">
                <a:avLst/>
              </a:prstGeom>
              <a:blipFill>
                <a:blip r:embed="rId4"/>
                <a:stretch>
                  <a:fillRect l="-1671" t="-4348" r="-716" b="-652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AA8E321-EF23-4F76-8663-FA4B6C99D52E}"/>
                  </a:ext>
                </a:extLst>
              </p:cNvPr>
              <p:cNvSpPr txBox="1"/>
              <p:nvPr/>
            </p:nvSpPr>
            <p:spPr>
              <a:xfrm>
                <a:off x="8792494" y="3410245"/>
                <a:ext cx="25272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2.75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𝑠𝑐𝑎𝑡</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8.25</m:t>
                      </m:r>
                      <m:r>
                        <a:rPr lang="en-US" b="0" i="1" smtClean="0">
                          <a:latin typeface="Cambria Math" panose="02040503050406030204" pitchFamily="18" charset="0"/>
                        </a:rPr>
                        <m:t> </m:t>
                      </m:r>
                      <m:r>
                        <a:rPr lang="en-US" b="0" i="1" smtClean="0">
                          <a:latin typeface="Cambria Math" panose="02040503050406030204" pitchFamily="18" charset="0"/>
                        </a:rPr>
                        <m:t>𝐺𝑒𝑉</m:t>
                      </m:r>
                    </m:oMath>
                  </m:oMathPara>
                </a14:m>
                <a:endParaRPr lang="en-CA" dirty="0"/>
              </a:p>
            </p:txBody>
          </p:sp>
        </mc:Choice>
        <mc:Fallback xmlns="">
          <p:sp>
            <p:nvSpPr>
              <p:cNvPr id="47" name="TextBox 46">
                <a:extLst>
                  <a:ext uri="{FF2B5EF4-FFF2-40B4-BE49-F238E27FC236}">
                    <a16:creationId xmlns:a16="http://schemas.microsoft.com/office/drawing/2014/main" id="{AAA8E321-EF23-4F76-8663-FA4B6C99D52E}"/>
                  </a:ext>
                </a:extLst>
              </p:cNvPr>
              <p:cNvSpPr txBox="1">
                <a:spLocks noRot="1" noChangeAspect="1" noMove="1" noResize="1" noEditPoints="1" noAdjustHandles="1" noChangeArrowheads="1" noChangeShapeType="1" noTextEdit="1"/>
              </p:cNvSpPr>
              <p:nvPr/>
            </p:nvSpPr>
            <p:spPr>
              <a:xfrm>
                <a:off x="8792494" y="3410245"/>
                <a:ext cx="2527295" cy="276999"/>
              </a:xfrm>
              <a:prstGeom prst="rect">
                <a:avLst/>
              </a:prstGeom>
              <a:blipFill>
                <a:blip r:embed="rId5"/>
                <a:stretch>
                  <a:fillRect l="-1687" r="-1687" b="-13043"/>
                </a:stretch>
              </a:blipFill>
            </p:spPr>
            <p:txBody>
              <a:bodyPr/>
              <a:lstStyle/>
              <a:p>
                <a:r>
                  <a:rPr lang="en-CA">
                    <a:noFill/>
                  </a:rPr>
                  <a:t> </a:t>
                </a:r>
              </a:p>
            </p:txBody>
          </p:sp>
        </mc:Fallback>
      </mc:AlternateContent>
      <p:sp>
        <p:nvSpPr>
          <p:cNvPr id="48" name="Rectangle 47">
            <a:extLst>
              <a:ext uri="{FF2B5EF4-FFF2-40B4-BE49-F238E27FC236}">
                <a16:creationId xmlns:a16="http://schemas.microsoft.com/office/drawing/2014/main" id="{7009EC4E-DDF2-48DD-86CD-50F5E7169C7A}"/>
              </a:ext>
            </a:extLst>
          </p:cNvPr>
          <p:cNvSpPr/>
          <p:nvPr/>
        </p:nvSpPr>
        <p:spPr>
          <a:xfrm>
            <a:off x="271874" y="5367794"/>
            <a:ext cx="2636491" cy="830997"/>
          </a:xfrm>
          <a:prstGeom prst="rect">
            <a:avLst/>
          </a:prstGeom>
        </p:spPr>
        <p:txBody>
          <a:bodyPr wrap="none">
            <a:spAutoFit/>
          </a:bodyPr>
          <a:lstStyle/>
          <a:p>
            <a:r>
              <a:rPr lang="en-US" sz="1600" dirty="0"/>
              <a:t>Main Observable: </a:t>
            </a:r>
          </a:p>
          <a:p>
            <a:r>
              <a:rPr lang="en-US" sz="1600" dirty="0"/>
              <a:t>PV asymmetry with detectors</a:t>
            </a:r>
          </a:p>
          <a:p>
            <a:r>
              <a:rPr lang="en-US" sz="1600" dirty="0"/>
              <a:t>Weak Charge of the electron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9E674B-3698-4523-B2B1-B33A84AB4EF9}"/>
                  </a:ext>
                </a:extLst>
              </p:cNvPr>
              <p:cNvSpPr txBox="1"/>
              <p:nvPr/>
            </p:nvSpPr>
            <p:spPr>
              <a:xfrm>
                <a:off x="3317609" y="5445731"/>
                <a:ext cx="3926524" cy="67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𝑃𝑉</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𝑒</m:t>
                          </m:r>
                        </m:sub>
                      </m:sSub>
                      <m:r>
                        <a:rPr lang="en-US" sz="2000" b="0" i="1" smtClean="0">
                          <a:latin typeface="Cambria Math" panose="02040503050406030204" pitchFamily="18" charset="0"/>
                        </a:rPr>
                        <m:t>𝐸</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𝐺</m:t>
                              </m:r>
                            </m:e>
                            <m:sub>
                              <m:r>
                                <a:rPr lang="en-US" sz="2000" b="0" i="1" smtClean="0">
                                  <a:latin typeface="Cambria Math" panose="02040503050406030204" pitchFamily="18" charset="0"/>
                                </a:rPr>
                                <m:t>𝐹</m:t>
                              </m:r>
                            </m:sub>
                          </m:sSub>
                        </m:num>
                        <m:den>
                          <m:r>
                            <a:rPr lang="en-US" sz="2000" b="0" i="1" smtClean="0">
                              <a:latin typeface="Cambria Math" panose="02040503050406030204" pitchFamily="18" charset="0"/>
                              <a:ea typeface="Cambria Math" panose="02040503050406030204" pitchFamily="18" charset="0"/>
                            </a:rPr>
                            <m:t>𝜋𝛼</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2</m:t>
                              </m:r>
                            </m:e>
                          </m:rad>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𝑠𝑖𝑛</m:t>
                              </m:r>
                            </m:e>
                            <m:sup>
                              <m:r>
                                <a:rPr lang="en-US" sz="2000" b="0" i="1" smtClean="0">
                                  <a:latin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𝜃</m:t>
                          </m:r>
                        </m:num>
                        <m:den>
                          <m:sSup>
                            <m:sSupPr>
                              <m:ctrlPr>
                                <a:rPr lang="en-US" sz="2000" b="0" i="1" smtClean="0">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𝑐𝑜𝑠</m:t>
                                      </m:r>
                                    </m:e>
                                    <m:sup>
                                      <m:r>
                                        <a:rPr lang="en-US" sz="2000" i="1">
                                          <a:latin typeface="Cambria Math" panose="02040503050406030204" pitchFamily="18" charset="0"/>
                                        </a:rPr>
                                        <m:t>2</m:t>
                                      </m:r>
                                    </m:sup>
                                  </m:sSup>
                                  <m:r>
                                    <a:rPr lang="en-US" sz="2000" i="1">
                                      <a:latin typeface="Cambria Math" panose="02040503050406030204" pitchFamily="18" charset="0"/>
                                      <a:ea typeface="Cambria Math" panose="02040503050406030204" pitchFamily="18" charset="0"/>
                                    </a:rPr>
                                    <m:t>𝜃</m:t>
                                  </m:r>
                                </m:e>
                              </m:d>
                            </m:e>
                            <m:sup>
                              <m:r>
                                <a:rPr lang="en-US" sz="2000" b="0" i="1" smtClean="0">
                                  <a:latin typeface="Cambria Math" panose="02040503050406030204" pitchFamily="18" charset="0"/>
                                </a:rPr>
                                <m:t>2</m:t>
                              </m:r>
                            </m:sup>
                          </m:sSup>
                        </m:den>
                      </m:f>
                      <m:sSubSup>
                        <m:sSubSupPr>
                          <m:ctrlPr>
                            <a:rPr lang="en-US" sz="2000" b="0" i="1" smtClean="0">
                              <a:solidFill>
                                <a:srgbClr val="FF0000"/>
                              </a:solidFill>
                              <a:latin typeface="Cambria Math" panose="02040503050406030204" pitchFamily="18" charset="0"/>
                            </a:rPr>
                          </m:ctrlPr>
                        </m:sSubSupPr>
                        <m:e>
                          <m:r>
                            <a:rPr lang="en-US" sz="2000" b="0" i="1" smtClean="0">
                              <a:solidFill>
                                <a:srgbClr val="FF0000"/>
                              </a:solidFill>
                              <a:latin typeface="Cambria Math" panose="02040503050406030204" pitchFamily="18" charset="0"/>
                            </a:rPr>
                            <m:t>𝑄</m:t>
                          </m:r>
                        </m:e>
                        <m:sub>
                          <m:r>
                            <a:rPr lang="en-US" sz="2000" b="0" i="1" smtClean="0">
                              <a:solidFill>
                                <a:srgbClr val="FF0000"/>
                              </a:solidFill>
                              <a:latin typeface="Cambria Math" panose="02040503050406030204" pitchFamily="18" charset="0"/>
                            </a:rPr>
                            <m:t>𝑊</m:t>
                          </m:r>
                        </m:sub>
                        <m:sup>
                          <m:r>
                            <a:rPr lang="en-US" sz="2000" b="0" i="1" smtClean="0">
                              <a:solidFill>
                                <a:srgbClr val="FF0000"/>
                              </a:solidFill>
                              <a:latin typeface="Cambria Math" panose="02040503050406030204" pitchFamily="18" charset="0"/>
                            </a:rPr>
                            <m:t>𝑒</m:t>
                          </m:r>
                        </m:sup>
                      </m:sSubSup>
                    </m:oMath>
                  </m:oMathPara>
                </a14:m>
                <a:endParaRPr lang="en-CA" sz="2000" dirty="0"/>
              </a:p>
            </p:txBody>
          </p:sp>
        </mc:Choice>
        <mc:Fallback xmlns="">
          <p:sp>
            <p:nvSpPr>
              <p:cNvPr id="50" name="TextBox 49">
                <a:extLst>
                  <a:ext uri="{FF2B5EF4-FFF2-40B4-BE49-F238E27FC236}">
                    <a16:creationId xmlns:a16="http://schemas.microsoft.com/office/drawing/2014/main" id="{E49E674B-3698-4523-B2B1-B33A84AB4EF9}"/>
                  </a:ext>
                </a:extLst>
              </p:cNvPr>
              <p:cNvSpPr txBox="1">
                <a:spLocks noRot="1" noChangeAspect="1" noMove="1" noResize="1" noEditPoints="1" noAdjustHandles="1" noChangeArrowheads="1" noChangeShapeType="1" noTextEdit="1"/>
              </p:cNvSpPr>
              <p:nvPr/>
            </p:nvSpPr>
            <p:spPr>
              <a:xfrm>
                <a:off x="3317609" y="5445731"/>
                <a:ext cx="3926524" cy="675121"/>
              </a:xfrm>
              <a:prstGeom prst="rect">
                <a:avLst/>
              </a:prstGeom>
              <a:blipFill>
                <a:blip r:embed="rId6"/>
                <a:stretch>
                  <a:fillRect/>
                </a:stretch>
              </a:blipFill>
            </p:spPr>
            <p:txBody>
              <a:bodyPr/>
              <a:lstStyle/>
              <a:p>
                <a:r>
                  <a:rPr lang="en-CA">
                    <a:noFill/>
                  </a:rPr>
                  <a:t> </a:t>
                </a:r>
              </a:p>
            </p:txBody>
          </p:sp>
        </mc:Fallback>
      </mc:AlternateContent>
      <p:grpSp>
        <p:nvGrpSpPr>
          <p:cNvPr id="58" name="Group 57">
            <a:extLst>
              <a:ext uri="{FF2B5EF4-FFF2-40B4-BE49-F238E27FC236}">
                <a16:creationId xmlns:a16="http://schemas.microsoft.com/office/drawing/2014/main" id="{D2D31D35-095D-4D38-A29C-FC7D2341ED94}"/>
              </a:ext>
            </a:extLst>
          </p:cNvPr>
          <p:cNvGrpSpPr/>
          <p:nvPr/>
        </p:nvGrpSpPr>
        <p:grpSpPr>
          <a:xfrm>
            <a:off x="9553616" y="824579"/>
            <a:ext cx="1271934" cy="1314051"/>
            <a:chOff x="7564583" y="1208437"/>
            <a:chExt cx="1311460" cy="1450552"/>
          </a:xfrm>
        </p:grpSpPr>
        <mc:AlternateContent xmlns:mc="http://schemas.openxmlformats.org/markup-compatibility/2006" xmlns:p14="http://schemas.microsoft.com/office/powerpoint/2010/main">
          <mc:Choice Requires="p14">
            <p:contentPart p14:bwMode="auto" r:id="rId7">
              <p14:nvContentPartPr>
                <p14:cNvPr id="52" name="Ink 51">
                  <a:extLst>
                    <a:ext uri="{FF2B5EF4-FFF2-40B4-BE49-F238E27FC236}">
                      <a16:creationId xmlns:a16="http://schemas.microsoft.com/office/drawing/2014/main" id="{71DA3276-6E3C-4248-AAEA-DD472E5BB28A}"/>
                    </a:ext>
                  </a:extLst>
                </p14:cNvPr>
                <p14:cNvContentPartPr/>
                <p14:nvPr/>
              </p14:nvContentPartPr>
              <p14:xfrm>
                <a:off x="7564583" y="1474014"/>
                <a:ext cx="1256146" cy="904321"/>
              </p14:xfrm>
            </p:contentPart>
          </mc:Choice>
          <mc:Fallback xmlns="">
            <p:pic>
              <p:nvPicPr>
                <p:cNvPr id="52" name="Ink 51">
                  <a:extLst>
                    <a:ext uri="{FF2B5EF4-FFF2-40B4-BE49-F238E27FC236}">
                      <a16:creationId xmlns:a16="http://schemas.microsoft.com/office/drawing/2014/main" id="{71DA3276-6E3C-4248-AAEA-DD472E5BB28A}"/>
                    </a:ext>
                  </a:extLst>
                </p:cNvPr>
                <p:cNvPicPr/>
                <p:nvPr/>
              </p:nvPicPr>
              <p:blipFill>
                <a:blip r:embed="rId10"/>
                <a:stretch>
                  <a:fillRect/>
                </a:stretch>
              </p:blipFill>
              <p:spPr>
                <a:xfrm>
                  <a:off x="7555303" y="1464085"/>
                  <a:ext cx="1274335" cy="923782"/>
                </a:xfrm>
                <a:prstGeom prst="rect">
                  <a:avLst/>
                </a:prstGeom>
              </p:spPr>
            </p:pic>
          </mc:Fallback>
        </mc:AlternateContent>
        <p:sp>
          <p:nvSpPr>
            <p:cNvPr id="53" name="TextBox 52">
              <a:extLst>
                <a:ext uri="{FF2B5EF4-FFF2-40B4-BE49-F238E27FC236}">
                  <a16:creationId xmlns:a16="http://schemas.microsoft.com/office/drawing/2014/main" id="{E86F835E-F926-48B2-B9CC-3373DEC89143}"/>
                </a:ext>
              </a:extLst>
            </p:cNvPr>
            <p:cNvSpPr txBox="1"/>
            <p:nvPr/>
          </p:nvSpPr>
          <p:spPr>
            <a:xfrm>
              <a:off x="7564583" y="1208437"/>
              <a:ext cx="346570" cy="369332"/>
            </a:xfrm>
            <a:prstGeom prst="rect">
              <a:avLst/>
            </a:prstGeom>
            <a:noFill/>
          </p:spPr>
          <p:txBody>
            <a:bodyPr wrap="none" rtlCol="0">
              <a:spAutoFit/>
            </a:bodyPr>
            <a:lstStyle/>
            <a:p>
              <a:r>
                <a:rPr lang="en-CA" dirty="0"/>
                <a:t>e</a:t>
              </a:r>
              <a:r>
                <a:rPr lang="en-CA" b="1" baseline="40000" dirty="0"/>
                <a:t>-</a:t>
              </a:r>
            </a:p>
          </p:txBody>
        </p:sp>
        <p:sp>
          <p:nvSpPr>
            <p:cNvPr id="54" name="TextBox 53">
              <a:extLst>
                <a:ext uri="{FF2B5EF4-FFF2-40B4-BE49-F238E27FC236}">
                  <a16:creationId xmlns:a16="http://schemas.microsoft.com/office/drawing/2014/main" id="{A089D759-6EDC-45CD-B80B-C392B790567A}"/>
                </a:ext>
              </a:extLst>
            </p:cNvPr>
            <p:cNvSpPr txBox="1"/>
            <p:nvPr/>
          </p:nvSpPr>
          <p:spPr>
            <a:xfrm>
              <a:off x="8529473" y="1208437"/>
              <a:ext cx="346570" cy="369332"/>
            </a:xfrm>
            <a:prstGeom prst="rect">
              <a:avLst/>
            </a:prstGeom>
            <a:noFill/>
          </p:spPr>
          <p:txBody>
            <a:bodyPr wrap="none" rtlCol="0">
              <a:spAutoFit/>
            </a:bodyPr>
            <a:lstStyle/>
            <a:p>
              <a:r>
                <a:rPr lang="en-CA" dirty="0"/>
                <a:t>e</a:t>
              </a:r>
              <a:r>
                <a:rPr lang="en-CA" b="1" baseline="40000" dirty="0"/>
                <a:t>-</a:t>
              </a:r>
            </a:p>
          </p:txBody>
        </p:sp>
        <p:sp>
          <p:nvSpPr>
            <p:cNvPr id="55" name="TextBox 54">
              <a:extLst>
                <a:ext uri="{FF2B5EF4-FFF2-40B4-BE49-F238E27FC236}">
                  <a16:creationId xmlns:a16="http://schemas.microsoft.com/office/drawing/2014/main" id="{33229CDB-E338-4A49-AE5B-13F3599F32BD}"/>
                </a:ext>
              </a:extLst>
            </p:cNvPr>
            <p:cNvSpPr txBox="1"/>
            <p:nvPr/>
          </p:nvSpPr>
          <p:spPr>
            <a:xfrm>
              <a:off x="7564583" y="2289657"/>
              <a:ext cx="346570" cy="369332"/>
            </a:xfrm>
            <a:prstGeom prst="rect">
              <a:avLst/>
            </a:prstGeom>
            <a:noFill/>
          </p:spPr>
          <p:txBody>
            <a:bodyPr wrap="none" rtlCol="0">
              <a:spAutoFit/>
            </a:bodyPr>
            <a:lstStyle/>
            <a:p>
              <a:r>
                <a:rPr lang="en-CA" dirty="0"/>
                <a:t>e</a:t>
              </a:r>
              <a:r>
                <a:rPr lang="en-CA" b="1" baseline="40000" dirty="0"/>
                <a:t>-</a:t>
              </a:r>
            </a:p>
          </p:txBody>
        </p:sp>
        <p:sp>
          <p:nvSpPr>
            <p:cNvPr id="56" name="TextBox 55">
              <a:extLst>
                <a:ext uri="{FF2B5EF4-FFF2-40B4-BE49-F238E27FC236}">
                  <a16:creationId xmlns:a16="http://schemas.microsoft.com/office/drawing/2014/main" id="{A0D1B77B-542B-46E0-AEEF-DF0B809AC197}"/>
                </a:ext>
              </a:extLst>
            </p:cNvPr>
            <p:cNvSpPr txBox="1"/>
            <p:nvPr/>
          </p:nvSpPr>
          <p:spPr>
            <a:xfrm>
              <a:off x="8529473" y="2289657"/>
              <a:ext cx="346570" cy="369332"/>
            </a:xfrm>
            <a:prstGeom prst="rect">
              <a:avLst/>
            </a:prstGeom>
            <a:noFill/>
          </p:spPr>
          <p:txBody>
            <a:bodyPr wrap="none" rtlCol="0">
              <a:spAutoFit/>
            </a:bodyPr>
            <a:lstStyle/>
            <a:p>
              <a:r>
                <a:rPr lang="en-CA" dirty="0"/>
                <a:t>e</a:t>
              </a:r>
              <a:r>
                <a:rPr lang="en-CA" b="1" baseline="40000" dirty="0"/>
                <a:t>-</a:t>
              </a:r>
            </a:p>
          </p:txBody>
        </p:sp>
        <p:sp>
          <p:nvSpPr>
            <p:cNvPr id="57" name="TextBox 56">
              <a:extLst>
                <a:ext uri="{FF2B5EF4-FFF2-40B4-BE49-F238E27FC236}">
                  <a16:creationId xmlns:a16="http://schemas.microsoft.com/office/drawing/2014/main" id="{E61E2175-8EA3-47D8-810E-80DC30F58353}"/>
                </a:ext>
              </a:extLst>
            </p:cNvPr>
            <p:cNvSpPr txBox="1"/>
            <p:nvPr/>
          </p:nvSpPr>
          <p:spPr>
            <a:xfrm>
              <a:off x="7571230" y="1724267"/>
              <a:ext cx="628634" cy="369332"/>
            </a:xfrm>
            <a:prstGeom prst="rect">
              <a:avLst/>
            </a:prstGeom>
            <a:noFill/>
          </p:spPr>
          <p:txBody>
            <a:bodyPr wrap="none" rtlCol="0">
              <a:spAutoFit/>
            </a:bodyPr>
            <a:lstStyle/>
            <a:p>
              <a:r>
                <a:rPr lang="en-CA" dirty="0">
                  <a:sym typeface="Symbol" panose="05050102010706020507" pitchFamily="18" charset="2"/>
                </a:rPr>
                <a:t> , </a:t>
              </a:r>
              <a:r>
                <a:rPr lang="en-CA" dirty="0" err="1"/>
                <a:t>Z</a:t>
              </a:r>
              <a:r>
                <a:rPr lang="en-CA" baseline="40000" dirty="0" err="1"/>
                <a:t>o</a:t>
              </a:r>
              <a:endParaRPr lang="en-CA" baseline="40000" dirty="0"/>
            </a:p>
          </p:txBody>
        </p:sp>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03B1498-4950-4701-B8A9-F4750AC6CF12}"/>
                  </a:ext>
                </a:extLst>
              </p:cNvPr>
              <p:cNvSpPr txBox="1"/>
              <p:nvPr/>
            </p:nvSpPr>
            <p:spPr>
              <a:xfrm>
                <a:off x="8792494" y="3819632"/>
                <a:ext cx="20330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𝑏𝑒𝑎𝑚</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90±0.5 %</m:t>
                      </m:r>
                    </m:oMath>
                  </m:oMathPara>
                </a14:m>
                <a:endParaRPr lang="en-CA" dirty="0"/>
              </a:p>
            </p:txBody>
          </p:sp>
        </mc:Choice>
        <mc:Fallback xmlns="">
          <p:sp>
            <p:nvSpPr>
              <p:cNvPr id="59" name="TextBox 58">
                <a:extLst>
                  <a:ext uri="{FF2B5EF4-FFF2-40B4-BE49-F238E27FC236}">
                    <a16:creationId xmlns:a16="http://schemas.microsoft.com/office/drawing/2014/main" id="{E03B1498-4950-4701-B8A9-F4750AC6CF12}"/>
                  </a:ext>
                </a:extLst>
              </p:cNvPr>
              <p:cNvSpPr txBox="1">
                <a:spLocks noRot="1" noChangeAspect="1" noMove="1" noResize="1" noEditPoints="1" noAdjustHandles="1" noChangeArrowheads="1" noChangeShapeType="1" noTextEdit="1"/>
              </p:cNvSpPr>
              <p:nvPr/>
            </p:nvSpPr>
            <p:spPr>
              <a:xfrm>
                <a:off x="8792494" y="3819632"/>
                <a:ext cx="2033056" cy="276999"/>
              </a:xfrm>
              <a:prstGeom prst="rect">
                <a:avLst/>
              </a:prstGeom>
              <a:blipFill>
                <a:blip r:embed="rId11"/>
                <a:stretch>
                  <a:fillRect l="-2096" r="-2695" b="-177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913779C-2448-49AF-8A51-361B981E3734}"/>
                  </a:ext>
                </a:extLst>
              </p:cNvPr>
              <p:cNvSpPr txBox="1"/>
              <p:nvPr/>
            </p:nvSpPr>
            <p:spPr>
              <a:xfrm>
                <a:off x="8792494" y="5047793"/>
                <a:ext cx="2303195" cy="278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𝑄</m:t>
                          </m:r>
                        </m:e>
                        <m:sub>
                          <m:r>
                            <a:rPr lang="en-US" b="0" i="1" smtClean="0">
                              <a:solidFill>
                                <a:srgbClr val="FF0000"/>
                              </a:solidFill>
                              <a:latin typeface="Cambria Math" panose="02040503050406030204" pitchFamily="18" charset="0"/>
                            </a:rPr>
                            <m:t>𝑊</m:t>
                          </m:r>
                        </m:sub>
                        <m:sup>
                          <m:r>
                            <a:rPr lang="en-US" b="0" i="1" smtClean="0">
                              <a:solidFill>
                                <a:srgbClr val="FF0000"/>
                              </a:solidFill>
                              <a:latin typeface="Cambria Math" panose="02040503050406030204" pitchFamily="18" charset="0"/>
                            </a:rPr>
                            <m:t>𝑒</m:t>
                          </m:r>
                        </m:sup>
                      </m:sSubSup>
                      <m:r>
                        <a:rPr lang="en-US" b="0" i="1" smtClean="0">
                          <a:latin typeface="Cambria Math" panose="02040503050406030204" pitchFamily="18" charset="0"/>
                        </a:rPr>
                        <m:t>=−(1−4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𝑠𝑖𝑛</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𝑊</m:t>
                          </m:r>
                        </m:sub>
                      </m:sSub>
                      <m:r>
                        <a:rPr lang="en-US" b="0" i="1" smtClean="0">
                          <a:latin typeface="Cambria Math" panose="02040503050406030204" pitchFamily="18" charset="0"/>
                        </a:rPr>
                        <m:t>)</m:t>
                      </m:r>
                    </m:oMath>
                  </m:oMathPara>
                </a14:m>
                <a:endParaRPr lang="en-CA" dirty="0"/>
              </a:p>
            </p:txBody>
          </p:sp>
        </mc:Choice>
        <mc:Fallback xmlns="">
          <p:sp>
            <p:nvSpPr>
              <p:cNvPr id="61" name="TextBox 60">
                <a:extLst>
                  <a:ext uri="{FF2B5EF4-FFF2-40B4-BE49-F238E27FC236}">
                    <a16:creationId xmlns:a16="http://schemas.microsoft.com/office/drawing/2014/main" id="{4913779C-2448-49AF-8A51-361B981E3734}"/>
                  </a:ext>
                </a:extLst>
              </p:cNvPr>
              <p:cNvSpPr txBox="1">
                <a:spLocks noRot="1" noChangeAspect="1" noMove="1" noResize="1" noEditPoints="1" noAdjustHandles="1" noChangeArrowheads="1" noChangeShapeType="1" noTextEdit="1"/>
              </p:cNvSpPr>
              <p:nvPr/>
            </p:nvSpPr>
            <p:spPr>
              <a:xfrm>
                <a:off x="8792494" y="5047793"/>
                <a:ext cx="2303195" cy="278474"/>
              </a:xfrm>
              <a:prstGeom prst="rect">
                <a:avLst/>
              </a:prstGeom>
              <a:blipFill>
                <a:blip r:embed="rId12"/>
                <a:stretch>
                  <a:fillRect l="-2910" t="-2174" r="-3439" b="-3478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F235F31-4E2B-44EF-89D5-00881D662BA5}"/>
                  </a:ext>
                </a:extLst>
              </p:cNvPr>
              <p:cNvSpPr txBox="1"/>
              <p:nvPr/>
            </p:nvSpPr>
            <p:spPr>
              <a:xfrm>
                <a:off x="8792494" y="5458655"/>
                <a:ext cx="13279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ea typeface="Cambria Math" panose="02040503050406030204" pitchFamily="18" charset="0"/>
                        </a:rPr>
                        <m:t>∆</m:t>
                      </m:r>
                      <m:sSubSup>
                        <m:sSubSupPr>
                          <m:ctrlPr>
                            <a:rPr lang="en-CA" i="1" smtClean="0">
                              <a:latin typeface="Cambria Math" panose="02040503050406030204" pitchFamily="18" charset="0"/>
                            </a:rPr>
                          </m:ctrlPr>
                        </m:sSubSupPr>
                        <m:e>
                          <m:r>
                            <a:rPr lang="en-US" b="0" i="1" smtClean="0">
                              <a:latin typeface="Cambria Math" panose="02040503050406030204" pitchFamily="18" charset="0"/>
                            </a:rPr>
                            <m:t>𝑄</m:t>
                          </m:r>
                        </m:e>
                        <m:sub>
                          <m:r>
                            <a:rPr lang="en-US" b="0" i="1" smtClean="0">
                              <a:latin typeface="Cambria Math" panose="02040503050406030204" pitchFamily="18" charset="0"/>
                            </a:rPr>
                            <m:t>𝑊</m:t>
                          </m:r>
                        </m:sub>
                        <m:sup>
                          <m:r>
                            <a:rPr lang="en-US" b="0" i="1" smtClean="0">
                              <a:latin typeface="Cambria Math" panose="02040503050406030204" pitchFamily="18" charset="0"/>
                            </a:rPr>
                            <m:t>𝑒</m:t>
                          </m:r>
                        </m:sup>
                      </m:sSubSup>
                      <m:r>
                        <a:rPr lang="en-US" b="0" i="1" smtClean="0">
                          <a:latin typeface="Cambria Math" panose="02040503050406030204" pitchFamily="18" charset="0"/>
                        </a:rPr>
                        <m:t>=2.4%</m:t>
                      </m:r>
                    </m:oMath>
                  </m:oMathPara>
                </a14:m>
                <a:endParaRPr lang="en-CA" dirty="0"/>
              </a:p>
            </p:txBody>
          </p:sp>
        </mc:Choice>
        <mc:Fallback xmlns="">
          <p:sp>
            <p:nvSpPr>
              <p:cNvPr id="25" name="TextBox 24">
                <a:extLst>
                  <a:ext uri="{FF2B5EF4-FFF2-40B4-BE49-F238E27FC236}">
                    <a16:creationId xmlns:a16="http://schemas.microsoft.com/office/drawing/2014/main" id="{BF235F31-4E2B-44EF-89D5-00881D662BA5}"/>
                  </a:ext>
                </a:extLst>
              </p:cNvPr>
              <p:cNvSpPr txBox="1">
                <a:spLocks noRot="1" noChangeAspect="1" noMove="1" noResize="1" noEditPoints="1" noAdjustHandles="1" noChangeArrowheads="1" noChangeShapeType="1" noTextEdit="1"/>
              </p:cNvSpPr>
              <p:nvPr/>
            </p:nvSpPr>
            <p:spPr>
              <a:xfrm>
                <a:off x="8792494" y="5458655"/>
                <a:ext cx="1327992" cy="276999"/>
              </a:xfrm>
              <a:prstGeom prst="rect">
                <a:avLst/>
              </a:prstGeom>
              <a:blipFill>
                <a:blip r:embed="rId13"/>
                <a:stretch>
                  <a:fillRect l="-3670" r="-4587" b="-28261"/>
                </a:stretch>
              </a:blipFill>
            </p:spPr>
            <p:txBody>
              <a:bodyPr/>
              <a:lstStyle/>
              <a:p>
                <a:r>
                  <a:rPr lang="en-CA">
                    <a:noFill/>
                  </a:rPr>
                  <a:t> </a:t>
                </a:r>
              </a:p>
            </p:txBody>
          </p:sp>
        </mc:Fallback>
      </mc:AlternateContent>
      <p:sp>
        <p:nvSpPr>
          <p:cNvPr id="2" name="TextBox 1">
            <a:extLst>
              <a:ext uri="{FF2B5EF4-FFF2-40B4-BE49-F238E27FC236}">
                <a16:creationId xmlns:a16="http://schemas.microsoft.com/office/drawing/2014/main" id="{93235E5C-C1F6-89BE-E413-780317246311}"/>
              </a:ext>
            </a:extLst>
          </p:cNvPr>
          <p:cNvSpPr txBox="1"/>
          <p:nvPr/>
        </p:nvSpPr>
        <p:spPr>
          <a:xfrm>
            <a:off x="271874" y="212487"/>
            <a:ext cx="4638851" cy="400110"/>
          </a:xfrm>
          <a:prstGeom prst="rect">
            <a:avLst/>
          </a:prstGeom>
          <a:noFill/>
        </p:spPr>
        <p:txBody>
          <a:bodyPr wrap="square" rtlCol="0">
            <a:spAutoFit/>
          </a:bodyPr>
          <a:lstStyle/>
          <a:p>
            <a:r>
              <a:rPr lang="en-US" sz="2000" b="1" dirty="0"/>
              <a:t>The MOLLER experiment (Jefferson Lab) </a:t>
            </a:r>
          </a:p>
        </p:txBody>
      </p:sp>
      <p:pic>
        <p:nvPicPr>
          <p:cNvPr id="8" name="Picture 7" descr="MOLLERLOGO4-tp.png">
            <a:extLst>
              <a:ext uri="{FF2B5EF4-FFF2-40B4-BE49-F238E27FC236}">
                <a16:creationId xmlns:a16="http://schemas.microsoft.com/office/drawing/2014/main" id="{FEE2D4D1-37DD-15D5-DB1A-0DCEAA40EB2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69099" y="63408"/>
            <a:ext cx="1606546" cy="698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FA73992-509C-8374-53A3-3A8D9799BF0E}"/>
                  </a:ext>
                </a:extLst>
              </p:cNvPr>
              <p:cNvSpPr txBox="1"/>
              <p:nvPr/>
            </p:nvSpPr>
            <p:spPr>
              <a:xfrm>
                <a:off x="8792494" y="4229019"/>
                <a:ext cx="14287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𝑃𝑉</m:t>
                          </m:r>
                        </m:sub>
                      </m:sSub>
                      <m:r>
                        <a:rPr lang="en-US" b="0" i="1" smtClean="0">
                          <a:latin typeface="Cambria Math" panose="02040503050406030204" pitchFamily="18" charset="0"/>
                        </a:rPr>
                        <m:t>=</m:t>
                      </m:r>
                      <m:r>
                        <a:rPr lang="en-CA" b="0" i="1" smtClean="0">
                          <a:latin typeface="Cambria Math" panose="02040503050406030204" pitchFamily="18" charset="0"/>
                        </a:rPr>
                        <m:t>32 </m:t>
                      </m:r>
                      <m:r>
                        <a:rPr lang="en-CA" b="0" i="1" smtClean="0">
                          <a:latin typeface="Cambria Math" panose="02040503050406030204" pitchFamily="18" charset="0"/>
                        </a:rPr>
                        <m:t>𝑝𝑝𝑏</m:t>
                      </m:r>
                    </m:oMath>
                  </m:oMathPara>
                </a14:m>
                <a:endParaRPr lang="en-CA" dirty="0"/>
              </a:p>
            </p:txBody>
          </p:sp>
        </mc:Choice>
        <mc:Fallback xmlns="">
          <p:sp>
            <p:nvSpPr>
              <p:cNvPr id="27" name="TextBox 26">
                <a:extLst>
                  <a:ext uri="{FF2B5EF4-FFF2-40B4-BE49-F238E27FC236}">
                    <a16:creationId xmlns:a16="http://schemas.microsoft.com/office/drawing/2014/main" id="{EFA73992-509C-8374-53A3-3A8D9799BF0E}"/>
                  </a:ext>
                </a:extLst>
              </p:cNvPr>
              <p:cNvSpPr txBox="1">
                <a:spLocks noRot="1" noChangeAspect="1" noMove="1" noResize="1" noEditPoints="1" noAdjustHandles="1" noChangeArrowheads="1" noChangeShapeType="1" noTextEdit="1"/>
              </p:cNvSpPr>
              <p:nvPr/>
            </p:nvSpPr>
            <p:spPr>
              <a:xfrm>
                <a:off x="8792494" y="4229019"/>
                <a:ext cx="1428724" cy="276999"/>
              </a:xfrm>
              <a:prstGeom prst="rect">
                <a:avLst/>
              </a:prstGeom>
              <a:blipFill>
                <a:blip r:embed="rId16"/>
                <a:stretch>
                  <a:fillRect l="-3404" t="-4444" r="-4681" b="-3555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0E454EC-888A-127B-9CD1-86F72C5AB386}"/>
                  </a:ext>
                </a:extLst>
              </p:cNvPr>
              <p:cNvSpPr txBox="1"/>
              <p:nvPr/>
            </p:nvSpPr>
            <p:spPr>
              <a:xfrm>
                <a:off x="8792494" y="4638406"/>
                <a:ext cx="1600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r>
                            <a:rPr lang="en-CA" b="0" i="1" smtClean="0">
                              <a:latin typeface="Cambria Math" panose="02040503050406030204" pitchFamily="18" charset="0"/>
                            </a:rPr>
                            <m:t>𝐴</m:t>
                          </m:r>
                        </m:e>
                        <m:sub>
                          <m:r>
                            <a:rPr lang="en-CA" b="0" i="1" smtClean="0">
                              <a:latin typeface="Cambria Math" panose="02040503050406030204" pitchFamily="18" charset="0"/>
                            </a:rPr>
                            <m:t>𝑃𝑉</m:t>
                          </m:r>
                        </m:sub>
                      </m:sSub>
                      <m:r>
                        <a:rPr lang="en-US" b="0" i="1" smtClean="0">
                          <a:latin typeface="Cambria Math" panose="02040503050406030204" pitchFamily="18" charset="0"/>
                        </a:rPr>
                        <m:t>=</m:t>
                      </m:r>
                      <m:r>
                        <a:rPr lang="en-CA" b="0" i="1" smtClean="0">
                          <a:latin typeface="Cambria Math" panose="02040503050406030204" pitchFamily="18" charset="0"/>
                        </a:rPr>
                        <m:t>0.8 </m:t>
                      </m:r>
                      <m:r>
                        <a:rPr lang="en-CA" b="0" i="1" smtClean="0">
                          <a:latin typeface="Cambria Math" panose="02040503050406030204" pitchFamily="18" charset="0"/>
                        </a:rPr>
                        <m:t>𝑝𝑝𝑏</m:t>
                      </m:r>
                    </m:oMath>
                  </m:oMathPara>
                </a14:m>
                <a:endParaRPr lang="en-CA" dirty="0"/>
              </a:p>
            </p:txBody>
          </p:sp>
        </mc:Choice>
        <mc:Fallback xmlns="">
          <p:sp>
            <p:nvSpPr>
              <p:cNvPr id="28" name="TextBox 27">
                <a:extLst>
                  <a:ext uri="{FF2B5EF4-FFF2-40B4-BE49-F238E27FC236}">
                    <a16:creationId xmlns:a16="http://schemas.microsoft.com/office/drawing/2014/main" id="{30E454EC-888A-127B-9CD1-86F72C5AB386}"/>
                  </a:ext>
                </a:extLst>
              </p:cNvPr>
              <p:cNvSpPr txBox="1">
                <a:spLocks noRot="1" noChangeAspect="1" noMove="1" noResize="1" noEditPoints="1" noAdjustHandles="1" noChangeArrowheads="1" noChangeShapeType="1" noTextEdit="1"/>
              </p:cNvSpPr>
              <p:nvPr/>
            </p:nvSpPr>
            <p:spPr>
              <a:xfrm>
                <a:off x="8792494" y="4638406"/>
                <a:ext cx="1600246" cy="276999"/>
              </a:xfrm>
              <a:prstGeom prst="rect">
                <a:avLst/>
              </a:prstGeom>
              <a:blipFill>
                <a:blip r:embed="rId17"/>
                <a:stretch>
                  <a:fillRect l="-3042" t="-2222" r="-4183" b="-3555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0B19A0A-4151-D1E5-31FD-C93C4307DE95}"/>
                  </a:ext>
                </a:extLst>
              </p:cNvPr>
              <p:cNvSpPr txBox="1"/>
              <p:nvPr/>
            </p:nvSpPr>
            <p:spPr>
              <a:xfrm>
                <a:off x="8792494" y="5868046"/>
                <a:ext cx="17270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𝑠𝑖𝑛</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𝑊</m:t>
                          </m:r>
                        </m:sub>
                      </m:sSub>
                      <m:r>
                        <a:rPr lang="en-CA" b="0" i="1" smtClean="0">
                          <a:latin typeface="Cambria Math" panose="02040503050406030204" pitchFamily="18" charset="0"/>
                        </a:rPr>
                        <m:t>=0.1%</m:t>
                      </m:r>
                    </m:oMath>
                  </m:oMathPara>
                </a14:m>
                <a:endParaRPr lang="en-CA" dirty="0"/>
              </a:p>
            </p:txBody>
          </p:sp>
        </mc:Choice>
        <mc:Fallback xmlns="">
          <p:sp>
            <p:nvSpPr>
              <p:cNvPr id="29" name="TextBox 28">
                <a:extLst>
                  <a:ext uri="{FF2B5EF4-FFF2-40B4-BE49-F238E27FC236}">
                    <a16:creationId xmlns:a16="http://schemas.microsoft.com/office/drawing/2014/main" id="{80B19A0A-4151-D1E5-31FD-C93C4307DE95}"/>
                  </a:ext>
                </a:extLst>
              </p:cNvPr>
              <p:cNvSpPr txBox="1">
                <a:spLocks noRot="1" noChangeAspect="1" noMove="1" noResize="1" noEditPoints="1" noAdjustHandles="1" noChangeArrowheads="1" noChangeShapeType="1" noTextEdit="1"/>
              </p:cNvSpPr>
              <p:nvPr/>
            </p:nvSpPr>
            <p:spPr>
              <a:xfrm>
                <a:off x="8792494" y="5868046"/>
                <a:ext cx="1727011" cy="276999"/>
              </a:xfrm>
              <a:prstGeom prst="rect">
                <a:avLst/>
              </a:prstGeom>
              <a:blipFill>
                <a:blip r:embed="rId18"/>
                <a:stretch>
                  <a:fillRect l="-2465" t="-4444" r="-3521" b="-15556"/>
                </a:stretch>
              </a:blipFill>
            </p:spPr>
            <p:txBody>
              <a:bodyPr/>
              <a:lstStyle/>
              <a:p>
                <a:r>
                  <a:rPr lang="en-CA">
                    <a:noFill/>
                  </a:rPr>
                  <a:t> </a:t>
                </a:r>
              </a:p>
            </p:txBody>
          </p:sp>
        </mc:Fallback>
      </mc:AlternateContent>
      <p:pic>
        <p:nvPicPr>
          <p:cNvPr id="17" name="Picture 16" descr="A person standing next to a machine&#10;&#10;Description automatically generated">
            <a:extLst>
              <a:ext uri="{FF2B5EF4-FFF2-40B4-BE49-F238E27FC236}">
                <a16:creationId xmlns:a16="http://schemas.microsoft.com/office/drawing/2014/main" id="{7AA24E93-71C0-6382-AD97-E8780463C1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9131" y="824579"/>
            <a:ext cx="8303521" cy="3981910"/>
          </a:xfrm>
          <a:prstGeom prst="rect">
            <a:avLst/>
          </a:prstGeom>
        </p:spPr>
      </p:pic>
    </p:spTree>
    <p:extLst>
      <p:ext uri="{BB962C8B-B14F-4D97-AF65-F5344CB8AC3E}">
        <p14:creationId xmlns:p14="http://schemas.microsoft.com/office/powerpoint/2010/main" val="400474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6EB5-A71A-B09E-6631-F47F32C21FC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638C78E-C799-97BE-BA9E-4E3D63547F1F}"/>
              </a:ext>
            </a:extLst>
          </p:cNvPr>
          <p:cNvGrpSpPr/>
          <p:nvPr/>
        </p:nvGrpSpPr>
        <p:grpSpPr>
          <a:xfrm>
            <a:off x="5242931" y="1280141"/>
            <a:ext cx="6874468" cy="3825751"/>
            <a:chOff x="5086421" y="707647"/>
            <a:chExt cx="6874468" cy="3825751"/>
          </a:xfrm>
        </p:grpSpPr>
        <p:grpSp>
          <p:nvGrpSpPr>
            <p:cNvPr id="8" name="Group 7">
              <a:extLst>
                <a:ext uri="{FF2B5EF4-FFF2-40B4-BE49-F238E27FC236}">
                  <a16:creationId xmlns:a16="http://schemas.microsoft.com/office/drawing/2014/main" id="{73A31C2C-3AF4-187A-6E43-5436EBEF346F}"/>
                </a:ext>
              </a:extLst>
            </p:cNvPr>
            <p:cNvGrpSpPr/>
            <p:nvPr/>
          </p:nvGrpSpPr>
          <p:grpSpPr>
            <a:xfrm>
              <a:off x="5086421" y="707647"/>
              <a:ext cx="6874468" cy="3825751"/>
              <a:chOff x="5086421" y="707647"/>
              <a:chExt cx="6874468" cy="3825751"/>
            </a:xfrm>
          </p:grpSpPr>
          <p:grpSp>
            <p:nvGrpSpPr>
              <p:cNvPr id="10" name="Group 9">
                <a:extLst>
                  <a:ext uri="{FF2B5EF4-FFF2-40B4-BE49-F238E27FC236}">
                    <a16:creationId xmlns:a16="http://schemas.microsoft.com/office/drawing/2014/main" id="{08660150-9070-466D-DD00-E2673285167C}"/>
                  </a:ext>
                </a:extLst>
              </p:cNvPr>
              <p:cNvGrpSpPr/>
              <p:nvPr/>
            </p:nvGrpSpPr>
            <p:grpSpPr>
              <a:xfrm>
                <a:off x="5086421" y="707647"/>
                <a:ext cx="6874468" cy="3825751"/>
                <a:chOff x="2874958" y="956298"/>
                <a:chExt cx="6874468" cy="3825751"/>
              </a:xfrm>
            </p:grpSpPr>
            <p:pic>
              <p:nvPicPr>
                <p:cNvPr id="13" name="Picture 12">
                  <a:extLst>
                    <a:ext uri="{FF2B5EF4-FFF2-40B4-BE49-F238E27FC236}">
                      <a16:creationId xmlns:a16="http://schemas.microsoft.com/office/drawing/2014/main" id="{628E2EF8-320F-AF07-9702-C280A5AA5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958" y="1573249"/>
                  <a:ext cx="5920544" cy="3191157"/>
                </a:xfrm>
                <a:prstGeom prst="rect">
                  <a:avLst/>
                </a:prstGeom>
              </p:spPr>
            </p:pic>
            <p:sp>
              <p:nvSpPr>
                <p:cNvPr id="18" name="Rectangle: Rounded Corners 17">
                  <a:extLst>
                    <a:ext uri="{FF2B5EF4-FFF2-40B4-BE49-F238E27FC236}">
                      <a16:creationId xmlns:a16="http://schemas.microsoft.com/office/drawing/2014/main" id="{441502A6-C12C-422E-41F6-894B4A62DAEC}"/>
                    </a:ext>
                  </a:extLst>
                </p:cNvPr>
                <p:cNvSpPr/>
                <p:nvPr/>
              </p:nvSpPr>
              <p:spPr>
                <a:xfrm>
                  <a:off x="3818236" y="3574570"/>
                  <a:ext cx="594360" cy="285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Left Brace 18">
                  <a:extLst>
                    <a:ext uri="{FF2B5EF4-FFF2-40B4-BE49-F238E27FC236}">
                      <a16:creationId xmlns:a16="http://schemas.microsoft.com/office/drawing/2014/main" id="{DB02EACB-5993-35EA-09DA-88D4A71FB8CC}"/>
                    </a:ext>
                  </a:extLst>
                </p:cNvPr>
                <p:cNvSpPr/>
                <p:nvPr/>
              </p:nvSpPr>
              <p:spPr>
                <a:xfrm rot="16200000">
                  <a:off x="4967966" y="3894790"/>
                  <a:ext cx="235975" cy="822957"/>
                </a:xfrm>
                <a:prstGeom prst="leftBrace">
                  <a:avLst>
                    <a:gd name="adj1" fmla="val 50072"/>
                    <a:gd name="adj2" fmla="val 5112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TextBox 19">
                  <a:extLst>
                    <a:ext uri="{FF2B5EF4-FFF2-40B4-BE49-F238E27FC236}">
                      <a16:creationId xmlns:a16="http://schemas.microsoft.com/office/drawing/2014/main" id="{E7F97E07-760B-B48C-45DA-8BEA16C61933}"/>
                    </a:ext>
                  </a:extLst>
                </p:cNvPr>
                <p:cNvSpPr txBox="1"/>
                <p:nvPr/>
              </p:nvSpPr>
              <p:spPr>
                <a:xfrm>
                  <a:off x="6135444" y="1787295"/>
                  <a:ext cx="86914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Magnet</a:t>
                  </a:r>
                  <a:endParaRPr lang="en-CA" sz="16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BAD749B-C436-79AD-B11A-048AF551ACDB}"/>
                    </a:ext>
                  </a:extLst>
                </p:cNvPr>
                <p:cNvSpPr txBox="1"/>
                <p:nvPr/>
              </p:nvSpPr>
              <p:spPr>
                <a:xfrm>
                  <a:off x="4604699" y="4443495"/>
                  <a:ext cx="962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Tracking</a:t>
                  </a:r>
                  <a:endParaRPr lang="en-CA" sz="16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E8EF09-5C16-43BC-4566-D3B87BE5A65A}"/>
                    </a:ext>
                  </a:extLst>
                </p:cNvPr>
                <p:cNvSpPr txBox="1"/>
                <p:nvPr/>
              </p:nvSpPr>
              <p:spPr>
                <a:xfrm>
                  <a:off x="7665414" y="4423020"/>
                  <a:ext cx="962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Tracking</a:t>
                  </a:r>
                  <a:endParaRPr lang="en-CA" sz="1600" dirty="0">
                    <a:latin typeface="Arial" panose="020B0604020202020204" pitchFamily="34" charset="0"/>
                    <a:cs typeface="Arial" panose="020B0604020202020204" pitchFamily="34" charset="0"/>
                  </a:endParaRPr>
                </a:p>
              </p:txBody>
            </p:sp>
            <p:sp>
              <p:nvSpPr>
                <p:cNvPr id="23" name="Left Brace 22">
                  <a:extLst>
                    <a:ext uri="{FF2B5EF4-FFF2-40B4-BE49-F238E27FC236}">
                      <a16:creationId xmlns:a16="http://schemas.microsoft.com/office/drawing/2014/main" id="{031E7493-CD8F-F1D9-0F2D-7B1E95AA154C}"/>
                    </a:ext>
                  </a:extLst>
                </p:cNvPr>
                <p:cNvSpPr/>
                <p:nvPr/>
              </p:nvSpPr>
              <p:spPr>
                <a:xfrm rot="16200000">
                  <a:off x="8028681" y="3918481"/>
                  <a:ext cx="235975" cy="822957"/>
                </a:xfrm>
                <a:prstGeom prst="leftBrace">
                  <a:avLst>
                    <a:gd name="adj1" fmla="val 50072"/>
                    <a:gd name="adj2" fmla="val 5112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Rectangle 23">
                  <a:extLst>
                    <a:ext uri="{FF2B5EF4-FFF2-40B4-BE49-F238E27FC236}">
                      <a16:creationId xmlns:a16="http://schemas.microsoft.com/office/drawing/2014/main" id="{3A6D421D-F2EC-0DB0-DA6E-C2C7310406B3}"/>
                    </a:ext>
                  </a:extLst>
                </p:cNvPr>
                <p:cNvSpPr/>
                <p:nvPr/>
              </p:nvSpPr>
              <p:spPr>
                <a:xfrm>
                  <a:off x="8727440" y="1934051"/>
                  <a:ext cx="136125" cy="26028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D27C2F30-D90B-D7A3-C5A7-E652310748D7}"/>
                    </a:ext>
                  </a:extLst>
                </p:cNvPr>
                <p:cNvSpPr/>
                <p:nvPr/>
              </p:nvSpPr>
              <p:spPr>
                <a:xfrm>
                  <a:off x="8957776" y="1934875"/>
                  <a:ext cx="385852" cy="26028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5C0E882A-552A-EFC0-FA73-82593FBF9F96}"/>
                    </a:ext>
                  </a:extLst>
                </p:cNvPr>
                <p:cNvSpPr txBox="1"/>
                <p:nvPr/>
              </p:nvSpPr>
              <p:spPr>
                <a:xfrm>
                  <a:off x="8473949" y="956298"/>
                  <a:ext cx="1275477" cy="830997"/>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Particle ID, </a:t>
                  </a:r>
                </a:p>
                <a:p>
                  <a:r>
                    <a:rPr lang="en-US" sz="1600" dirty="0">
                      <a:latin typeface="Arial" panose="020B0604020202020204" pitchFamily="34" charset="0"/>
                      <a:cs typeface="Arial" panose="020B0604020202020204" pitchFamily="34" charset="0"/>
                    </a:rPr>
                    <a:t>Counting,</a:t>
                  </a:r>
                </a:p>
                <a:p>
                  <a:r>
                    <a:rPr lang="en-US" sz="1600" dirty="0">
                      <a:latin typeface="Arial" panose="020B0604020202020204" pitchFamily="34" charset="0"/>
                      <a:cs typeface="Arial" panose="020B0604020202020204" pitchFamily="34" charset="0"/>
                    </a:rPr>
                    <a:t>Calorimetry</a:t>
                  </a:r>
                </a:p>
              </p:txBody>
            </p:sp>
          </p:grpSp>
          <p:sp>
            <p:nvSpPr>
              <p:cNvPr id="12" name="TextBox 11">
                <a:extLst>
                  <a:ext uri="{FF2B5EF4-FFF2-40B4-BE49-F238E27FC236}">
                    <a16:creationId xmlns:a16="http://schemas.microsoft.com/office/drawing/2014/main" id="{53D71078-6C37-01A7-438D-3469921F0E5C}"/>
                  </a:ext>
                </a:extLst>
              </p:cNvPr>
              <p:cNvSpPr txBox="1"/>
              <p:nvPr/>
            </p:nvSpPr>
            <p:spPr>
              <a:xfrm>
                <a:off x="5295668" y="2512538"/>
                <a:ext cx="7200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Beam</a:t>
                </a:r>
                <a:endParaRPr lang="en-CA" sz="1600" dirty="0">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21D971E7-9E31-6D04-FD2F-E4DCB5D646F9}"/>
                </a:ext>
              </a:extLst>
            </p:cNvPr>
            <p:cNvSpPr txBox="1"/>
            <p:nvPr/>
          </p:nvSpPr>
          <p:spPr>
            <a:xfrm>
              <a:off x="6130923" y="2048540"/>
              <a:ext cx="75501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Target</a:t>
              </a:r>
              <a:endParaRPr lang="en-CA" sz="1600" dirty="0">
                <a:latin typeface="Arial" panose="020B0604020202020204" pitchFamily="34" charset="0"/>
                <a:cs typeface="Arial" panose="020B0604020202020204" pitchFamily="34" charset="0"/>
              </a:endParaRPr>
            </a:p>
          </p:txBody>
        </p:sp>
      </p:grpSp>
      <p:sp>
        <p:nvSpPr>
          <p:cNvPr id="2" name="Date Placeholder 1">
            <a:extLst>
              <a:ext uri="{FF2B5EF4-FFF2-40B4-BE49-F238E27FC236}">
                <a16:creationId xmlns:a16="http://schemas.microsoft.com/office/drawing/2014/main" id="{B9926B6F-C08C-7092-87D4-B6F49EA3C59A}"/>
              </a:ext>
            </a:extLst>
          </p:cNvPr>
          <p:cNvSpPr>
            <a:spLocks noGrp="1"/>
          </p:cNvSpPr>
          <p:nvPr>
            <p:ph type="dt" sz="half" idx="10"/>
          </p:nvPr>
        </p:nvSpPr>
        <p:spPr/>
        <p:txBody>
          <a:bodyPr/>
          <a:lstStyle/>
          <a:p>
            <a:fld id="{EE17E275-5247-438A-98A5-1F8095EC0DC0}" type="datetime1">
              <a:rPr lang="en-CA" smtClean="0"/>
              <a:t>2025-09-23</a:t>
            </a:fld>
            <a:endParaRPr lang="en-CA"/>
          </a:p>
        </p:txBody>
      </p:sp>
      <p:sp>
        <p:nvSpPr>
          <p:cNvPr id="3" name="Footer Placeholder 2">
            <a:extLst>
              <a:ext uri="{FF2B5EF4-FFF2-40B4-BE49-F238E27FC236}">
                <a16:creationId xmlns:a16="http://schemas.microsoft.com/office/drawing/2014/main" id="{83420736-6F6C-DD01-15CD-360F210F360C}"/>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00A6960-1325-CE2D-CC9B-C804FED16BD5}"/>
              </a:ext>
            </a:extLst>
          </p:cNvPr>
          <p:cNvSpPr>
            <a:spLocks noGrp="1"/>
          </p:cNvSpPr>
          <p:nvPr>
            <p:ph type="sldNum" sz="quarter" idx="12"/>
          </p:nvPr>
        </p:nvSpPr>
        <p:spPr/>
        <p:txBody>
          <a:bodyPr/>
          <a:lstStyle/>
          <a:p>
            <a:fld id="{8C8064D2-ECE5-434A-BBA5-E34E59BF6EAC}" type="slidenum">
              <a:rPr lang="en-CA" smtClean="0"/>
              <a:t>34</a:t>
            </a:fld>
            <a:endParaRPr lang="en-CA"/>
          </a:p>
        </p:txBody>
      </p:sp>
      <p:sp>
        <p:nvSpPr>
          <p:cNvPr id="6" name="TextBox 5">
            <a:extLst>
              <a:ext uri="{FF2B5EF4-FFF2-40B4-BE49-F238E27FC236}">
                <a16:creationId xmlns:a16="http://schemas.microsoft.com/office/drawing/2014/main" id="{3F7F4783-6744-3601-2D76-5B14651B44ED}"/>
              </a:ext>
            </a:extLst>
          </p:cNvPr>
          <p:cNvSpPr txBox="1"/>
          <p:nvPr/>
        </p:nvSpPr>
        <p:spPr>
          <a:xfrm>
            <a:off x="271875" y="212487"/>
            <a:ext cx="4623398" cy="400110"/>
          </a:xfrm>
          <a:prstGeom prst="rect">
            <a:avLst/>
          </a:prstGeom>
          <a:noFill/>
        </p:spPr>
        <p:txBody>
          <a:bodyPr wrap="square" rtlCol="0">
            <a:spAutoFit/>
          </a:bodyPr>
          <a:lstStyle/>
          <a:p>
            <a:r>
              <a:rPr lang="en-US" sz="2000" b="1" dirty="0"/>
              <a:t>Basic Experimental Components  </a:t>
            </a:r>
          </a:p>
        </p:txBody>
      </p:sp>
      <p:sp>
        <p:nvSpPr>
          <p:cNvPr id="7" name="TextBox 6">
            <a:extLst>
              <a:ext uri="{FF2B5EF4-FFF2-40B4-BE49-F238E27FC236}">
                <a16:creationId xmlns:a16="http://schemas.microsoft.com/office/drawing/2014/main" id="{7839207B-FFB8-5AF6-1572-A861DDC90FB9}"/>
              </a:ext>
            </a:extLst>
          </p:cNvPr>
          <p:cNvSpPr txBox="1"/>
          <p:nvPr/>
        </p:nvSpPr>
        <p:spPr>
          <a:xfrm>
            <a:off x="305465" y="1075549"/>
            <a:ext cx="5271711"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a:cs typeface="Arial" panose="020B0604020202020204" pitchFamily="34" charset="0"/>
              </a:rPr>
              <a:t>A stable, high intensity, highly polarized beam, optimized for asymmetry measurements</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highly stable target that maximizes luminosity and simultaneously minimizes excess noise (e.g. a long LH2 cryogenic target)</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set of precise collimators that define the acceptance.</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magnet system (“spectrometer”) optimized for high acceptance, but able to “focus chosen events” onto a system of detectors</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set of detectors capable of deadtime-less precision  measurements at extreme rates</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set of detectors for tracking individual scattered electrons to characterize the experimental performance</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 set of detectors to determine sources of background and characterize beam conditions (e.g. polarization)</a:t>
            </a:r>
          </a:p>
        </p:txBody>
      </p:sp>
      <p:sp>
        <p:nvSpPr>
          <p:cNvPr id="32" name="TextBox 31">
            <a:extLst>
              <a:ext uri="{FF2B5EF4-FFF2-40B4-BE49-F238E27FC236}">
                <a16:creationId xmlns:a16="http://schemas.microsoft.com/office/drawing/2014/main" id="{79225A97-C441-FB91-C033-E3B93A046CD5}"/>
              </a:ext>
            </a:extLst>
          </p:cNvPr>
          <p:cNvSpPr txBox="1"/>
          <p:nvPr/>
        </p:nvSpPr>
        <p:spPr>
          <a:xfrm>
            <a:off x="276196" y="688396"/>
            <a:ext cx="6096662" cy="369332"/>
          </a:xfrm>
          <a:prstGeom prst="rect">
            <a:avLst/>
          </a:prstGeom>
          <a:noFill/>
        </p:spPr>
        <p:txBody>
          <a:bodyPr wrap="square">
            <a:spAutoFit/>
          </a:bodyPr>
          <a:lstStyle/>
          <a:p>
            <a:r>
              <a:rPr lang="en-US" sz="1800" b="1" dirty="0">
                <a:cs typeface="Arial" panose="020B0604020202020204" pitchFamily="34" charset="0"/>
              </a:rPr>
              <a:t>Critical factors in experimental design for PV experiments:</a:t>
            </a:r>
          </a:p>
        </p:txBody>
      </p:sp>
      <p:sp>
        <p:nvSpPr>
          <p:cNvPr id="33" name="TextBox 32">
            <a:extLst>
              <a:ext uri="{FF2B5EF4-FFF2-40B4-BE49-F238E27FC236}">
                <a16:creationId xmlns:a16="http://schemas.microsoft.com/office/drawing/2014/main" id="{15FEC0CC-1B17-8408-35F1-80FD0A90A3F5}"/>
              </a:ext>
            </a:extLst>
          </p:cNvPr>
          <p:cNvSpPr txBox="1"/>
          <p:nvPr/>
        </p:nvSpPr>
        <p:spPr>
          <a:xfrm>
            <a:off x="7108465" y="994021"/>
            <a:ext cx="3269036" cy="369332"/>
          </a:xfrm>
          <a:prstGeom prst="rect">
            <a:avLst/>
          </a:prstGeom>
          <a:noFill/>
        </p:spPr>
        <p:txBody>
          <a:bodyPr wrap="none" rtlCol="0">
            <a:spAutoFit/>
          </a:bodyPr>
          <a:lstStyle/>
          <a:p>
            <a:r>
              <a:rPr lang="en-CA" b="1" dirty="0">
                <a:solidFill>
                  <a:schemeClr val="accent1"/>
                </a:solidFill>
              </a:rPr>
              <a:t>Generic Fixed Target Experiment</a:t>
            </a:r>
          </a:p>
        </p:txBody>
      </p:sp>
    </p:spTree>
    <p:extLst>
      <p:ext uri="{BB962C8B-B14F-4D97-AF65-F5344CB8AC3E}">
        <p14:creationId xmlns:p14="http://schemas.microsoft.com/office/powerpoint/2010/main" val="3241022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E031-149E-AB21-812E-3B783EB325F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6D16C98-A014-B3B8-EBC7-286573C8A425}"/>
              </a:ext>
            </a:extLst>
          </p:cNvPr>
          <p:cNvSpPr>
            <a:spLocks noGrp="1"/>
          </p:cNvSpPr>
          <p:nvPr>
            <p:ph type="dt" sz="half" idx="10"/>
          </p:nvPr>
        </p:nvSpPr>
        <p:spPr/>
        <p:txBody>
          <a:bodyPr/>
          <a:lstStyle/>
          <a:p>
            <a:fld id="{6154EE10-1058-440A-A476-8B86666DABB9}" type="datetime1">
              <a:rPr lang="en-CA" smtClean="0"/>
              <a:t>2025-09-23</a:t>
            </a:fld>
            <a:endParaRPr lang="en-CA"/>
          </a:p>
        </p:txBody>
      </p:sp>
      <p:sp>
        <p:nvSpPr>
          <p:cNvPr id="3" name="Footer Placeholder 2">
            <a:extLst>
              <a:ext uri="{FF2B5EF4-FFF2-40B4-BE49-F238E27FC236}">
                <a16:creationId xmlns:a16="http://schemas.microsoft.com/office/drawing/2014/main" id="{F20D875E-E068-4E19-9AEE-170C6005FF82}"/>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6247F0AE-0C87-1AA2-E756-F317A9F68B26}"/>
              </a:ext>
            </a:extLst>
          </p:cNvPr>
          <p:cNvSpPr>
            <a:spLocks noGrp="1"/>
          </p:cNvSpPr>
          <p:nvPr>
            <p:ph type="sldNum" sz="quarter" idx="12"/>
          </p:nvPr>
        </p:nvSpPr>
        <p:spPr/>
        <p:txBody>
          <a:bodyPr/>
          <a:lstStyle/>
          <a:p>
            <a:fld id="{8C8064D2-ECE5-434A-BBA5-E34E59BF6EAC}" type="slidenum">
              <a:rPr lang="en-CA" smtClean="0"/>
              <a:t>35</a:t>
            </a:fld>
            <a:endParaRPr lang="en-CA"/>
          </a:p>
        </p:txBody>
      </p:sp>
      <p:sp>
        <p:nvSpPr>
          <p:cNvPr id="6" name="TextBox 5">
            <a:extLst>
              <a:ext uri="{FF2B5EF4-FFF2-40B4-BE49-F238E27FC236}">
                <a16:creationId xmlns:a16="http://schemas.microsoft.com/office/drawing/2014/main" id="{A457B0A2-3753-F1E4-BEE5-8BD4B331ACB9}"/>
              </a:ext>
            </a:extLst>
          </p:cNvPr>
          <p:cNvSpPr txBox="1"/>
          <p:nvPr/>
        </p:nvSpPr>
        <p:spPr>
          <a:xfrm>
            <a:off x="271875" y="212487"/>
            <a:ext cx="4623398" cy="400110"/>
          </a:xfrm>
          <a:prstGeom prst="rect">
            <a:avLst/>
          </a:prstGeom>
          <a:noFill/>
        </p:spPr>
        <p:txBody>
          <a:bodyPr wrap="square" rtlCol="0">
            <a:spAutoFit/>
          </a:bodyPr>
          <a:lstStyle/>
          <a:p>
            <a:r>
              <a:rPr lang="en-US" sz="2000" b="1" dirty="0"/>
              <a:t>Basic Experimental Components </a:t>
            </a:r>
          </a:p>
        </p:txBody>
      </p:sp>
      <p:pic>
        <p:nvPicPr>
          <p:cNvPr id="35" name="Picture 34">
            <a:extLst>
              <a:ext uri="{FF2B5EF4-FFF2-40B4-BE49-F238E27FC236}">
                <a16:creationId xmlns:a16="http://schemas.microsoft.com/office/drawing/2014/main" id="{23FAA8D4-EEE9-D677-6708-9528DAD8A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67" y="3442115"/>
            <a:ext cx="7883733" cy="2213194"/>
          </a:xfrm>
          <a:prstGeom prst="rect">
            <a:avLst/>
          </a:prstGeom>
        </p:spPr>
      </p:pic>
      <p:pic>
        <p:nvPicPr>
          <p:cNvPr id="36" name="Picture 35">
            <a:extLst>
              <a:ext uri="{FF2B5EF4-FFF2-40B4-BE49-F238E27FC236}">
                <a16:creationId xmlns:a16="http://schemas.microsoft.com/office/drawing/2014/main" id="{35E3AC42-BA6E-D16E-8539-1AB05C410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279" y="3442115"/>
            <a:ext cx="2950925" cy="2213194"/>
          </a:xfrm>
          <a:prstGeom prst="rect">
            <a:avLst/>
          </a:prstGeom>
        </p:spPr>
      </p:pic>
      <p:sp>
        <p:nvSpPr>
          <p:cNvPr id="37" name="TextBox 36">
            <a:extLst>
              <a:ext uri="{FF2B5EF4-FFF2-40B4-BE49-F238E27FC236}">
                <a16:creationId xmlns:a16="http://schemas.microsoft.com/office/drawing/2014/main" id="{5C33F2A3-ABB8-EF2B-B611-17A9420CE3C4}"/>
              </a:ext>
            </a:extLst>
          </p:cNvPr>
          <p:cNvSpPr txBox="1"/>
          <p:nvPr/>
        </p:nvSpPr>
        <p:spPr>
          <a:xfrm>
            <a:off x="838200" y="5693925"/>
            <a:ext cx="5201167" cy="338554"/>
          </a:xfrm>
          <a:prstGeom prst="rect">
            <a:avLst/>
          </a:prstGeom>
          <a:noFill/>
        </p:spPr>
        <p:txBody>
          <a:bodyPr wrap="none" rtlCol="0">
            <a:spAutoFit/>
          </a:bodyPr>
          <a:lstStyle/>
          <a:p>
            <a:r>
              <a:rPr lang="en-US" sz="1600" dirty="0">
                <a:cs typeface="Arial" panose="020B0604020202020204" pitchFamily="34" charset="0"/>
              </a:rPr>
              <a:t>Jefferson Lab Continuous Electron Beam Accelerator Facility </a:t>
            </a:r>
            <a:endParaRPr lang="en-CA" sz="1600" dirty="0">
              <a:cs typeface="Arial" panose="020B0604020202020204" pitchFamily="34" charset="0"/>
            </a:endParaRPr>
          </a:p>
        </p:txBody>
      </p:sp>
      <p:sp>
        <p:nvSpPr>
          <p:cNvPr id="38" name="TextBox 37">
            <a:extLst>
              <a:ext uri="{FF2B5EF4-FFF2-40B4-BE49-F238E27FC236}">
                <a16:creationId xmlns:a16="http://schemas.microsoft.com/office/drawing/2014/main" id="{392480C2-DFAA-44A7-221B-8ED028E2D6FF}"/>
              </a:ext>
            </a:extLst>
          </p:cNvPr>
          <p:cNvSpPr txBox="1"/>
          <p:nvPr/>
        </p:nvSpPr>
        <p:spPr>
          <a:xfrm>
            <a:off x="9018515" y="5655309"/>
            <a:ext cx="2198615" cy="338554"/>
          </a:xfrm>
          <a:prstGeom prst="rect">
            <a:avLst/>
          </a:prstGeom>
          <a:noFill/>
        </p:spPr>
        <p:txBody>
          <a:bodyPr wrap="none" rtlCol="0">
            <a:spAutoFit/>
          </a:bodyPr>
          <a:lstStyle/>
          <a:p>
            <a:r>
              <a:rPr lang="en-US" sz="1600" dirty="0" err="1">
                <a:cs typeface="Arial" panose="020B0604020202020204" pitchFamily="34" charset="0"/>
              </a:rPr>
              <a:t>JLab</a:t>
            </a:r>
            <a:r>
              <a:rPr lang="en-US" sz="1600" dirty="0">
                <a:cs typeface="Arial" panose="020B0604020202020204" pitchFamily="34" charset="0"/>
              </a:rPr>
              <a:t> </a:t>
            </a:r>
            <a:r>
              <a:rPr lang="en-US" sz="1600" dirty="0" err="1">
                <a:cs typeface="Arial" panose="020B0604020202020204" pitchFamily="34" charset="0"/>
              </a:rPr>
              <a:t>QWeak</a:t>
            </a:r>
            <a:r>
              <a:rPr lang="en-US" sz="1600" dirty="0">
                <a:cs typeface="Arial" panose="020B0604020202020204" pitchFamily="34" charset="0"/>
              </a:rPr>
              <a:t> Experiment</a:t>
            </a:r>
            <a:endParaRPr lang="en-CA" sz="1600" dirty="0">
              <a:cs typeface="Arial" panose="020B0604020202020204" pitchFamily="34" charset="0"/>
            </a:endParaRPr>
          </a:p>
        </p:txBody>
      </p:sp>
      <p:pic>
        <p:nvPicPr>
          <p:cNvPr id="39" name="Picture 38">
            <a:extLst>
              <a:ext uri="{FF2B5EF4-FFF2-40B4-BE49-F238E27FC236}">
                <a16:creationId xmlns:a16="http://schemas.microsoft.com/office/drawing/2014/main" id="{40EB435D-CF47-0BF6-A14E-A3D9FD77A03A}"/>
              </a:ext>
            </a:extLst>
          </p:cNvPr>
          <p:cNvPicPr>
            <a:picLocks noChangeAspect="1"/>
          </p:cNvPicPr>
          <p:nvPr/>
        </p:nvPicPr>
        <p:blipFill rotWithShape="1">
          <a:blip r:embed="rId4">
            <a:extLst>
              <a:ext uri="{28A0092B-C50C-407E-A947-70E740481C1C}">
                <a14:useLocalDpi xmlns:a14="http://schemas.microsoft.com/office/drawing/2010/main" val="0"/>
              </a:ext>
            </a:extLst>
          </a:blip>
          <a:srcRect r="10689"/>
          <a:stretch/>
        </p:blipFill>
        <p:spPr>
          <a:xfrm>
            <a:off x="4763204" y="1066986"/>
            <a:ext cx="3947103" cy="2213193"/>
          </a:xfrm>
          <a:prstGeom prst="rect">
            <a:avLst/>
          </a:prstGeom>
        </p:spPr>
      </p:pic>
      <p:pic>
        <p:nvPicPr>
          <p:cNvPr id="41" name="Picture 40">
            <a:extLst>
              <a:ext uri="{FF2B5EF4-FFF2-40B4-BE49-F238E27FC236}">
                <a16:creationId xmlns:a16="http://schemas.microsoft.com/office/drawing/2014/main" id="{78C97D5C-12A5-3F51-7D90-583C532D2833}"/>
              </a:ext>
            </a:extLst>
          </p:cNvPr>
          <p:cNvPicPr>
            <a:picLocks noChangeAspect="1"/>
          </p:cNvPicPr>
          <p:nvPr/>
        </p:nvPicPr>
        <p:blipFill rotWithShape="1">
          <a:blip r:embed="rId5">
            <a:extLst>
              <a:ext uri="{28A0092B-C50C-407E-A947-70E740481C1C}">
                <a14:useLocalDpi xmlns:a14="http://schemas.microsoft.com/office/drawing/2010/main" val="0"/>
              </a:ext>
            </a:extLst>
          </a:blip>
          <a:srcRect l="6387" r="6028"/>
          <a:stretch/>
        </p:blipFill>
        <p:spPr>
          <a:xfrm>
            <a:off x="2896473" y="1862476"/>
            <a:ext cx="2005965" cy="1163320"/>
          </a:xfrm>
          <a:prstGeom prst="rect">
            <a:avLst/>
          </a:prstGeom>
          <a:effectLst>
            <a:reflection stA="34000" endPos="65000" dist="50800" dir="5400000" sy="-100000" algn="bl" rotWithShape="0"/>
          </a:effectLst>
        </p:spPr>
      </p:pic>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a16="http://schemas.microsoft.com/office/drawing/2014/main" id="{537E9B20-E21A-21C4-3563-A88705EF0AAB}"/>
                  </a:ext>
                </a:extLst>
              </p14:cNvPr>
              <p14:cNvContentPartPr/>
              <p14:nvPr/>
            </p14:nvContentPartPr>
            <p14:xfrm>
              <a:off x="3149400" y="1653905"/>
              <a:ext cx="1209163" cy="144000"/>
            </p14:xfrm>
          </p:contentPart>
        </mc:Choice>
        <mc:Fallback xmlns="">
          <p:pic>
            <p:nvPicPr>
              <p:cNvPr id="47" name="Ink 46">
                <a:extLst>
                  <a:ext uri="{FF2B5EF4-FFF2-40B4-BE49-F238E27FC236}">
                    <a16:creationId xmlns:a16="http://schemas.microsoft.com/office/drawing/2014/main" id="{537E9B20-E21A-21C4-3563-A88705EF0AAB}"/>
                  </a:ext>
                </a:extLst>
              </p:cNvPr>
              <p:cNvPicPr/>
              <p:nvPr/>
            </p:nvPicPr>
            <p:blipFill>
              <a:blip r:embed="rId7"/>
              <a:stretch>
                <a:fillRect/>
              </a:stretch>
            </p:blipFill>
            <p:spPr>
              <a:xfrm>
                <a:off x="3140401" y="1644905"/>
                <a:ext cx="1226802" cy="161640"/>
              </a:xfrm>
              <a:prstGeom prst="rect">
                <a:avLst/>
              </a:prstGeom>
            </p:spPr>
          </p:pic>
        </mc:Fallback>
      </mc:AlternateContent>
      <p:pic>
        <p:nvPicPr>
          <p:cNvPr id="59" name="Picture 58">
            <a:extLst>
              <a:ext uri="{FF2B5EF4-FFF2-40B4-BE49-F238E27FC236}">
                <a16:creationId xmlns:a16="http://schemas.microsoft.com/office/drawing/2014/main" id="{CFE9699C-B8A7-FACB-4D0F-836B5D01857F}"/>
              </a:ext>
            </a:extLst>
          </p:cNvPr>
          <p:cNvPicPr>
            <a:picLocks noChangeAspect="1"/>
          </p:cNvPicPr>
          <p:nvPr/>
        </p:nvPicPr>
        <p:blipFill>
          <a:blip r:embed="rId8"/>
          <a:stretch>
            <a:fillRect/>
          </a:stretch>
        </p:blipFill>
        <p:spPr>
          <a:xfrm>
            <a:off x="4857412" y="2680648"/>
            <a:ext cx="164089" cy="422530"/>
          </a:xfrm>
          <a:prstGeom prst="rect">
            <a:avLst/>
          </a:prstGeom>
        </p:spPr>
      </p:pic>
      <p:sp>
        <p:nvSpPr>
          <p:cNvPr id="5" name="TextBox 4">
            <a:extLst>
              <a:ext uri="{FF2B5EF4-FFF2-40B4-BE49-F238E27FC236}">
                <a16:creationId xmlns:a16="http://schemas.microsoft.com/office/drawing/2014/main" id="{9F3BDF60-D8E8-004B-C846-D9D4BD80B543}"/>
              </a:ext>
            </a:extLst>
          </p:cNvPr>
          <p:cNvSpPr txBox="1"/>
          <p:nvPr/>
        </p:nvSpPr>
        <p:spPr>
          <a:xfrm>
            <a:off x="220867" y="881625"/>
            <a:ext cx="6383660" cy="338554"/>
          </a:xfrm>
          <a:prstGeom prst="rect">
            <a:avLst/>
          </a:prstGeom>
          <a:noFill/>
        </p:spPr>
        <p:txBody>
          <a:bodyPr wrap="square" rtlCol="0">
            <a:spAutoFit/>
          </a:bodyPr>
          <a:lstStyle/>
          <a:p>
            <a:r>
              <a:rPr lang="en-US" sz="1600" b="1" dirty="0">
                <a:cs typeface="Arial" panose="020B0604020202020204" pitchFamily="34" charset="0"/>
              </a:rPr>
              <a:t>Example: QWeak</a:t>
            </a:r>
          </a:p>
        </p:txBody>
      </p:sp>
    </p:spTree>
    <p:extLst>
      <p:ext uri="{BB962C8B-B14F-4D97-AF65-F5344CB8AC3E}">
        <p14:creationId xmlns:p14="http://schemas.microsoft.com/office/powerpoint/2010/main" val="1907613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417B3A4-F4F9-9AB6-ADF5-75CF6A0602FE}"/>
              </a:ext>
            </a:extLst>
          </p:cNvPr>
          <p:cNvGrpSpPr/>
          <p:nvPr/>
        </p:nvGrpSpPr>
        <p:grpSpPr>
          <a:xfrm>
            <a:off x="4683931" y="1756288"/>
            <a:ext cx="7287202" cy="4220087"/>
            <a:chOff x="4641607" y="1831249"/>
            <a:chExt cx="7287202" cy="4220087"/>
          </a:xfrm>
        </p:grpSpPr>
        <p:grpSp>
          <p:nvGrpSpPr>
            <p:cNvPr id="13" name="Gruppieren 6">
              <a:extLst>
                <a:ext uri="{FF2B5EF4-FFF2-40B4-BE49-F238E27FC236}">
                  <a16:creationId xmlns:a16="http://schemas.microsoft.com/office/drawing/2014/main" id="{8CCCFF11-685A-D8EF-19AB-D67CEC4460D7}"/>
                </a:ext>
              </a:extLst>
            </p:cNvPr>
            <p:cNvGrpSpPr/>
            <p:nvPr/>
          </p:nvGrpSpPr>
          <p:grpSpPr>
            <a:xfrm>
              <a:off x="4641607" y="1831249"/>
              <a:ext cx="7287202" cy="4220087"/>
              <a:chOff x="1849568" y="577059"/>
              <a:chExt cx="6703951" cy="3788045"/>
            </a:xfrm>
          </p:grpSpPr>
          <p:sp>
            <p:nvSpPr>
              <p:cNvPr id="14" name="Rechteck 7">
                <a:extLst>
                  <a:ext uri="{FF2B5EF4-FFF2-40B4-BE49-F238E27FC236}">
                    <a16:creationId xmlns:a16="http://schemas.microsoft.com/office/drawing/2014/main" id="{9D3358C9-1EA5-0A8D-15B3-78A71C14361C}"/>
                  </a:ext>
                </a:extLst>
              </p:cNvPr>
              <p:cNvSpPr/>
              <p:nvPr/>
            </p:nvSpPr>
            <p:spPr>
              <a:xfrm rot="19421872">
                <a:off x="2334763" y="3987943"/>
                <a:ext cx="249112" cy="142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Grafik 8">
                <a:extLst>
                  <a:ext uri="{FF2B5EF4-FFF2-40B4-BE49-F238E27FC236}">
                    <a16:creationId xmlns:a16="http://schemas.microsoft.com/office/drawing/2014/main" id="{3F88A481-2437-DC2E-215B-314C1EF96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568" y="577059"/>
                <a:ext cx="6703951" cy="3788045"/>
              </a:xfrm>
              <a:prstGeom prst="rect">
                <a:avLst/>
              </a:prstGeom>
            </p:spPr>
          </p:pic>
        </p:grpSp>
        <p:sp>
          <p:nvSpPr>
            <p:cNvPr id="26" name="TextBox 25">
              <a:extLst>
                <a:ext uri="{FF2B5EF4-FFF2-40B4-BE49-F238E27FC236}">
                  <a16:creationId xmlns:a16="http://schemas.microsoft.com/office/drawing/2014/main" id="{9A5026E6-0106-EC6C-8793-4D211889F927}"/>
                </a:ext>
              </a:extLst>
            </p:cNvPr>
            <p:cNvSpPr txBox="1"/>
            <p:nvPr/>
          </p:nvSpPr>
          <p:spPr>
            <a:xfrm>
              <a:off x="9920284" y="5025451"/>
              <a:ext cx="578733" cy="338554"/>
            </a:xfrm>
            <a:prstGeom prst="rect">
              <a:avLst/>
            </a:prstGeom>
            <a:noFill/>
            <a:ln w="31750">
              <a:noFill/>
            </a:ln>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P2</a:t>
              </a:r>
            </a:p>
          </p:txBody>
        </p:sp>
        <p:cxnSp>
          <p:nvCxnSpPr>
            <p:cNvPr id="27" name="Straight Arrow Connector 26">
              <a:extLst>
                <a:ext uri="{FF2B5EF4-FFF2-40B4-BE49-F238E27FC236}">
                  <a16:creationId xmlns:a16="http://schemas.microsoft.com/office/drawing/2014/main" id="{1F71C028-96A0-F295-2B61-6BCDC612360F}"/>
                </a:ext>
              </a:extLst>
            </p:cNvPr>
            <p:cNvCxnSpPr>
              <a:cxnSpLocks/>
            </p:cNvCxnSpPr>
            <p:nvPr/>
          </p:nvCxnSpPr>
          <p:spPr>
            <a:xfrm flipH="1" flipV="1">
              <a:off x="8470834" y="4461082"/>
              <a:ext cx="1489330" cy="73364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E6F266FE-6321-4789-974A-51E785C1A0E4}"/>
              </a:ext>
            </a:extLst>
          </p:cNvPr>
          <p:cNvSpPr>
            <a:spLocks noGrp="1"/>
          </p:cNvSpPr>
          <p:nvPr>
            <p:ph type="dt" sz="half" idx="10"/>
          </p:nvPr>
        </p:nvSpPr>
        <p:spPr/>
        <p:txBody>
          <a:bodyPr/>
          <a:lstStyle/>
          <a:p>
            <a:fld id="{D3D6636B-695D-46B7-8594-2B15A1686FE5}" type="datetime1">
              <a:rPr lang="en-CA" smtClean="0"/>
              <a:t>2025-09-23</a:t>
            </a:fld>
            <a:endParaRPr lang="en-CA"/>
          </a:p>
        </p:txBody>
      </p:sp>
      <p:sp>
        <p:nvSpPr>
          <p:cNvPr id="3" name="Footer Placeholder 2">
            <a:extLst>
              <a:ext uri="{FF2B5EF4-FFF2-40B4-BE49-F238E27FC236}">
                <a16:creationId xmlns:a16="http://schemas.microsoft.com/office/drawing/2014/main" id="{8249FD6A-6D76-4E3E-8F8E-706D8B4FB24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4A785BD-A2DC-4D2E-B68E-7D279D053806}"/>
              </a:ext>
            </a:extLst>
          </p:cNvPr>
          <p:cNvSpPr>
            <a:spLocks noGrp="1"/>
          </p:cNvSpPr>
          <p:nvPr>
            <p:ph type="sldNum" sz="quarter" idx="12"/>
          </p:nvPr>
        </p:nvSpPr>
        <p:spPr/>
        <p:txBody>
          <a:bodyPr/>
          <a:lstStyle/>
          <a:p>
            <a:fld id="{8C8064D2-ECE5-434A-BBA5-E34E59BF6EAC}" type="slidenum">
              <a:rPr lang="en-CA" smtClean="0"/>
              <a:t>36</a:t>
            </a:fld>
            <a:endParaRPr lang="en-CA"/>
          </a:p>
        </p:txBody>
      </p:sp>
      <p:sp>
        <p:nvSpPr>
          <p:cNvPr id="9" name="TextBox 8">
            <a:extLst>
              <a:ext uri="{FF2B5EF4-FFF2-40B4-BE49-F238E27FC236}">
                <a16:creationId xmlns:a16="http://schemas.microsoft.com/office/drawing/2014/main" id="{8F6C18EE-07FA-4B0F-820D-2C4F0308D85E}"/>
              </a:ext>
            </a:extLst>
          </p:cNvPr>
          <p:cNvSpPr txBox="1"/>
          <p:nvPr/>
        </p:nvSpPr>
        <p:spPr>
          <a:xfrm>
            <a:off x="220867" y="881625"/>
            <a:ext cx="6383660" cy="2308324"/>
          </a:xfrm>
          <a:prstGeom prst="rect">
            <a:avLst/>
          </a:prstGeom>
          <a:noFill/>
        </p:spPr>
        <p:txBody>
          <a:bodyPr wrap="square" rtlCol="0">
            <a:spAutoFit/>
          </a:bodyPr>
          <a:lstStyle/>
          <a:p>
            <a:r>
              <a:rPr lang="en-US" sz="1600" dirty="0">
                <a:cs typeface="Arial" panose="020B0604020202020204" pitchFamily="34" charset="0"/>
              </a:rPr>
              <a:t>Particular beam properties that are important include:</a:t>
            </a:r>
          </a:p>
          <a:p>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High luminosity </a:t>
            </a:r>
          </a:p>
          <a:p>
            <a:pPr marL="742950" lvl="1" indent="-285750">
              <a:buFont typeface="Arial" panose="020B0604020202020204" pitchFamily="34" charset="0"/>
              <a:buChar char="•"/>
            </a:pPr>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Parity quality beam: High polarization with high beam stability and systematic control</a:t>
            </a:r>
          </a:p>
          <a:p>
            <a:pPr marL="742950" lvl="1" indent="-285750">
              <a:buFont typeface="Arial" panose="020B0604020202020204" pitchFamily="34" charset="0"/>
              <a:buChar char="•"/>
            </a:pPr>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Highest precision beam polarimetry measurements</a:t>
            </a:r>
          </a:p>
          <a:p>
            <a:pPr lvl="1"/>
            <a:endParaRPr lang="en-US" sz="1600" dirty="0">
              <a:cs typeface="Arial" panose="020B0604020202020204" pitchFamily="34" charset="0"/>
            </a:endParaRPr>
          </a:p>
        </p:txBody>
      </p:sp>
      <p:sp>
        <p:nvSpPr>
          <p:cNvPr id="8" name="TextBox 7">
            <a:extLst>
              <a:ext uri="{FF2B5EF4-FFF2-40B4-BE49-F238E27FC236}">
                <a16:creationId xmlns:a16="http://schemas.microsoft.com/office/drawing/2014/main" id="{ECBD274F-A124-6D6D-B107-DB66719D0263}"/>
              </a:ext>
            </a:extLst>
          </p:cNvPr>
          <p:cNvSpPr txBox="1"/>
          <p:nvPr/>
        </p:nvSpPr>
        <p:spPr>
          <a:xfrm>
            <a:off x="10288186" y="46674"/>
            <a:ext cx="1828009" cy="461665"/>
          </a:xfrm>
          <a:prstGeom prst="rect">
            <a:avLst/>
          </a:prstGeom>
          <a:noFill/>
        </p:spPr>
        <p:txBody>
          <a:bodyPr wrap="square" rtlCol="0">
            <a:spAutoFit/>
          </a:bodyPr>
          <a:lstStyle/>
          <a:p>
            <a:r>
              <a:rPr lang="en-CA" sz="2400" dirty="0">
                <a:solidFill>
                  <a:srgbClr val="FF0000"/>
                </a:solidFill>
                <a:latin typeface="Times New Roman" panose="02020603050405020304" pitchFamily="18" charset="0"/>
                <a:cs typeface="Times New Roman" panose="02020603050405020304" pitchFamily="18" charset="0"/>
              </a:rPr>
              <a:t>P2@MESA</a:t>
            </a:r>
          </a:p>
        </p:txBody>
      </p:sp>
      <p:sp>
        <p:nvSpPr>
          <p:cNvPr id="11" name="TextBox 10">
            <a:extLst>
              <a:ext uri="{FF2B5EF4-FFF2-40B4-BE49-F238E27FC236}">
                <a16:creationId xmlns:a16="http://schemas.microsoft.com/office/drawing/2014/main" id="{E21A9701-02EC-6C96-DE77-84364CF699F6}"/>
              </a:ext>
            </a:extLst>
          </p:cNvPr>
          <p:cNvSpPr txBox="1"/>
          <p:nvPr/>
        </p:nvSpPr>
        <p:spPr>
          <a:xfrm>
            <a:off x="271874" y="222614"/>
            <a:ext cx="8821326" cy="400110"/>
          </a:xfrm>
          <a:prstGeom prst="rect">
            <a:avLst/>
          </a:prstGeom>
          <a:noFill/>
        </p:spPr>
        <p:txBody>
          <a:bodyPr wrap="square" rtlCol="0">
            <a:spAutoFit/>
          </a:bodyPr>
          <a:lstStyle/>
          <a:p>
            <a:r>
              <a:rPr lang="en-US" sz="2000" b="1" dirty="0"/>
              <a:t>The P2 Experiment (Mainz MESA Facility – </a:t>
            </a:r>
            <a:r>
              <a:rPr lang="en-US" sz="2000" b="1" dirty="0">
                <a:solidFill>
                  <a:srgbClr val="FF0000"/>
                </a:solidFill>
              </a:rPr>
              <a:t>See Talk by Kurt Aulenbacher</a:t>
            </a:r>
            <a:r>
              <a:rPr lang="en-US" sz="2000" b="1" dirty="0"/>
              <a:t>) </a:t>
            </a:r>
          </a:p>
        </p:txBody>
      </p:sp>
    </p:spTree>
    <p:extLst>
      <p:ext uri="{BB962C8B-B14F-4D97-AF65-F5344CB8AC3E}">
        <p14:creationId xmlns:p14="http://schemas.microsoft.com/office/powerpoint/2010/main" val="3663799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266FE-6321-4789-974A-51E785C1A0E4}"/>
              </a:ext>
            </a:extLst>
          </p:cNvPr>
          <p:cNvSpPr>
            <a:spLocks noGrp="1"/>
          </p:cNvSpPr>
          <p:nvPr>
            <p:ph type="dt" sz="half" idx="10"/>
          </p:nvPr>
        </p:nvSpPr>
        <p:spPr/>
        <p:txBody>
          <a:bodyPr/>
          <a:lstStyle/>
          <a:p>
            <a:fld id="{EF7A31C8-5A79-4067-BEB3-C9770147C2E8}" type="datetime1">
              <a:rPr lang="en-CA" smtClean="0"/>
              <a:t>2025-09-23</a:t>
            </a:fld>
            <a:endParaRPr lang="en-CA"/>
          </a:p>
        </p:txBody>
      </p:sp>
      <p:sp>
        <p:nvSpPr>
          <p:cNvPr id="3" name="Footer Placeholder 2">
            <a:extLst>
              <a:ext uri="{FF2B5EF4-FFF2-40B4-BE49-F238E27FC236}">
                <a16:creationId xmlns:a16="http://schemas.microsoft.com/office/drawing/2014/main" id="{8249FD6A-6D76-4E3E-8F8E-706D8B4FB24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4A785BD-A2DC-4D2E-B68E-7D279D053806}"/>
              </a:ext>
            </a:extLst>
          </p:cNvPr>
          <p:cNvSpPr>
            <a:spLocks noGrp="1"/>
          </p:cNvSpPr>
          <p:nvPr>
            <p:ph type="sldNum" sz="quarter" idx="12"/>
          </p:nvPr>
        </p:nvSpPr>
        <p:spPr/>
        <p:txBody>
          <a:bodyPr/>
          <a:lstStyle/>
          <a:p>
            <a:fld id="{8C8064D2-ECE5-434A-BBA5-E34E59BF6EAC}" type="slidenum">
              <a:rPr lang="en-CA" smtClean="0"/>
              <a:t>37</a:t>
            </a:fld>
            <a:endParaRPr lang="en-CA"/>
          </a:p>
        </p:txBody>
      </p:sp>
      <p:sp>
        <p:nvSpPr>
          <p:cNvPr id="7" name="TextBox 6">
            <a:extLst>
              <a:ext uri="{FF2B5EF4-FFF2-40B4-BE49-F238E27FC236}">
                <a16:creationId xmlns:a16="http://schemas.microsoft.com/office/drawing/2014/main" id="{BBCA4392-FF21-127C-55AA-6BE126755CBD}"/>
              </a:ext>
            </a:extLst>
          </p:cNvPr>
          <p:cNvSpPr txBox="1"/>
          <p:nvPr/>
        </p:nvSpPr>
        <p:spPr>
          <a:xfrm>
            <a:off x="220866" y="881625"/>
            <a:ext cx="6127468" cy="4524315"/>
          </a:xfrm>
          <a:prstGeom prst="rect">
            <a:avLst/>
          </a:prstGeom>
          <a:noFill/>
        </p:spPr>
        <p:txBody>
          <a:bodyPr wrap="square" rtlCol="0">
            <a:spAutoFit/>
          </a:bodyPr>
          <a:lstStyle/>
          <a:p>
            <a:r>
              <a:rPr lang="en-US" sz="1600" b="1" dirty="0">
                <a:cs typeface="Arial" panose="020B0604020202020204" pitchFamily="34" charset="0"/>
              </a:rPr>
              <a:t>Parity violating elastic scattering of polarized electrons:</a:t>
            </a:r>
          </a:p>
          <a:p>
            <a:pPr marL="285750" indent="-285750">
              <a:buFont typeface="Arial" panose="020B0604020202020204" pitchFamily="34" charset="0"/>
              <a:buChar char="•"/>
            </a:pPr>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Prepare electron beam with a given helicity (spin)</a:t>
            </a:r>
          </a:p>
          <a:p>
            <a:pPr marL="742950" lvl="1" indent="-285750">
              <a:buFont typeface="Arial" panose="020B0604020202020204" pitchFamily="34" charset="0"/>
              <a:buChar char="•"/>
            </a:pPr>
            <a:r>
              <a:rPr lang="en-US" sz="1600" dirty="0">
                <a:cs typeface="Arial" panose="020B0604020202020204" pitchFamily="34" charset="0"/>
              </a:rPr>
              <a:t>Scatter electrons and measure cross-section </a:t>
            </a:r>
          </a:p>
          <a:p>
            <a:pPr marL="742950" lvl="1" indent="-285750">
              <a:buFont typeface="Arial" panose="020B0604020202020204" pitchFamily="34" charset="0"/>
              <a:buChar char="•"/>
            </a:pPr>
            <a:r>
              <a:rPr lang="en-US" sz="1600" dirty="0">
                <a:cs typeface="Arial" panose="020B0604020202020204" pitchFamily="34" charset="0"/>
              </a:rPr>
              <a:t>Flip spin and measure cross-section again</a:t>
            </a:r>
          </a:p>
          <a:p>
            <a:pPr marL="742950" lvl="1" indent="-285750">
              <a:buFont typeface="Arial" panose="020B0604020202020204" pitchFamily="34" charset="0"/>
              <a:buChar char="•"/>
            </a:pPr>
            <a:r>
              <a:rPr lang="en-US" sz="1600" dirty="0">
                <a:cs typeface="Arial" panose="020B0604020202020204" pitchFamily="34" charset="0"/>
              </a:rPr>
              <a:t>Calculate the difference for the period of measurement </a:t>
            </a:r>
          </a:p>
          <a:p>
            <a:pPr marL="742950" lvl="1" indent="-285750">
              <a:buFont typeface="Arial" panose="020B0604020202020204" pitchFamily="34" charset="0"/>
              <a:buChar char="•"/>
            </a:pPr>
            <a:r>
              <a:rPr lang="en-US" sz="1600" dirty="0">
                <a:cs typeface="Arial" panose="020B0604020202020204" pitchFamily="34" charset="0"/>
              </a:rPr>
              <a:t>Extract an asymmetry:</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The rest is all about picking the right kinematics and controlling backgrounds and systematic effects</a:t>
            </a:r>
          </a:p>
          <a:p>
            <a:pPr marL="742950" lvl="1" indent="-285750">
              <a:buFont typeface="Arial" panose="020B0604020202020204" pitchFamily="34" charset="0"/>
              <a:buChar char="•"/>
            </a:pPr>
            <a:endParaRPr lang="en-US" sz="1600" dirty="0">
              <a:cs typeface="Arial" panose="020B0604020202020204" pitchFamily="34" charset="0"/>
            </a:endParaRPr>
          </a:p>
          <a:p>
            <a:pPr marL="742950" lvl="1" indent="-285750">
              <a:buFont typeface="Arial" panose="020B0604020202020204" pitchFamily="34" charset="0"/>
              <a:buChar char="•"/>
            </a:pPr>
            <a:r>
              <a:rPr lang="en-US" sz="1600" b="1" dirty="0">
                <a:cs typeface="Arial" panose="020B0604020202020204" pitchFamily="34" charset="0"/>
              </a:rPr>
              <a:t>Okay “easy </a:t>
            </a:r>
            <a:r>
              <a:rPr lang="en-US" sz="1600" b="1" dirty="0" err="1">
                <a:cs typeface="Arial" panose="020B0604020202020204" pitchFamily="34" charset="0"/>
              </a:rPr>
              <a:t>peesy</a:t>
            </a:r>
            <a:r>
              <a:rPr lang="en-US" sz="1600" b="1" dirty="0">
                <a:cs typeface="Arial" panose="020B0604020202020204" pitchFamily="34" charset="0"/>
              </a:rPr>
              <a:t>” … so what’s the problem ??</a:t>
            </a:r>
            <a:br>
              <a:rPr lang="en-US" sz="1600" b="1" dirty="0">
                <a:cs typeface="Arial" panose="020B0604020202020204" pitchFamily="34" charset="0"/>
              </a:rPr>
            </a:br>
            <a:br>
              <a:rPr lang="en-US" sz="1600" b="1" dirty="0">
                <a:cs typeface="Arial" panose="020B0604020202020204" pitchFamily="34" charset="0"/>
              </a:rPr>
            </a:br>
            <a:r>
              <a:rPr lang="en-US" sz="1600" b="1" dirty="0">
                <a:cs typeface="Arial" panose="020B0604020202020204" pitchFamily="34" charset="0"/>
              </a:rPr>
              <a:t>It’s just elastic scattering …</a:t>
            </a:r>
          </a:p>
        </p:txBody>
      </p:sp>
      <mc:AlternateContent xmlns:mc="http://schemas.openxmlformats.org/markup-compatibility/2006" xmlns:a14="http://schemas.microsoft.com/office/drawing/2010/main">
        <mc:Choice Requires="a14">
          <p:sp>
            <p:nvSpPr>
              <p:cNvPr id="11" name="Object 84">
                <a:extLst>
                  <a:ext uri="{FF2B5EF4-FFF2-40B4-BE49-F238E27FC236}">
                    <a16:creationId xmlns:a16="http://schemas.microsoft.com/office/drawing/2014/main" id="{76F908B2-A944-1951-8043-2D8FDBAADC9E}"/>
                  </a:ext>
                </a:extLst>
              </p:cNvPr>
              <p:cNvSpPr txBox="1"/>
              <p:nvPr/>
            </p:nvSpPr>
            <p:spPr bwMode="auto">
              <a:xfrm>
                <a:off x="2328641" y="2896483"/>
                <a:ext cx="1535693" cy="685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rPr>
                        <m:t>𝑨</m:t>
                      </m:r>
                      <m:r>
                        <a:rPr lang="en-CA" b="1" i="1" smtClean="0">
                          <a:solidFill>
                            <a:schemeClr val="accent1"/>
                          </a:solidFill>
                          <a:latin typeface="Cambria Math" panose="02040503050406030204" pitchFamily="18" charset="0"/>
                        </a:rPr>
                        <m:t>=</m:t>
                      </m:r>
                      <m:f>
                        <m:fPr>
                          <m:ctrlPr>
                            <a:rPr lang="en-CA" b="1" i="1">
                              <a:solidFill>
                                <a:schemeClr val="accent1"/>
                              </a:solidFill>
                              <a:latin typeface="Cambria Math" panose="02040503050406030204" pitchFamily="18" charset="0"/>
                            </a:rPr>
                          </m:ctrlPr>
                        </m:fPr>
                        <m:num>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num>
                        <m:den>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r>
                            <a:rPr lang="en-CA" b="1" i="1">
                              <a:solidFill>
                                <a:schemeClr val="accent1"/>
                              </a:solidFill>
                              <a:latin typeface="Cambria Math" panose="02040503050406030204" pitchFamily="18" charset="0"/>
                            </a:rPr>
                            <m:t>+</m:t>
                          </m:r>
                          <m:sSub>
                            <m:sSubPr>
                              <m:ctrlPr>
                                <a:rPr lang="en-CA" b="1" i="1">
                                  <a:solidFill>
                                    <a:schemeClr val="accent1"/>
                                  </a:solidFill>
                                  <a:latin typeface="Cambria Math" panose="02040503050406030204" pitchFamily="18" charset="0"/>
                                </a:rPr>
                              </m:ctrlPr>
                            </m:sSubPr>
                            <m:e>
                              <m:r>
                                <a:rPr lang="en-CA" b="1" i="1">
                                  <a:solidFill>
                                    <a:schemeClr val="accent1"/>
                                  </a:solidFill>
                                  <a:latin typeface="Cambria Math" panose="02040503050406030204" pitchFamily="18" charset="0"/>
                                </a:rPr>
                                <m:t>𝝈</m:t>
                              </m:r>
                            </m:e>
                            <m:sub>
                              <m:r>
                                <a:rPr lang="en-CA" b="1" i="1">
                                  <a:solidFill>
                                    <a:schemeClr val="accent1"/>
                                  </a:solidFill>
                                  <a:latin typeface="Cambria Math" panose="02040503050406030204" pitchFamily="18" charset="0"/>
                                </a:rPr>
                                <m:t>−</m:t>
                              </m:r>
                            </m:sub>
                          </m:sSub>
                        </m:den>
                      </m:f>
                    </m:oMath>
                  </m:oMathPara>
                </a14:m>
                <a:endParaRPr lang="en-CA" b="1" dirty="0">
                  <a:solidFill>
                    <a:schemeClr val="accent1"/>
                  </a:solidFill>
                </a:endParaRPr>
              </a:p>
            </p:txBody>
          </p:sp>
        </mc:Choice>
        <mc:Fallback xmlns="">
          <p:sp>
            <p:nvSpPr>
              <p:cNvPr id="11" name="Object 84">
                <a:extLst>
                  <a:ext uri="{FF2B5EF4-FFF2-40B4-BE49-F238E27FC236}">
                    <a16:creationId xmlns:a16="http://schemas.microsoft.com/office/drawing/2014/main" id="{76F908B2-A944-1951-8043-2D8FDBAADC9E}"/>
                  </a:ext>
                </a:extLst>
              </p:cNvPr>
              <p:cNvSpPr txBox="1">
                <a:spLocks noRot="1" noChangeAspect="1" noMove="1" noResize="1" noEditPoints="1" noAdjustHandles="1" noChangeArrowheads="1" noChangeShapeType="1" noTextEdit="1"/>
              </p:cNvSpPr>
              <p:nvPr/>
            </p:nvSpPr>
            <p:spPr bwMode="auto">
              <a:xfrm>
                <a:off x="2328641" y="2896483"/>
                <a:ext cx="1535693" cy="685800"/>
              </a:xfrm>
              <a:prstGeom prst="rect">
                <a:avLst/>
              </a:prstGeom>
              <a:blipFill>
                <a:blip r:embed="rId2"/>
                <a:stretch>
                  <a:fillRect/>
                </a:stretch>
              </a:blipFill>
            </p:spPr>
            <p:txBody>
              <a:bodyPr/>
              <a:lstStyle/>
              <a:p>
                <a:r>
                  <a:rPr lang="en-CA">
                    <a:noFill/>
                  </a:rPr>
                  <a:t> </a:t>
                </a:r>
              </a:p>
            </p:txBody>
          </p:sp>
        </mc:Fallback>
      </mc:AlternateContent>
      <p:grpSp>
        <p:nvGrpSpPr>
          <p:cNvPr id="15" name="Group 65">
            <a:extLst>
              <a:ext uri="{FF2B5EF4-FFF2-40B4-BE49-F238E27FC236}">
                <a16:creationId xmlns:a16="http://schemas.microsoft.com/office/drawing/2014/main" id="{F1F69670-1521-53F0-FFBD-AE83872B65A5}"/>
              </a:ext>
            </a:extLst>
          </p:cNvPr>
          <p:cNvGrpSpPr>
            <a:grpSpLocks/>
          </p:cNvGrpSpPr>
          <p:nvPr/>
        </p:nvGrpSpPr>
        <p:grpSpPr bwMode="auto">
          <a:xfrm>
            <a:off x="7526065" y="1740054"/>
            <a:ext cx="3627953" cy="2816553"/>
            <a:chOff x="4678371" y="598490"/>
            <a:chExt cx="3927113" cy="3006936"/>
          </a:xfrm>
        </p:grpSpPr>
        <p:sp>
          <p:nvSpPr>
            <p:cNvPr id="26" name="Line 11">
              <a:extLst>
                <a:ext uri="{FF2B5EF4-FFF2-40B4-BE49-F238E27FC236}">
                  <a16:creationId xmlns:a16="http://schemas.microsoft.com/office/drawing/2014/main" id="{C76E7203-CD35-0C1E-04DD-76FB21A8BA5E}"/>
                </a:ext>
              </a:extLst>
            </p:cNvPr>
            <p:cNvSpPr>
              <a:spLocks noChangeShapeType="1"/>
            </p:cNvSpPr>
            <p:nvPr/>
          </p:nvSpPr>
          <p:spPr bwMode="auto">
            <a:xfrm>
              <a:off x="4979988" y="1860550"/>
              <a:ext cx="1227137" cy="3175"/>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27" name="Line 12">
              <a:extLst>
                <a:ext uri="{FF2B5EF4-FFF2-40B4-BE49-F238E27FC236}">
                  <a16:creationId xmlns:a16="http://schemas.microsoft.com/office/drawing/2014/main" id="{4511D329-530E-3FA8-B50D-9E336BE340FE}"/>
                </a:ext>
              </a:extLst>
            </p:cNvPr>
            <p:cNvSpPr>
              <a:spLocks noChangeShapeType="1"/>
            </p:cNvSpPr>
            <p:nvPr/>
          </p:nvSpPr>
          <p:spPr bwMode="auto">
            <a:xfrm flipV="1">
              <a:off x="6205538" y="1001713"/>
              <a:ext cx="1028700" cy="889000"/>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29" name="Line 13">
              <a:extLst>
                <a:ext uri="{FF2B5EF4-FFF2-40B4-BE49-F238E27FC236}">
                  <a16:creationId xmlns:a16="http://schemas.microsoft.com/office/drawing/2014/main" id="{93A8B8E0-ADEE-14CA-8BAC-EC45A179D263}"/>
                </a:ext>
              </a:extLst>
            </p:cNvPr>
            <p:cNvSpPr>
              <a:spLocks noChangeShapeType="1"/>
            </p:cNvSpPr>
            <p:nvPr/>
          </p:nvSpPr>
          <p:spPr bwMode="auto">
            <a:xfrm>
              <a:off x="6270625" y="1868488"/>
              <a:ext cx="1343025" cy="3175"/>
            </a:xfrm>
            <a:prstGeom prst="line">
              <a:avLst/>
            </a:prstGeom>
            <a:noFill/>
            <a:ln w="19080">
              <a:solidFill>
                <a:srgbClr val="000000"/>
              </a:solidFill>
              <a:prstDash val="dash"/>
              <a:miter lim="800000"/>
              <a:headEnd/>
              <a:tailEn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31" name="Freeform 14">
              <a:extLst>
                <a:ext uri="{FF2B5EF4-FFF2-40B4-BE49-F238E27FC236}">
                  <a16:creationId xmlns:a16="http://schemas.microsoft.com/office/drawing/2014/main" id="{5851872C-DA02-648A-6ED9-F3455441BD3C}"/>
                </a:ext>
              </a:extLst>
            </p:cNvPr>
            <p:cNvSpPr>
              <a:spLocks/>
            </p:cNvSpPr>
            <p:nvPr/>
          </p:nvSpPr>
          <p:spPr bwMode="auto">
            <a:xfrm>
              <a:off x="6719888" y="1446213"/>
              <a:ext cx="139700" cy="419100"/>
            </a:xfrm>
            <a:custGeom>
              <a:avLst/>
              <a:gdLst>
                <a:gd name="T0" fmla="*/ 2147483647 w 388"/>
                <a:gd name="T1" fmla="*/ 2147483647 h 1165"/>
                <a:gd name="T2" fmla="*/ 2147483647 w 388"/>
                <a:gd name="T3" fmla="*/ 2147483647 h 1165"/>
                <a:gd name="T4" fmla="*/ 2147483647 w 388"/>
                <a:gd name="T5" fmla="*/ 2147483647 h 1165"/>
                <a:gd name="T6" fmla="*/ 0 w 388"/>
                <a:gd name="T7" fmla="*/ 0 h 1165"/>
                <a:gd name="T8" fmla="*/ 0 60000 65536"/>
                <a:gd name="T9" fmla="*/ 0 60000 65536"/>
                <a:gd name="T10" fmla="*/ 0 60000 65536"/>
                <a:gd name="T11" fmla="*/ 0 60000 65536"/>
                <a:gd name="T12" fmla="*/ 0 w 388"/>
                <a:gd name="T13" fmla="*/ 0 h 1165"/>
                <a:gd name="T14" fmla="*/ 388 w 388"/>
                <a:gd name="T15" fmla="*/ 1165 h 1165"/>
              </a:gdLst>
              <a:ahLst/>
              <a:cxnLst>
                <a:cxn ang="T8">
                  <a:pos x="T0" y="T1"/>
                </a:cxn>
                <a:cxn ang="T9">
                  <a:pos x="T2" y="T3"/>
                </a:cxn>
                <a:cxn ang="T10">
                  <a:pos x="T4" y="T5"/>
                </a:cxn>
                <a:cxn ang="T11">
                  <a:pos x="T6" y="T7"/>
                </a:cxn>
              </a:cxnLst>
              <a:rect l="T12" t="T13" r="T14" b="T15"/>
              <a:pathLst>
                <a:path w="388" h="1165">
                  <a:moveTo>
                    <a:pt x="357" y="1164"/>
                  </a:moveTo>
                  <a:cubicBezTo>
                    <a:pt x="372" y="954"/>
                    <a:pt x="387" y="744"/>
                    <a:pt x="357" y="582"/>
                  </a:cubicBezTo>
                  <a:cubicBezTo>
                    <a:pt x="327" y="420"/>
                    <a:pt x="237" y="290"/>
                    <a:pt x="178" y="193"/>
                  </a:cubicBezTo>
                  <a:cubicBezTo>
                    <a:pt x="119" y="96"/>
                    <a:pt x="59" y="47"/>
                    <a:pt x="0" y="0"/>
                  </a:cubicBezTo>
                </a:path>
              </a:pathLst>
            </a:custGeom>
            <a:noFill/>
            <a:ln w="19080">
              <a:solidFill>
                <a:srgbClr val="000000"/>
              </a:solidFill>
              <a:round/>
              <a:headEnd/>
              <a:tailEnd type="triangle" w="med" len="med"/>
            </a:ln>
          </p:spPr>
          <p:txBody>
            <a:bodyPr wrap="none" anchor="ct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43" name="Freeform 15">
              <a:extLst>
                <a:ext uri="{FF2B5EF4-FFF2-40B4-BE49-F238E27FC236}">
                  <a16:creationId xmlns:a16="http://schemas.microsoft.com/office/drawing/2014/main" id="{B0F78A3E-363A-705F-8FE5-8BFA1B6CEA0D}"/>
                </a:ext>
              </a:extLst>
            </p:cNvPr>
            <p:cNvSpPr>
              <a:spLocks/>
            </p:cNvSpPr>
            <p:nvPr/>
          </p:nvSpPr>
          <p:spPr bwMode="auto">
            <a:xfrm>
              <a:off x="6205538" y="1865313"/>
              <a:ext cx="708025" cy="838200"/>
            </a:xfrm>
            <a:custGeom>
              <a:avLst/>
              <a:gdLst>
                <a:gd name="T0" fmla="*/ 0 w 1968"/>
                <a:gd name="T1" fmla="*/ 0 h 2329"/>
                <a:gd name="T2" fmla="*/ 2147483647 w 1968"/>
                <a:gd name="T3" fmla="*/ 2147483647 h 2329"/>
                <a:gd name="T4" fmla="*/ 2147483647 w 1968"/>
                <a:gd name="T5" fmla="*/ 2147483647 h 2329"/>
                <a:gd name="T6" fmla="*/ 2147483647 w 1968"/>
                <a:gd name="T7" fmla="*/ 2147483647 h 2329"/>
                <a:gd name="T8" fmla="*/ 2147483647 w 1968"/>
                <a:gd name="T9" fmla="*/ 2147483647 h 2329"/>
                <a:gd name="T10" fmla="*/ 2147483647 w 1968"/>
                <a:gd name="T11" fmla="*/ 2147483647 h 2329"/>
                <a:gd name="T12" fmla="*/ 2147483647 w 1968"/>
                <a:gd name="T13" fmla="*/ 2147483647 h 2329"/>
                <a:gd name="T14" fmla="*/ 2147483647 w 1968"/>
                <a:gd name="T15" fmla="*/ 2147483647 h 2329"/>
                <a:gd name="T16" fmla="*/ 2147483647 w 1968"/>
                <a:gd name="T17" fmla="*/ 2147483647 h 2329"/>
                <a:gd name="T18" fmla="*/ 2147483647 w 1968"/>
                <a:gd name="T19" fmla="*/ 2147483647 h 2329"/>
                <a:gd name="T20" fmla="*/ 2147483647 w 1968"/>
                <a:gd name="T21" fmla="*/ 2147483647 h 2329"/>
                <a:gd name="T22" fmla="*/ 2147483647 w 1968"/>
                <a:gd name="T23" fmla="*/ 2147483647 h 2329"/>
                <a:gd name="T24" fmla="*/ 2147483647 w 1968"/>
                <a:gd name="T25" fmla="*/ 2147483647 h 23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8"/>
                <a:gd name="T40" fmla="*/ 0 h 2329"/>
                <a:gd name="T41" fmla="*/ 1968 w 1968"/>
                <a:gd name="T42" fmla="*/ 2329 h 23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8" h="2329">
                  <a:moveTo>
                    <a:pt x="0" y="0"/>
                  </a:moveTo>
                  <a:cubicBezTo>
                    <a:pt x="148" y="48"/>
                    <a:pt x="297" y="97"/>
                    <a:pt x="357" y="194"/>
                  </a:cubicBezTo>
                  <a:cubicBezTo>
                    <a:pt x="416" y="291"/>
                    <a:pt x="297" y="518"/>
                    <a:pt x="357" y="582"/>
                  </a:cubicBezTo>
                  <a:cubicBezTo>
                    <a:pt x="416" y="646"/>
                    <a:pt x="654" y="518"/>
                    <a:pt x="715" y="582"/>
                  </a:cubicBezTo>
                  <a:cubicBezTo>
                    <a:pt x="775" y="646"/>
                    <a:pt x="654" y="906"/>
                    <a:pt x="715" y="971"/>
                  </a:cubicBezTo>
                  <a:cubicBezTo>
                    <a:pt x="775" y="1035"/>
                    <a:pt x="1013" y="906"/>
                    <a:pt x="1072" y="971"/>
                  </a:cubicBezTo>
                  <a:cubicBezTo>
                    <a:pt x="1132" y="1035"/>
                    <a:pt x="1042" y="1294"/>
                    <a:pt x="1072" y="1359"/>
                  </a:cubicBezTo>
                  <a:cubicBezTo>
                    <a:pt x="1103" y="1423"/>
                    <a:pt x="1192" y="1359"/>
                    <a:pt x="1251" y="1359"/>
                  </a:cubicBezTo>
                  <a:cubicBezTo>
                    <a:pt x="1311" y="1359"/>
                    <a:pt x="1401" y="1294"/>
                    <a:pt x="1431" y="1359"/>
                  </a:cubicBezTo>
                  <a:cubicBezTo>
                    <a:pt x="1460" y="1423"/>
                    <a:pt x="1370" y="1682"/>
                    <a:pt x="1431" y="1746"/>
                  </a:cubicBezTo>
                  <a:cubicBezTo>
                    <a:pt x="1491" y="1812"/>
                    <a:pt x="1728" y="1682"/>
                    <a:pt x="1788" y="1746"/>
                  </a:cubicBezTo>
                  <a:cubicBezTo>
                    <a:pt x="1848" y="1812"/>
                    <a:pt x="1758" y="2038"/>
                    <a:pt x="1788" y="2135"/>
                  </a:cubicBezTo>
                  <a:cubicBezTo>
                    <a:pt x="1818" y="2233"/>
                    <a:pt x="1937" y="2296"/>
                    <a:pt x="1967" y="2328"/>
                  </a:cubicBezTo>
                </a:path>
              </a:pathLst>
            </a:custGeom>
            <a:noFill/>
            <a:ln w="19080">
              <a:solidFill>
                <a:srgbClr val="000000"/>
              </a:solidFill>
              <a:round/>
              <a:headEnd/>
              <a:tailEnd type="triangle" w="med" len="med"/>
            </a:ln>
          </p:spPr>
          <p:txBody>
            <a:bodyPr wrap="none" anchor="ct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grpSp>
          <p:nvGrpSpPr>
            <p:cNvPr id="45" name="Group 16">
              <a:extLst>
                <a:ext uri="{FF2B5EF4-FFF2-40B4-BE49-F238E27FC236}">
                  <a16:creationId xmlns:a16="http://schemas.microsoft.com/office/drawing/2014/main" id="{123A5097-9813-83D4-DABF-17ADBA32DEF2}"/>
                </a:ext>
              </a:extLst>
            </p:cNvPr>
            <p:cNvGrpSpPr>
              <a:grpSpLocks/>
            </p:cNvGrpSpPr>
            <p:nvPr/>
          </p:nvGrpSpPr>
          <p:grpSpPr bwMode="auto">
            <a:xfrm>
              <a:off x="6867525" y="1382713"/>
              <a:ext cx="312738" cy="400050"/>
              <a:chOff x="4452" y="960"/>
              <a:chExt cx="197" cy="252"/>
            </a:xfrm>
          </p:grpSpPr>
          <p:sp>
            <p:nvSpPr>
              <p:cNvPr id="128" name="AutoShape 17">
                <a:extLst>
                  <a:ext uri="{FF2B5EF4-FFF2-40B4-BE49-F238E27FC236}">
                    <a16:creationId xmlns:a16="http://schemas.microsoft.com/office/drawing/2014/main" id="{A7F6F644-F767-73D0-05BF-71A545B4151A}"/>
                  </a:ext>
                </a:extLst>
              </p:cNvPr>
              <p:cNvSpPr>
                <a:spLocks noChangeArrowheads="1"/>
              </p:cNvSpPr>
              <p:nvPr/>
            </p:nvSpPr>
            <p:spPr bwMode="auto">
              <a:xfrm>
                <a:off x="4472" y="960"/>
                <a:ext cx="163" cy="227"/>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29" name="Group 18">
                <a:extLst>
                  <a:ext uri="{FF2B5EF4-FFF2-40B4-BE49-F238E27FC236}">
                    <a16:creationId xmlns:a16="http://schemas.microsoft.com/office/drawing/2014/main" id="{1039A0CB-2CC0-44F7-5458-AB0824FA7EC7}"/>
                  </a:ext>
                </a:extLst>
              </p:cNvPr>
              <p:cNvGrpSpPr>
                <a:grpSpLocks/>
              </p:cNvGrpSpPr>
              <p:nvPr/>
            </p:nvGrpSpPr>
            <p:grpSpPr bwMode="auto">
              <a:xfrm>
                <a:off x="4452" y="960"/>
                <a:ext cx="198" cy="252"/>
                <a:chOff x="4452" y="960"/>
                <a:chExt cx="198" cy="252"/>
              </a:xfrm>
            </p:grpSpPr>
            <p:sp>
              <p:nvSpPr>
                <p:cNvPr id="130" name="AutoShape 19">
                  <a:extLst>
                    <a:ext uri="{FF2B5EF4-FFF2-40B4-BE49-F238E27FC236}">
                      <a16:creationId xmlns:a16="http://schemas.microsoft.com/office/drawing/2014/main" id="{A0BF1688-AC81-EBFD-6694-71D91BC29EF7}"/>
                    </a:ext>
                  </a:extLst>
                </p:cNvPr>
                <p:cNvSpPr>
                  <a:spLocks noChangeArrowheads="1"/>
                </p:cNvSpPr>
                <p:nvPr/>
              </p:nvSpPr>
              <p:spPr bwMode="auto">
                <a:xfrm>
                  <a:off x="4472" y="960"/>
                  <a:ext cx="160" cy="224"/>
                </a:xfrm>
                <a:prstGeom prst="roundRect">
                  <a:avLst>
                    <a:gd name="adj" fmla="val 625"/>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31" name="Group 20">
                  <a:extLst>
                    <a:ext uri="{FF2B5EF4-FFF2-40B4-BE49-F238E27FC236}">
                      <a16:creationId xmlns:a16="http://schemas.microsoft.com/office/drawing/2014/main" id="{867FF59E-257D-8A56-9E10-92505380A9E7}"/>
                    </a:ext>
                  </a:extLst>
                </p:cNvPr>
                <p:cNvGrpSpPr>
                  <a:grpSpLocks/>
                </p:cNvGrpSpPr>
                <p:nvPr/>
              </p:nvGrpSpPr>
              <p:grpSpPr bwMode="auto">
                <a:xfrm>
                  <a:off x="4452" y="961"/>
                  <a:ext cx="198" cy="251"/>
                  <a:chOff x="4452" y="961"/>
                  <a:chExt cx="198" cy="251"/>
                </a:xfrm>
              </p:grpSpPr>
              <p:sp>
                <p:nvSpPr>
                  <p:cNvPr id="132" name="AutoShape 21">
                    <a:extLst>
                      <a:ext uri="{FF2B5EF4-FFF2-40B4-BE49-F238E27FC236}">
                        <a16:creationId xmlns:a16="http://schemas.microsoft.com/office/drawing/2014/main" id="{A9E8FB4D-4A92-AA28-601A-7B5AA8744B3F}"/>
                      </a:ext>
                    </a:extLst>
                  </p:cNvPr>
                  <p:cNvSpPr>
                    <a:spLocks noChangeArrowheads="1"/>
                  </p:cNvSpPr>
                  <p:nvPr/>
                </p:nvSpPr>
                <p:spPr bwMode="auto">
                  <a:xfrm>
                    <a:off x="4472" y="961"/>
                    <a:ext cx="158" cy="222"/>
                  </a:xfrm>
                  <a:prstGeom prst="roundRect">
                    <a:avLst>
                      <a:gd name="adj" fmla="val 630"/>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33" name="Group 22">
                    <a:extLst>
                      <a:ext uri="{FF2B5EF4-FFF2-40B4-BE49-F238E27FC236}">
                        <a16:creationId xmlns:a16="http://schemas.microsoft.com/office/drawing/2014/main" id="{3F9BA777-B66F-1620-B071-5BBB87EA31D9}"/>
                      </a:ext>
                    </a:extLst>
                  </p:cNvPr>
                  <p:cNvGrpSpPr>
                    <a:grpSpLocks/>
                  </p:cNvGrpSpPr>
                  <p:nvPr/>
                </p:nvGrpSpPr>
                <p:grpSpPr bwMode="auto">
                  <a:xfrm>
                    <a:off x="4452" y="961"/>
                    <a:ext cx="198" cy="251"/>
                    <a:chOff x="4452" y="961"/>
                    <a:chExt cx="198" cy="251"/>
                  </a:xfrm>
                </p:grpSpPr>
                <p:sp>
                  <p:nvSpPr>
                    <p:cNvPr id="134" name="AutoShape 23">
                      <a:extLst>
                        <a:ext uri="{FF2B5EF4-FFF2-40B4-BE49-F238E27FC236}">
                          <a16:creationId xmlns:a16="http://schemas.microsoft.com/office/drawing/2014/main" id="{E55929DE-00F2-1B76-068B-4161440CAD8B}"/>
                        </a:ext>
                      </a:extLst>
                    </p:cNvPr>
                    <p:cNvSpPr>
                      <a:spLocks noChangeArrowheads="1"/>
                    </p:cNvSpPr>
                    <p:nvPr/>
                  </p:nvSpPr>
                  <p:spPr bwMode="auto">
                    <a:xfrm>
                      <a:off x="4472" y="961"/>
                      <a:ext cx="157" cy="221"/>
                    </a:xfrm>
                    <a:prstGeom prst="roundRect">
                      <a:avLst>
                        <a:gd name="adj" fmla="val 639"/>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35" name="Group 24">
                      <a:extLst>
                        <a:ext uri="{FF2B5EF4-FFF2-40B4-BE49-F238E27FC236}">
                          <a16:creationId xmlns:a16="http://schemas.microsoft.com/office/drawing/2014/main" id="{B3B00022-09F0-1C24-B308-19F8701949A1}"/>
                        </a:ext>
                      </a:extLst>
                    </p:cNvPr>
                    <p:cNvGrpSpPr>
                      <a:grpSpLocks/>
                    </p:cNvGrpSpPr>
                    <p:nvPr/>
                  </p:nvGrpSpPr>
                  <p:grpSpPr bwMode="auto">
                    <a:xfrm>
                      <a:off x="4452" y="961"/>
                      <a:ext cx="198" cy="251"/>
                      <a:chOff x="4452" y="961"/>
                      <a:chExt cx="198" cy="251"/>
                    </a:xfrm>
                  </p:grpSpPr>
                  <p:sp>
                    <p:nvSpPr>
                      <p:cNvPr id="136" name="AutoShape 25">
                        <a:extLst>
                          <a:ext uri="{FF2B5EF4-FFF2-40B4-BE49-F238E27FC236}">
                            <a16:creationId xmlns:a16="http://schemas.microsoft.com/office/drawing/2014/main" id="{679F3C3E-59EB-6AED-EB8F-1F5337A4D239}"/>
                          </a:ext>
                        </a:extLst>
                      </p:cNvPr>
                      <p:cNvSpPr>
                        <a:spLocks noChangeArrowheads="1"/>
                      </p:cNvSpPr>
                      <p:nvPr/>
                    </p:nvSpPr>
                    <p:spPr bwMode="auto">
                      <a:xfrm>
                        <a:off x="4472" y="961"/>
                        <a:ext cx="157" cy="221"/>
                      </a:xfrm>
                      <a:prstGeom prst="roundRect">
                        <a:avLst>
                          <a:gd name="adj" fmla="val 639"/>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137" name="AutoShape 26">
                        <a:extLst>
                          <a:ext uri="{FF2B5EF4-FFF2-40B4-BE49-F238E27FC236}">
                            <a16:creationId xmlns:a16="http://schemas.microsoft.com/office/drawing/2014/main" id="{81E1CEAE-6EAF-1069-63A9-DCC6BBA5FA4D}"/>
                          </a:ext>
                        </a:extLst>
                      </p:cNvPr>
                      <p:cNvSpPr>
                        <a:spLocks noChangeArrowheads="1"/>
                      </p:cNvSpPr>
                      <p:nvPr/>
                    </p:nvSpPr>
                    <p:spPr bwMode="auto">
                      <a:xfrm>
                        <a:off x="4452" y="961"/>
                        <a:ext cx="198" cy="251"/>
                      </a:xfrm>
                      <a:prstGeom prst="roundRect">
                        <a:avLst>
                          <a:gd name="adj" fmla="val 639"/>
                        </a:avLst>
                      </a:prstGeom>
                      <a:noFill/>
                      <a:ln w="9525">
                        <a:noFill/>
                        <a:round/>
                        <a:headEnd/>
                        <a:tailEnd/>
                      </a:ln>
                    </p:spPr>
                    <p:txBody>
                      <a:bodyPr wrap="none" lIns="90000" tIns="46800" rIns="90000" bIns="46800">
                        <a:spAutoFit/>
                      </a:bodyPr>
                      <a:lstStyle/>
                      <a:p>
                        <a:pPr defTabSz="457200" eaLnBrk="0" fontAlgn="base" hangingPunct="0">
                          <a:spcBef>
                            <a:spcPct val="0"/>
                          </a:spcBef>
                          <a:spcAft>
                            <a:spcPct val="0"/>
                          </a:spcAft>
                          <a:buClr>
                            <a:srgbClr val="000000"/>
                          </a:buClr>
                          <a:buSzPct val="100000"/>
                          <a:buFont typeface="Symbol" pitchFamily="18"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Symbol" pitchFamily="18" charset="2"/>
                            <a:ea typeface="DejaVu LGC Sans"/>
                            <a:cs typeface="DejaVu LGC Sans"/>
                          </a:rPr>
                          <a:t></a:t>
                        </a:r>
                      </a:p>
                    </p:txBody>
                  </p:sp>
                </p:grpSp>
              </p:grpSp>
            </p:grpSp>
          </p:grpSp>
        </p:grpSp>
        <p:sp>
          <p:nvSpPr>
            <p:cNvPr id="78" name="Oval 27">
              <a:extLst>
                <a:ext uri="{FF2B5EF4-FFF2-40B4-BE49-F238E27FC236}">
                  <a16:creationId xmlns:a16="http://schemas.microsoft.com/office/drawing/2014/main" id="{CE210883-5C6F-2C30-A312-30504FA360B6}"/>
                </a:ext>
              </a:extLst>
            </p:cNvPr>
            <p:cNvSpPr>
              <a:spLocks noChangeArrowheads="1"/>
            </p:cNvSpPr>
            <p:nvPr/>
          </p:nvSpPr>
          <p:spPr bwMode="auto">
            <a:xfrm>
              <a:off x="6913563" y="2703513"/>
              <a:ext cx="193675" cy="209550"/>
            </a:xfrm>
            <a:prstGeom prst="ellipse">
              <a:avLst/>
            </a:prstGeom>
            <a:solidFill>
              <a:srgbClr val="FF0000"/>
            </a:solidFill>
            <a:ln w="9360">
              <a:solidFill>
                <a:srgbClr val="FF0000"/>
              </a:solidFill>
              <a:miter lim="800000"/>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79" name="Line 28">
              <a:extLst>
                <a:ext uri="{FF2B5EF4-FFF2-40B4-BE49-F238E27FC236}">
                  <a16:creationId xmlns:a16="http://schemas.microsoft.com/office/drawing/2014/main" id="{FC0CE649-D22B-9266-BE14-67B885FD7034}"/>
                </a:ext>
              </a:extLst>
            </p:cNvPr>
            <p:cNvSpPr>
              <a:spLocks noChangeShapeType="1"/>
            </p:cNvSpPr>
            <p:nvPr/>
          </p:nvSpPr>
          <p:spPr bwMode="auto">
            <a:xfrm>
              <a:off x="7105650" y="2944813"/>
              <a:ext cx="385763" cy="488950"/>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grpSp>
          <p:nvGrpSpPr>
            <p:cNvPr id="80" name="Group 29">
              <a:extLst>
                <a:ext uri="{FF2B5EF4-FFF2-40B4-BE49-F238E27FC236}">
                  <a16:creationId xmlns:a16="http://schemas.microsoft.com/office/drawing/2014/main" id="{502669EB-C125-7C42-D3EA-1BFEEA9A22DA}"/>
                </a:ext>
              </a:extLst>
            </p:cNvPr>
            <p:cNvGrpSpPr>
              <a:grpSpLocks/>
            </p:cNvGrpSpPr>
            <p:nvPr/>
          </p:nvGrpSpPr>
          <p:grpSpPr bwMode="auto">
            <a:xfrm>
              <a:off x="4678371" y="1516065"/>
              <a:ext cx="354013" cy="500063"/>
              <a:chOff x="3073" y="1044"/>
              <a:chExt cx="223" cy="315"/>
            </a:xfrm>
          </p:grpSpPr>
          <p:sp>
            <p:nvSpPr>
              <p:cNvPr id="118" name="AutoShape 30">
                <a:extLst>
                  <a:ext uri="{FF2B5EF4-FFF2-40B4-BE49-F238E27FC236}">
                    <a16:creationId xmlns:a16="http://schemas.microsoft.com/office/drawing/2014/main" id="{B3FC3B96-ECAB-B4F5-BB67-037FF7971F45}"/>
                  </a:ext>
                </a:extLst>
              </p:cNvPr>
              <p:cNvSpPr>
                <a:spLocks noChangeArrowheads="1"/>
              </p:cNvSpPr>
              <p:nvPr/>
            </p:nvSpPr>
            <p:spPr bwMode="auto">
              <a:xfrm>
                <a:off x="3144" y="1044"/>
                <a:ext cx="152" cy="246"/>
              </a:xfrm>
              <a:prstGeom prst="roundRect">
                <a:avLst>
                  <a:gd name="adj" fmla="val 657"/>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19" name="Group 31">
                <a:extLst>
                  <a:ext uri="{FF2B5EF4-FFF2-40B4-BE49-F238E27FC236}">
                    <a16:creationId xmlns:a16="http://schemas.microsoft.com/office/drawing/2014/main" id="{E0378463-9172-5AC8-D952-95B4B77AD875}"/>
                  </a:ext>
                </a:extLst>
              </p:cNvPr>
              <p:cNvGrpSpPr>
                <a:grpSpLocks/>
              </p:cNvGrpSpPr>
              <p:nvPr/>
            </p:nvGrpSpPr>
            <p:grpSpPr bwMode="auto">
              <a:xfrm>
                <a:off x="3073" y="1044"/>
                <a:ext cx="220" cy="315"/>
                <a:chOff x="3073" y="1044"/>
                <a:chExt cx="220" cy="315"/>
              </a:xfrm>
            </p:grpSpPr>
            <p:sp>
              <p:nvSpPr>
                <p:cNvPr id="120" name="AutoShape 32">
                  <a:extLst>
                    <a:ext uri="{FF2B5EF4-FFF2-40B4-BE49-F238E27FC236}">
                      <a16:creationId xmlns:a16="http://schemas.microsoft.com/office/drawing/2014/main" id="{8EF01F98-ED24-C42C-E48C-AEDE28A2E3D1}"/>
                    </a:ext>
                  </a:extLst>
                </p:cNvPr>
                <p:cNvSpPr>
                  <a:spLocks noChangeArrowheads="1"/>
                </p:cNvSpPr>
                <p:nvPr/>
              </p:nvSpPr>
              <p:spPr bwMode="auto">
                <a:xfrm>
                  <a:off x="3144" y="1044"/>
                  <a:ext cx="149" cy="243"/>
                </a:xfrm>
                <a:prstGeom prst="roundRect">
                  <a:avLst>
                    <a:gd name="adj" fmla="val 67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21" name="Group 33">
                  <a:extLst>
                    <a:ext uri="{FF2B5EF4-FFF2-40B4-BE49-F238E27FC236}">
                      <a16:creationId xmlns:a16="http://schemas.microsoft.com/office/drawing/2014/main" id="{53B645F5-D992-1039-30E7-1BEAC15B4347}"/>
                    </a:ext>
                  </a:extLst>
                </p:cNvPr>
                <p:cNvGrpSpPr>
                  <a:grpSpLocks/>
                </p:cNvGrpSpPr>
                <p:nvPr/>
              </p:nvGrpSpPr>
              <p:grpSpPr bwMode="auto">
                <a:xfrm>
                  <a:off x="3073" y="1044"/>
                  <a:ext cx="219" cy="315"/>
                  <a:chOff x="3073" y="1044"/>
                  <a:chExt cx="219" cy="315"/>
                </a:xfrm>
              </p:grpSpPr>
              <p:sp>
                <p:nvSpPr>
                  <p:cNvPr id="122" name="AutoShape 34">
                    <a:extLst>
                      <a:ext uri="{FF2B5EF4-FFF2-40B4-BE49-F238E27FC236}">
                        <a16:creationId xmlns:a16="http://schemas.microsoft.com/office/drawing/2014/main" id="{73B766AD-ED92-78DF-E79C-ADDF99003214}"/>
                      </a:ext>
                    </a:extLst>
                  </p:cNvPr>
                  <p:cNvSpPr>
                    <a:spLocks noChangeArrowheads="1"/>
                  </p:cNvSpPr>
                  <p:nvPr/>
                </p:nvSpPr>
                <p:spPr bwMode="auto">
                  <a:xfrm>
                    <a:off x="3145" y="1044"/>
                    <a:ext cx="147" cy="240"/>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23" name="Group 35">
                    <a:extLst>
                      <a:ext uri="{FF2B5EF4-FFF2-40B4-BE49-F238E27FC236}">
                        <a16:creationId xmlns:a16="http://schemas.microsoft.com/office/drawing/2014/main" id="{D95AD147-5C55-7642-7C9B-5D8380B75602}"/>
                      </a:ext>
                    </a:extLst>
                  </p:cNvPr>
                  <p:cNvGrpSpPr>
                    <a:grpSpLocks/>
                  </p:cNvGrpSpPr>
                  <p:nvPr/>
                </p:nvGrpSpPr>
                <p:grpSpPr bwMode="auto">
                  <a:xfrm>
                    <a:off x="3073" y="1044"/>
                    <a:ext cx="217" cy="315"/>
                    <a:chOff x="3073" y="1044"/>
                    <a:chExt cx="217" cy="315"/>
                  </a:xfrm>
                </p:grpSpPr>
                <p:sp>
                  <p:nvSpPr>
                    <p:cNvPr id="124" name="AutoShape 36">
                      <a:extLst>
                        <a:ext uri="{FF2B5EF4-FFF2-40B4-BE49-F238E27FC236}">
                          <a16:creationId xmlns:a16="http://schemas.microsoft.com/office/drawing/2014/main" id="{C3696406-B318-0937-E89A-CBF01C6C5ADC}"/>
                        </a:ext>
                      </a:extLst>
                    </p:cNvPr>
                    <p:cNvSpPr>
                      <a:spLocks noChangeArrowheads="1"/>
                    </p:cNvSpPr>
                    <p:nvPr/>
                  </p:nvSpPr>
                  <p:spPr bwMode="auto">
                    <a:xfrm>
                      <a:off x="3145" y="1044"/>
                      <a:ext cx="145" cy="238"/>
                    </a:xfrm>
                    <a:prstGeom prst="roundRect">
                      <a:avLst>
                        <a:gd name="adj" fmla="val 694"/>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25" name="Group 37">
                      <a:extLst>
                        <a:ext uri="{FF2B5EF4-FFF2-40B4-BE49-F238E27FC236}">
                          <a16:creationId xmlns:a16="http://schemas.microsoft.com/office/drawing/2014/main" id="{CAA38733-29D0-A4B4-F8AD-BF97CBB4B7A3}"/>
                        </a:ext>
                      </a:extLst>
                    </p:cNvPr>
                    <p:cNvGrpSpPr>
                      <a:grpSpLocks/>
                    </p:cNvGrpSpPr>
                    <p:nvPr/>
                  </p:nvGrpSpPr>
                  <p:grpSpPr bwMode="auto">
                    <a:xfrm>
                      <a:off x="3073" y="1044"/>
                      <a:ext cx="217" cy="315"/>
                      <a:chOff x="3073" y="1044"/>
                      <a:chExt cx="217" cy="315"/>
                    </a:xfrm>
                  </p:grpSpPr>
                  <p:sp>
                    <p:nvSpPr>
                      <p:cNvPr id="126" name="AutoShape 38">
                        <a:extLst>
                          <a:ext uri="{FF2B5EF4-FFF2-40B4-BE49-F238E27FC236}">
                            <a16:creationId xmlns:a16="http://schemas.microsoft.com/office/drawing/2014/main" id="{44C059A4-72AD-36C8-2D04-92AE8ACD80E8}"/>
                          </a:ext>
                        </a:extLst>
                      </p:cNvPr>
                      <p:cNvSpPr>
                        <a:spLocks noChangeArrowheads="1"/>
                      </p:cNvSpPr>
                      <p:nvPr/>
                    </p:nvSpPr>
                    <p:spPr bwMode="auto">
                      <a:xfrm>
                        <a:off x="3145" y="1044"/>
                        <a:ext cx="145" cy="238"/>
                      </a:xfrm>
                      <a:prstGeom prst="roundRect">
                        <a:avLst>
                          <a:gd name="adj" fmla="val 694"/>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127" name="AutoShape 39">
                        <a:extLst>
                          <a:ext uri="{FF2B5EF4-FFF2-40B4-BE49-F238E27FC236}">
                            <a16:creationId xmlns:a16="http://schemas.microsoft.com/office/drawing/2014/main" id="{93EA7B8F-7095-6B31-4D80-E5A220D592FB}"/>
                          </a:ext>
                        </a:extLst>
                      </p:cNvPr>
                      <p:cNvSpPr>
                        <a:spLocks noChangeArrowheads="1"/>
                      </p:cNvSpPr>
                      <p:nvPr/>
                    </p:nvSpPr>
                    <p:spPr bwMode="auto">
                      <a:xfrm>
                        <a:off x="3073" y="1094"/>
                        <a:ext cx="185" cy="265"/>
                      </a:xfrm>
                      <a:prstGeom prst="roundRect">
                        <a:avLst>
                          <a:gd name="adj" fmla="val 694"/>
                        </a:avLst>
                      </a:prstGeom>
                      <a:noFill/>
                      <a:ln w="9525">
                        <a:noFill/>
                        <a:round/>
                        <a:headEnd/>
                        <a:tailEnd/>
                      </a:ln>
                    </p:spPr>
                    <p:txBody>
                      <a:bodyPr wrap="none" lIns="90000" tIns="46800" rIns="90000" bIns="46800">
                        <a:spAutoFit/>
                      </a:bodyPr>
                      <a:lstStyle/>
                      <a:p>
                        <a:pPr defTabSz="457200" eaLnBrk="0" fontAlgn="base" hangingPunct="0">
                          <a:lnSpc>
                            <a:spcPts val="2563"/>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ea typeface="DejaVu LGC Sans"/>
                            <a:cs typeface="DejaVu LGC Sans"/>
                          </a:rPr>
                          <a:t>e</a:t>
                        </a:r>
                      </a:p>
                    </p:txBody>
                  </p:sp>
                </p:grpSp>
              </p:grpSp>
            </p:grpSp>
          </p:grpSp>
        </p:grpSp>
        <p:grpSp>
          <p:nvGrpSpPr>
            <p:cNvPr id="81" name="Group 40">
              <a:extLst>
                <a:ext uri="{FF2B5EF4-FFF2-40B4-BE49-F238E27FC236}">
                  <a16:creationId xmlns:a16="http://schemas.microsoft.com/office/drawing/2014/main" id="{B3F4A836-AF82-DC57-CE40-A8CAB3F03716}"/>
                </a:ext>
              </a:extLst>
            </p:cNvPr>
            <p:cNvGrpSpPr>
              <a:grpSpLocks/>
            </p:cNvGrpSpPr>
            <p:nvPr/>
          </p:nvGrpSpPr>
          <p:grpSpPr bwMode="auto">
            <a:xfrm>
              <a:off x="7105650" y="598490"/>
              <a:ext cx="458788" cy="469901"/>
              <a:chOff x="4602" y="466"/>
              <a:chExt cx="289" cy="296"/>
            </a:xfrm>
          </p:grpSpPr>
          <p:sp>
            <p:nvSpPr>
              <p:cNvPr id="108" name="AutoShape 41">
                <a:extLst>
                  <a:ext uri="{FF2B5EF4-FFF2-40B4-BE49-F238E27FC236}">
                    <a16:creationId xmlns:a16="http://schemas.microsoft.com/office/drawing/2014/main" id="{A3095C42-B23C-9546-33B1-DCFE6ADCE59F}"/>
                  </a:ext>
                </a:extLst>
              </p:cNvPr>
              <p:cNvSpPr>
                <a:spLocks noChangeArrowheads="1"/>
              </p:cNvSpPr>
              <p:nvPr/>
            </p:nvSpPr>
            <p:spPr bwMode="auto">
              <a:xfrm>
                <a:off x="4602" y="516"/>
                <a:ext cx="152" cy="246"/>
              </a:xfrm>
              <a:prstGeom prst="roundRect">
                <a:avLst>
                  <a:gd name="adj" fmla="val 657"/>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09" name="Group 42">
                <a:extLst>
                  <a:ext uri="{FF2B5EF4-FFF2-40B4-BE49-F238E27FC236}">
                    <a16:creationId xmlns:a16="http://schemas.microsoft.com/office/drawing/2014/main" id="{8F61D882-F65D-8073-3D86-3C1851528568}"/>
                  </a:ext>
                </a:extLst>
              </p:cNvPr>
              <p:cNvGrpSpPr>
                <a:grpSpLocks/>
              </p:cNvGrpSpPr>
              <p:nvPr/>
            </p:nvGrpSpPr>
            <p:grpSpPr bwMode="auto">
              <a:xfrm>
                <a:off x="4602" y="466"/>
                <a:ext cx="289" cy="293"/>
                <a:chOff x="4602" y="466"/>
                <a:chExt cx="289" cy="293"/>
              </a:xfrm>
            </p:grpSpPr>
            <p:sp>
              <p:nvSpPr>
                <p:cNvPr id="110" name="AutoShape 43">
                  <a:extLst>
                    <a:ext uri="{FF2B5EF4-FFF2-40B4-BE49-F238E27FC236}">
                      <a16:creationId xmlns:a16="http://schemas.microsoft.com/office/drawing/2014/main" id="{30767F5B-E2C8-D4FB-D56C-ACC03314D086}"/>
                    </a:ext>
                  </a:extLst>
                </p:cNvPr>
                <p:cNvSpPr>
                  <a:spLocks noChangeArrowheads="1"/>
                </p:cNvSpPr>
                <p:nvPr/>
              </p:nvSpPr>
              <p:spPr bwMode="auto">
                <a:xfrm>
                  <a:off x="4602" y="516"/>
                  <a:ext cx="149" cy="243"/>
                </a:xfrm>
                <a:prstGeom prst="roundRect">
                  <a:avLst>
                    <a:gd name="adj" fmla="val 67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11" name="Group 44">
                  <a:extLst>
                    <a:ext uri="{FF2B5EF4-FFF2-40B4-BE49-F238E27FC236}">
                      <a16:creationId xmlns:a16="http://schemas.microsoft.com/office/drawing/2014/main" id="{B904AB58-500F-CEA1-3F65-B7553D5C388C}"/>
                    </a:ext>
                  </a:extLst>
                </p:cNvPr>
                <p:cNvGrpSpPr>
                  <a:grpSpLocks/>
                </p:cNvGrpSpPr>
                <p:nvPr/>
              </p:nvGrpSpPr>
              <p:grpSpPr bwMode="auto">
                <a:xfrm>
                  <a:off x="4602" y="466"/>
                  <a:ext cx="289" cy="291"/>
                  <a:chOff x="4602" y="466"/>
                  <a:chExt cx="289" cy="291"/>
                </a:xfrm>
              </p:grpSpPr>
              <p:sp>
                <p:nvSpPr>
                  <p:cNvPr id="112" name="AutoShape 45">
                    <a:extLst>
                      <a:ext uri="{FF2B5EF4-FFF2-40B4-BE49-F238E27FC236}">
                        <a16:creationId xmlns:a16="http://schemas.microsoft.com/office/drawing/2014/main" id="{4BD31845-DE44-531E-863C-36EA0AEF9349}"/>
                      </a:ext>
                    </a:extLst>
                  </p:cNvPr>
                  <p:cNvSpPr>
                    <a:spLocks noChangeArrowheads="1"/>
                  </p:cNvSpPr>
                  <p:nvPr/>
                </p:nvSpPr>
                <p:spPr bwMode="auto">
                  <a:xfrm>
                    <a:off x="4602" y="516"/>
                    <a:ext cx="147" cy="241"/>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13" name="Group 46">
                    <a:extLst>
                      <a:ext uri="{FF2B5EF4-FFF2-40B4-BE49-F238E27FC236}">
                        <a16:creationId xmlns:a16="http://schemas.microsoft.com/office/drawing/2014/main" id="{900C5852-8587-FDED-9620-2BE0505727D1}"/>
                      </a:ext>
                    </a:extLst>
                  </p:cNvPr>
                  <p:cNvGrpSpPr>
                    <a:grpSpLocks/>
                  </p:cNvGrpSpPr>
                  <p:nvPr/>
                </p:nvGrpSpPr>
                <p:grpSpPr bwMode="auto">
                  <a:xfrm>
                    <a:off x="4602" y="466"/>
                    <a:ext cx="289" cy="289"/>
                    <a:chOff x="4602" y="466"/>
                    <a:chExt cx="289" cy="289"/>
                  </a:xfrm>
                </p:grpSpPr>
                <p:sp>
                  <p:nvSpPr>
                    <p:cNvPr id="114" name="AutoShape 47">
                      <a:extLst>
                        <a:ext uri="{FF2B5EF4-FFF2-40B4-BE49-F238E27FC236}">
                          <a16:creationId xmlns:a16="http://schemas.microsoft.com/office/drawing/2014/main" id="{9BF3A2E7-36B7-4056-8079-1E413116A660}"/>
                        </a:ext>
                      </a:extLst>
                    </p:cNvPr>
                    <p:cNvSpPr>
                      <a:spLocks noChangeArrowheads="1"/>
                    </p:cNvSpPr>
                    <p:nvPr/>
                  </p:nvSpPr>
                  <p:spPr bwMode="auto">
                    <a:xfrm>
                      <a:off x="4602" y="516"/>
                      <a:ext cx="146" cy="239"/>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15" name="Group 48">
                      <a:extLst>
                        <a:ext uri="{FF2B5EF4-FFF2-40B4-BE49-F238E27FC236}">
                          <a16:creationId xmlns:a16="http://schemas.microsoft.com/office/drawing/2014/main" id="{C2ED5366-9B5C-7013-ACBF-E6DB6D583E96}"/>
                        </a:ext>
                      </a:extLst>
                    </p:cNvPr>
                    <p:cNvGrpSpPr>
                      <a:grpSpLocks/>
                    </p:cNvGrpSpPr>
                    <p:nvPr/>
                  </p:nvGrpSpPr>
                  <p:grpSpPr bwMode="auto">
                    <a:xfrm>
                      <a:off x="4602" y="466"/>
                      <a:ext cx="289" cy="289"/>
                      <a:chOff x="4602" y="466"/>
                      <a:chExt cx="289" cy="289"/>
                    </a:xfrm>
                  </p:grpSpPr>
                  <p:sp>
                    <p:nvSpPr>
                      <p:cNvPr id="116" name="AutoShape 49">
                        <a:extLst>
                          <a:ext uri="{FF2B5EF4-FFF2-40B4-BE49-F238E27FC236}">
                            <a16:creationId xmlns:a16="http://schemas.microsoft.com/office/drawing/2014/main" id="{4AD6CC93-23B8-FEE8-7973-7F869A648F30}"/>
                          </a:ext>
                        </a:extLst>
                      </p:cNvPr>
                      <p:cNvSpPr>
                        <a:spLocks noChangeArrowheads="1"/>
                      </p:cNvSpPr>
                      <p:nvPr/>
                    </p:nvSpPr>
                    <p:spPr bwMode="auto">
                      <a:xfrm>
                        <a:off x="4602" y="516"/>
                        <a:ext cx="146" cy="239"/>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117" name="AutoShape 50">
                        <a:extLst>
                          <a:ext uri="{FF2B5EF4-FFF2-40B4-BE49-F238E27FC236}">
                            <a16:creationId xmlns:a16="http://schemas.microsoft.com/office/drawing/2014/main" id="{5BE13B2F-818B-66E9-7178-335382A1631A}"/>
                          </a:ext>
                        </a:extLst>
                      </p:cNvPr>
                      <p:cNvSpPr>
                        <a:spLocks noChangeArrowheads="1"/>
                      </p:cNvSpPr>
                      <p:nvPr/>
                    </p:nvSpPr>
                    <p:spPr bwMode="auto">
                      <a:xfrm>
                        <a:off x="4621" y="466"/>
                        <a:ext cx="270" cy="265"/>
                      </a:xfrm>
                      <a:prstGeom prst="roundRect">
                        <a:avLst>
                          <a:gd name="adj" fmla="val 681"/>
                        </a:avLst>
                      </a:prstGeom>
                      <a:noFill/>
                      <a:ln w="9525">
                        <a:noFill/>
                        <a:round/>
                        <a:headEnd/>
                        <a:tailEnd/>
                      </a:ln>
                    </p:spPr>
                    <p:txBody>
                      <a:bodyPr wrap="none" lIns="90000" tIns="46800" rIns="90000" bIns="46800">
                        <a:spAutoFit/>
                      </a:bodyPr>
                      <a:lstStyle/>
                      <a:p>
                        <a:pPr defTabSz="457200" eaLnBrk="0" fontAlgn="base" hangingPunct="0">
                          <a:lnSpc>
                            <a:spcPts val="2563"/>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ea typeface="DejaVu LGC Sans"/>
                            <a:cs typeface="DejaVu LGC Sans"/>
                          </a:rPr>
                          <a:t> e'</a:t>
                        </a:r>
                      </a:p>
                    </p:txBody>
                  </p:sp>
                </p:grpSp>
              </p:grpSp>
            </p:grpSp>
          </p:grpSp>
        </p:grpSp>
        <p:grpSp>
          <p:nvGrpSpPr>
            <p:cNvPr id="82" name="Group 51">
              <a:extLst>
                <a:ext uri="{FF2B5EF4-FFF2-40B4-BE49-F238E27FC236}">
                  <a16:creationId xmlns:a16="http://schemas.microsoft.com/office/drawing/2014/main" id="{A627F407-62F5-F4B2-9D37-E395A110E314}"/>
                </a:ext>
              </a:extLst>
            </p:cNvPr>
            <p:cNvGrpSpPr>
              <a:grpSpLocks/>
            </p:cNvGrpSpPr>
            <p:nvPr/>
          </p:nvGrpSpPr>
          <p:grpSpPr bwMode="auto">
            <a:xfrm>
              <a:off x="7029450" y="2386013"/>
              <a:ext cx="322263" cy="498475"/>
              <a:chOff x="4554" y="1592"/>
              <a:chExt cx="203" cy="314"/>
            </a:xfrm>
          </p:grpSpPr>
          <p:sp>
            <p:nvSpPr>
              <p:cNvPr id="89" name="AutoShape 52">
                <a:extLst>
                  <a:ext uri="{FF2B5EF4-FFF2-40B4-BE49-F238E27FC236}">
                    <a16:creationId xmlns:a16="http://schemas.microsoft.com/office/drawing/2014/main" id="{54A72877-A070-DB60-9B54-FA947DBCF526}"/>
                  </a:ext>
                </a:extLst>
              </p:cNvPr>
              <p:cNvSpPr>
                <a:spLocks noChangeArrowheads="1"/>
              </p:cNvSpPr>
              <p:nvPr/>
            </p:nvSpPr>
            <p:spPr bwMode="auto">
              <a:xfrm>
                <a:off x="4562" y="1660"/>
                <a:ext cx="168" cy="246"/>
              </a:xfrm>
              <a:prstGeom prst="roundRect">
                <a:avLst>
                  <a:gd name="adj" fmla="val 593"/>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98" name="Group 53">
                <a:extLst>
                  <a:ext uri="{FF2B5EF4-FFF2-40B4-BE49-F238E27FC236}">
                    <a16:creationId xmlns:a16="http://schemas.microsoft.com/office/drawing/2014/main" id="{16140401-1651-C6EE-25F0-EDA8EE94111C}"/>
                  </a:ext>
                </a:extLst>
              </p:cNvPr>
              <p:cNvGrpSpPr>
                <a:grpSpLocks/>
              </p:cNvGrpSpPr>
              <p:nvPr/>
            </p:nvGrpSpPr>
            <p:grpSpPr bwMode="auto">
              <a:xfrm>
                <a:off x="4554" y="1592"/>
                <a:ext cx="203" cy="311"/>
                <a:chOff x="4554" y="1592"/>
                <a:chExt cx="203" cy="311"/>
              </a:xfrm>
            </p:grpSpPr>
            <p:sp>
              <p:nvSpPr>
                <p:cNvPr id="99" name="AutoShape 54">
                  <a:extLst>
                    <a:ext uri="{FF2B5EF4-FFF2-40B4-BE49-F238E27FC236}">
                      <a16:creationId xmlns:a16="http://schemas.microsoft.com/office/drawing/2014/main" id="{B8DACBDE-B363-1615-7060-B91E443A0AC4}"/>
                    </a:ext>
                  </a:extLst>
                </p:cNvPr>
                <p:cNvSpPr>
                  <a:spLocks noChangeArrowheads="1"/>
                </p:cNvSpPr>
                <p:nvPr/>
              </p:nvSpPr>
              <p:spPr bwMode="auto">
                <a:xfrm>
                  <a:off x="4562" y="1660"/>
                  <a:ext cx="165" cy="243"/>
                </a:xfrm>
                <a:prstGeom prst="roundRect">
                  <a:avLst>
                    <a:gd name="adj" fmla="val 60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00" name="Group 55">
                  <a:extLst>
                    <a:ext uri="{FF2B5EF4-FFF2-40B4-BE49-F238E27FC236}">
                      <a16:creationId xmlns:a16="http://schemas.microsoft.com/office/drawing/2014/main" id="{847E7BE5-D7C2-2574-C6FE-13C1B80F99EC}"/>
                    </a:ext>
                  </a:extLst>
                </p:cNvPr>
                <p:cNvGrpSpPr>
                  <a:grpSpLocks/>
                </p:cNvGrpSpPr>
                <p:nvPr/>
              </p:nvGrpSpPr>
              <p:grpSpPr bwMode="auto">
                <a:xfrm>
                  <a:off x="4554" y="1592"/>
                  <a:ext cx="203" cy="309"/>
                  <a:chOff x="4554" y="1592"/>
                  <a:chExt cx="203" cy="309"/>
                </a:xfrm>
              </p:grpSpPr>
              <p:sp>
                <p:nvSpPr>
                  <p:cNvPr id="102" name="AutoShape 56">
                    <a:extLst>
                      <a:ext uri="{FF2B5EF4-FFF2-40B4-BE49-F238E27FC236}">
                        <a16:creationId xmlns:a16="http://schemas.microsoft.com/office/drawing/2014/main" id="{BBE5DB90-C88D-C741-4A39-8026F1FCD2D6}"/>
                      </a:ext>
                    </a:extLst>
                  </p:cNvPr>
                  <p:cNvSpPr>
                    <a:spLocks noChangeArrowheads="1"/>
                  </p:cNvSpPr>
                  <p:nvPr/>
                </p:nvSpPr>
                <p:spPr bwMode="auto">
                  <a:xfrm>
                    <a:off x="4562" y="1660"/>
                    <a:ext cx="163" cy="241"/>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03" name="Group 57">
                    <a:extLst>
                      <a:ext uri="{FF2B5EF4-FFF2-40B4-BE49-F238E27FC236}">
                        <a16:creationId xmlns:a16="http://schemas.microsoft.com/office/drawing/2014/main" id="{200F41B3-DCA3-1EB1-1944-3804A6C28270}"/>
                      </a:ext>
                    </a:extLst>
                  </p:cNvPr>
                  <p:cNvGrpSpPr>
                    <a:grpSpLocks/>
                  </p:cNvGrpSpPr>
                  <p:nvPr/>
                </p:nvGrpSpPr>
                <p:grpSpPr bwMode="auto">
                  <a:xfrm>
                    <a:off x="4554" y="1592"/>
                    <a:ext cx="203" cy="307"/>
                    <a:chOff x="4554" y="1592"/>
                    <a:chExt cx="203" cy="307"/>
                  </a:xfrm>
                </p:grpSpPr>
                <p:sp>
                  <p:nvSpPr>
                    <p:cNvPr id="104" name="AutoShape 58">
                      <a:extLst>
                        <a:ext uri="{FF2B5EF4-FFF2-40B4-BE49-F238E27FC236}">
                          <a16:creationId xmlns:a16="http://schemas.microsoft.com/office/drawing/2014/main" id="{BEC5E7FD-7204-7D36-6C69-8F5E4A4FAE4B}"/>
                        </a:ext>
                      </a:extLst>
                    </p:cNvPr>
                    <p:cNvSpPr>
                      <a:spLocks noChangeArrowheads="1"/>
                    </p:cNvSpPr>
                    <p:nvPr/>
                  </p:nvSpPr>
                  <p:spPr bwMode="auto">
                    <a:xfrm>
                      <a:off x="4562" y="1660"/>
                      <a:ext cx="162" cy="239"/>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105" name="Group 59">
                      <a:extLst>
                        <a:ext uri="{FF2B5EF4-FFF2-40B4-BE49-F238E27FC236}">
                          <a16:creationId xmlns:a16="http://schemas.microsoft.com/office/drawing/2014/main" id="{0002FC9E-A72F-50CF-C674-EF665D46A70F}"/>
                        </a:ext>
                      </a:extLst>
                    </p:cNvPr>
                    <p:cNvGrpSpPr>
                      <a:grpSpLocks/>
                    </p:cNvGrpSpPr>
                    <p:nvPr/>
                  </p:nvGrpSpPr>
                  <p:grpSpPr bwMode="auto">
                    <a:xfrm>
                      <a:off x="4554" y="1592"/>
                      <a:ext cx="203" cy="307"/>
                      <a:chOff x="4554" y="1592"/>
                      <a:chExt cx="203" cy="307"/>
                    </a:xfrm>
                  </p:grpSpPr>
                  <p:sp>
                    <p:nvSpPr>
                      <p:cNvPr id="106" name="AutoShape 60">
                        <a:extLst>
                          <a:ext uri="{FF2B5EF4-FFF2-40B4-BE49-F238E27FC236}">
                            <a16:creationId xmlns:a16="http://schemas.microsoft.com/office/drawing/2014/main" id="{BFA90761-9BEA-2555-83A0-1819A482F30A}"/>
                          </a:ext>
                        </a:extLst>
                      </p:cNvPr>
                      <p:cNvSpPr>
                        <a:spLocks noChangeArrowheads="1"/>
                      </p:cNvSpPr>
                      <p:nvPr/>
                    </p:nvSpPr>
                    <p:spPr bwMode="auto">
                      <a:xfrm>
                        <a:off x="4562" y="1660"/>
                        <a:ext cx="162" cy="239"/>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107" name="AutoShape 61">
                        <a:extLst>
                          <a:ext uri="{FF2B5EF4-FFF2-40B4-BE49-F238E27FC236}">
                            <a16:creationId xmlns:a16="http://schemas.microsoft.com/office/drawing/2014/main" id="{40B0997A-7564-1F6C-F79A-1F1D5592854C}"/>
                          </a:ext>
                        </a:extLst>
                      </p:cNvPr>
                      <p:cNvSpPr>
                        <a:spLocks noChangeArrowheads="1"/>
                      </p:cNvSpPr>
                      <p:nvPr/>
                    </p:nvSpPr>
                    <p:spPr bwMode="auto">
                      <a:xfrm>
                        <a:off x="4554" y="1592"/>
                        <a:ext cx="203" cy="265"/>
                      </a:xfrm>
                      <a:prstGeom prst="roundRect">
                        <a:avLst>
                          <a:gd name="adj" fmla="val 616"/>
                        </a:avLst>
                      </a:prstGeom>
                      <a:noFill/>
                      <a:ln w="9525">
                        <a:noFill/>
                        <a:round/>
                        <a:headEnd/>
                        <a:tailEnd/>
                      </a:ln>
                    </p:spPr>
                    <p:txBody>
                      <a:bodyPr wrap="none" lIns="90000" tIns="46800" rIns="90000" bIns="46800">
                        <a:spAutoFit/>
                      </a:bodyPr>
                      <a:lstStyle/>
                      <a:p>
                        <a:pPr defTabSz="457200" eaLnBrk="0" fontAlgn="base" hangingPunct="0">
                          <a:lnSpc>
                            <a:spcPts val="2563"/>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0000"/>
                            </a:solidFill>
                            <a:latin typeface="Times New Roman" pitchFamily="18" charset="0"/>
                            <a:ea typeface="DejaVu LGC Sans"/>
                            <a:cs typeface="DejaVu LGC Sans"/>
                          </a:rPr>
                          <a:t>p</a:t>
                        </a:r>
                      </a:p>
                    </p:txBody>
                  </p:sp>
                </p:grpSp>
              </p:grpSp>
            </p:grpSp>
          </p:grpSp>
        </p:grpSp>
        <mc:AlternateContent xmlns:mc="http://schemas.openxmlformats.org/markup-compatibility/2006" xmlns:a14="http://schemas.microsoft.com/office/drawing/2010/main">
          <mc:Choice Requires="a14">
            <p:graphicFrame>
              <p:nvGraphicFramePr>
                <p:cNvPr id="83" name="Object 83">
                  <a:extLst>
                    <a:ext uri="{FF2B5EF4-FFF2-40B4-BE49-F238E27FC236}">
                      <a16:creationId xmlns:a16="http://schemas.microsoft.com/office/drawing/2014/main" id="{93FDD5E2-8D70-8BD4-4BEA-CC2769BAA624}"/>
                    </a:ext>
                  </a:extLst>
                </p:cNvPr>
                <p:cNvGraphicFramePr>
                  <a:graphicFrameLocks noChangeAspect="1"/>
                </p:cNvGraphicFramePr>
                <p:nvPr/>
              </p:nvGraphicFramePr>
              <p:xfrm>
                <a:off x="5160963" y="1211263"/>
                <a:ext cx="114300" cy="215900"/>
              </p:xfrm>
              <a:graphic>
                <a:graphicData uri="http://schemas.openxmlformats.org/presentationml/2006/ole">
                  <mc:AlternateContent>
                    <mc:Choice xmlns:v="urn:schemas-microsoft-com:vml" Requires="v">
                      <p:oleObj name="Equation" r:id="rId3" imgW="114120" imgH="215640" progId="Equation.3">
                        <p:embed/>
                      </p:oleObj>
                    </mc:Choice>
                    <mc:Fallback>
                      <p:oleObj name="Equation" r:id="rId3" imgW="114120" imgH="215640" progId="Equation.3">
                        <p:embed/>
                        <p:pic>
                          <p:nvPicPr>
                            <p:cNvPr id="68" name="Object 83"/>
                            <p:cNvPicPr>
                              <a:picLocks noChangeAspect="1" noChangeArrowheads="1"/>
                            </p:cNvPicPr>
                            <p:nvPr/>
                          </p:nvPicPr>
                          <p:blipFill>
                            <a:blip r:embed="rId4">
                              <a:extLst>
                                <a:ext uri="{28A0092B-C50C-407E-A947-70E740481C1C}">
                                  <a14:useLocalDpi val="0"/>
                                </a:ext>
                              </a:extLst>
                            </a:blip>
                            <a:srcRect/>
                            <a:stretch>
                              <a:fillRect/>
                            </a:stretch>
                          </p:blipFill>
                          <p:spPr bwMode="auto">
                            <a:xfrm>
                              <a:off x="5160963" y="1211263"/>
                              <a:ext cx="114300" cy="2159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83" name="Object 83">
                  <a:extLst>
                    <a:ext uri="{FF2B5EF4-FFF2-40B4-BE49-F238E27FC236}">
                      <a16:creationId xmlns:a16="http://schemas.microsoft.com/office/drawing/2014/main" id="{93FDD5E2-8D70-8BD4-4BEA-CC2769BAA624}"/>
                    </a:ext>
                  </a:extLst>
                </p:cNvPr>
                <p:cNvGraphicFramePr>
                  <a:graphicFrameLocks noChangeAspect="1"/>
                </p:cNvGraphicFramePr>
                <p:nvPr/>
              </p:nvGraphicFramePr>
              <p:xfrm>
                <a:off x="5160963" y="1211263"/>
                <a:ext cx="114300" cy="215900"/>
              </p:xfrm>
              <a:graphic>
                <a:graphicData uri="http://schemas.openxmlformats.org/presentationml/2006/ole">
                  <mc:AlternateContent>
                    <mc:Choice xmlns:v="urn:schemas-microsoft-com:vml" Requires="v">
                      <p:oleObj name="Equation" r:id="rId5" imgW="114120" imgH="215640" progId="Equation.3">
                        <p:embed/>
                      </p:oleObj>
                    </mc:Choice>
                    <mc:Fallback>
                      <p:oleObj name="Equation" r:id="rId5" imgW="114120" imgH="215640" progId="Equation.3">
                        <p:embed/>
                        <p:pic>
                          <p:nvPicPr>
                            <p:cNvPr id="68" name="Object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963" y="1211263"/>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84" name="Object 86">
                  <a:extLst>
                    <a:ext uri="{FF2B5EF4-FFF2-40B4-BE49-F238E27FC236}">
                      <a16:creationId xmlns:a16="http://schemas.microsoft.com/office/drawing/2014/main" id="{7DA93AE2-C07C-4FEB-580F-98E81B138E8D}"/>
                    </a:ext>
                  </a:extLst>
                </p:cNvPr>
                <p:cNvSpPr txBox="1"/>
                <p:nvPr/>
              </p:nvSpPr>
              <p:spPr bwMode="auto">
                <a:xfrm>
                  <a:off x="5246002" y="1480138"/>
                  <a:ext cx="838582" cy="325403"/>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en-CA" i="1">
                            <a:solidFill>
                              <a:srgbClr val="000000"/>
                            </a:solidFill>
                            <a:latin typeface="Cambria Math" panose="02040503050406030204" pitchFamily="18" charset="0"/>
                          </a:rPr>
                          <m:t>𝑘</m:t>
                        </m:r>
                        <m:r>
                          <a:rPr lang="en-CA" i="1">
                            <a:solidFill>
                              <a:srgbClr val="000000"/>
                            </a:solidFill>
                            <a:latin typeface="Cambria Math" panose="02040503050406030204" pitchFamily="18" charset="0"/>
                          </a:rPr>
                          <m:t>=</m:t>
                        </m:r>
                        <m:d>
                          <m:dPr>
                            <m:ctrlPr>
                              <a:rPr lang="en-CA" i="1">
                                <a:solidFill>
                                  <a:srgbClr val="000000"/>
                                </a:solidFill>
                                <a:latin typeface="Cambria Math" panose="02040503050406030204" pitchFamily="18" charset="0"/>
                              </a:rPr>
                            </m:ctrlPr>
                          </m:dPr>
                          <m:e>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𝐸</m:t>
                                </m:r>
                              </m:e>
                              <m:sub>
                                <m:r>
                                  <a:rPr lang="en-CA" i="1">
                                    <a:solidFill>
                                      <a:srgbClr val="000000"/>
                                    </a:solidFill>
                                    <a:latin typeface="Cambria Math" panose="02040503050406030204" pitchFamily="18" charset="0"/>
                                  </a:rPr>
                                  <m:t>𝑘</m:t>
                                </m:r>
                              </m:sub>
                            </m:sSub>
                            <m:r>
                              <a:rPr lang="en-CA" i="1">
                                <a:solidFill>
                                  <a:srgbClr val="000000"/>
                                </a:solidFill>
                                <a:latin typeface="Cambria Math" panose="02040503050406030204" pitchFamily="18" charset="0"/>
                              </a:rPr>
                              <m:t>,</m:t>
                            </m:r>
                            <m:acc>
                              <m:accPr>
                                <m:chr m:val="⃗"/>
                                <m:ctrlPr>
                                  <a:rPr lang="en-CA" i="1">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𝐤</m:t>
                                </m:r>
                              </m:e>
                            </m:acc>
                          </m:e>
                        </m:d>
                      </m:oMath>
                    </m:oMathPara>
                  </a14:m>
                  <a:endParaRPr lang="en-CA"/>
                </a:p>
              </p:txBody>
            </p:sp>
          </mc:Choice>
          <mc:Fallback xmlns="">
            <p:sp>
              <p:nvSpPr>
                <p:cNvPr id="84" name="Object 86">
                  <a:extLst>
                    <a:ext uri="{FF2B5EF4-FFF2-40B4-BE49-F238E27FC236}">
                      <a16:creationId xmlns:a16="http://schemas.microsoft.com/office/drawing/2014/main" id="{7DA93AE2-C07C-4FEB-580F-98E81B138E8D}"/>
                    </a:ext>
                  </a:extLst>
                </p:cNvPr>
                <p:cNvSpPr txBox="1">
                  <a:spLocks noRot="1" noChangeAspect="1" noMove="1" noResize="1" noEditPoints="1" noAdjustHandles="1" noChangeArrowheads="1" noChangeShapeType="1" noTextEdit="1"/>
                </p:cNvSpPr>
                <p:nvPr/>
              </p:nvSpPr>
              <p:spPr bwMode="auto">
                <a:xfrm>
                  <a:off x="5246002" y="1480138"/>
                  <a:ext cx="838582" cy="325403"/>
                </a:xfrm>
                <a:prstGeom prst="rect">
                  <a:avLst/>
                </a:prstGeom>
                <a:blipFill>
                  <a:blip r:embed="rId7"/>
                  <a:stretch>
                    <a:fillRect t="-2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5" name="Object 87">
                  <a:extLst>
                    <a:ext uri="{FF2B5EF4-FFF2-40B4-BE49-F238E27FC236}">
                      <a16:creationId xmlns:a16="http://schemas.microsoft.com/office/drawing/2014/main" id="{EF41A528-4A51-3FEF-3520-8D099328F2B3}"/>
                    </a:ext>
                  </a:extLst>
                </p:cNvPr>
                <p:cNvSpPr txBox="1"/>
                <p:nvPr/>
              </p:nvSpPr>
              <p:spPr bwMode="auto">
                <a:xfrm>
                  <a:off x="7558975" y="622566"/>
                  <a:ext cx="1046509" cy="357605"/>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𝑘</m:t>
                            </m:r>
                          </m:e>
                          <m:sup>
                            <m:r>
                              <a:rPr lang="en-CA" i="1">
                                <a:solidFill>
                                  <a:srgbClr val="000000"/>
                                </a:solidFill>
                                <a:latin typeface="Cambria Math" panose="02040503050406030204" pitchFamily="18" charset="0"/>
                              </a:rPr>
                              <m:t>′</m:t>
                            </m:r>
                          </m:sup>
                        </m:sSup>
                        <m:r>
                          <a:rPr lang="en-CA" i="1">
                            <a:solidFill>
                              <a:srgbClr val="000000"/>
                            </a:solidFill>
                            <a:latin typeface="Cambria Math" panose="02040503050406030204" pitchFamily="18" charset="0"/>
                          </a:rPr>
                          <m:t>=</m:t>
                        </m:r>
                        <m:d>
                          <m:dPr>
                            <m:ctrlPr>
                              <a:rPr lang="en-CA" i="1">
                                <a:solidFill>
                                  <a:srgbClr val="000000"/>
                                </a:solidFill>
                                <a:latin typeface="Cambria Math" panose="02040503050406030204" pitchFamily="18" charset="0"/>
                              </a:rPr>
                            </m:ctrlPr>
                          </m:dPr>
                          <m:e>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𝐸</m:t>
                                </m:r>
                              </m:e>
                              <m:sub>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𝑘</m:t>
                                    </m:r>
                                  </m:e>
                                  <m:sup>
                                    <m:r>
                                      <a:rPr lang="en-CA" i="1">
                                        <a:solidFill>
                                          <a:srgbClr val="000000"/>
                                        </a:solidFill>
                                        <a:latin typeface="Cambria Math" panose="02040503050406030204" pitchFamily="18" charset="0"/>
                                      </a:rPr>
                                      <m:t>′</m:t>
                                    </m:r>
                                  </m:sup>
                                </m:sSup>
                              </m:sub>
                            </m:sSub>
                            <m:r>
                              <a:rPr lang="en-CA" i="1">
                                <a:solidFill>
                                  <a:srgbClr val="000000"/>
                                </a:solidFill>
                                <a:latin typeface="Cambria Math" panose="02040503050406030204" pitchFamily="18" charset="0"/>
                              </a:rPr>
                              <m:t>,</m:t>
                            </m:r>
                            <m:sSup>
                              <m:sSupPr>
                                <m:ctrlPr>
                                  <a:rPr lang="en-CA" i="1">
                                    <a:solidFill>
                                      <a:srgbClr val="000000"/>
                                    </a:solidFill>
                                    <a:latin typeface="Cambria Math" panose="02040503050406030204" pitchFamily="18" charset="0"/>
                                  </a:rPr>
                                </m:ctrlPr>
                              </m:sSupPr>
                              <m:e>
                                <m:acc>
                                  <m:accPr>
                                    <m:chr m:val="⃗"/>
                                    <m:ctrlPr>
                                      <a:rPr lang="en-CA" i="1">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𝐤</m:t>
                                    </m:r>
                                  </m:e>
                                </m:acc>
                              </m:e>
                              <m:sup>
                                <m:r>
                                  <a:rPr lang="en-CA" i="1">
                                    <a:solidFill>
                                      <a:srgbClr val="000000"/>
                                    </a:solidFill>
                                    <a:latin typeface="Cambria Math" panose="02040503050406030204" pitchFamily="18" charset="0"/>
                                  </a:rPr>
                                  <m:t>′</m:t>
                                </m:r>
                              </m:sup>
                            </m:sSup>
                          </m:e>
                        </m:d>
                      </m:oMath>
                    </m:oMathPara>
                  </a14:m>
                  <a:endParaRPr lang="en-CA"/>
                </a:p>
              </p:txBody>
            </p:sp>
          </mc:Choice>
          <mc:Fallback xmlns="">
            <p:sp>
              <p:nvSpPr>
                <p:cNvPr id="85" name="Object 87">
                  <a:extLst>
                    <a:ext uri="{FF2B5EF4-FFF2-40B4-BE49-F238E27FC236}">
                      <a16:creationId xmlns:a16="http://schemas.microsoft.com/office/drawing/2014/main" id="{EF41A528-4A51-3FEF-3520-8D099328F2B3}"/>
                    </a:ext>
                  </a:extLst>
                </p:cNvPr>
                <p:cNvSpPr txBox="1">
                  <a:spLocks noRot="1" noChangeAspect="1" noMove="1" noResize="1" noEditPoints="1" noAdjustHandles="1" noChangeArrowheads="1" noChangeShapeType="1" noTextEdit="1"/>
                </p:cNvSpPr>
                <p:nvPr/>
              </p:nvSpPr>
              <p:spPr bwMode="auto">
                <a:xfrm>
                  <a:off x="7558975" y="622566"/>
                  <a:ext cx="1046509" cy="357605"/>
                </a:xfrm>
                <a:prstGeom prst="rect">
                  <a:avLst/>
                </a:prstGeom>
                <a:blipFill>
                  <a:blip r:embed="rId8"/>
                  <a:stretch>
                    <a:fillRect t="-363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6" name="Object 88">
                  <a:extLst>
                    <a:ext uri="{FF2B5EF4-FFF2-40B4-BE49-F238E27FC236}">
                      <a16:creationId xmlns:a16="http://schemas.microsoft.com/office/drawing/2014/main" id="{2CAD22C1-5CEF-15C8-4D0B-A6282C7C2F4E}"/>
                    </a:ext>
                  </a:extLst>
                </p:cNvPr>
                <p:cNvSpPr txBox="1"/>
                <p:nvPr/>
              </p:nvSpPr>
              <p:spPr bwMode="auto">
                <a:xfrm>
                  <a:off x="6742733" y="2005528"/>
                  <a:ext cx="1417684" cy="323708"/>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en-CA" i="1">
                            <a:solidFill>
                              <a:srgbClr val="000000"/>
                            </a:solidFill>
                            <a:latin typeface="Cambria Math" panose="02040503050406030204" pitchFamily="18" charset="0"/>
                          </a:rPr>
                          <m:t>𝑞</m:t>
                        </m:r>
                        <m:r>
                          <a:rPr lang="en-CA" i="1">
                            <a:solidFill>
                              <a:srgbClr val="000000"/>
                            </a:solidFill>
                            <a:latin typeface="Cambria Math" panose="02040503050406030204" pitchFamily="18" charset="0"/>
                          </a:rPr>
                          <m:t>=</m:t>
                        </m:r>
                        <m:d>
                          <m:dPr>
                            <m:ctrlPr>
                              <a:rPr lang="en-CA" i="1">
                                <a:solidFill>
                                  <a:srgbClr val="000000"/>
                                </a:solidFill>
                                <a:latin typeface="Cambria Math" panose="02040503050406030204" pitchFamily="18" charset="0"/>
                              </a:rPr>
                            </m:ctrlPr>
                          </m:dPr>
                          <m:e>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𝐸</m:t>
                                </m:r>
                              </m:e>
                              <m:sub>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𝑘</m:t>
                                    </m:r>
                                  </m:e>
                                  <m:sup>
                                    <m:r>
                                      <a:rPr lang="en-CA" i="1">
                                        <a:solidFill>
                                          <a:srgbClr val="000000"/>
                                        </a:solidFill>
                                        <a:latin typeface="Cambria Math" panose="02040503050406030204" pitchFamily="18" charset="0"/>
                                      </a:rPr>
                                      <m:t>′</m:t>
                                    </m:r>
                                  </m:sup>
                                </m:sSup>
                              </m:sub>
                            </m:sSub>
                            <m:r>
                              <a:rPr lang="en-CA" i="1">
                                <a:solidFill>
                                  <a:srgbClr val="000000"/>
                                </a:solidFill>
                                <a:latin typeface="Cambria Math" panose="02040503050406030204" pitchFamily="18" charset="0"/>
                              </a:rPr>
                              <m:t>−</m:t>
                            </m:r>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𝐸</m:t>
                                </m:r>
                              </m:e>
                              <m:sub>
                                <m:r>
                                  <a:rPr lang="en-CA" i="1">
                                    <a:solidFill>
                                      <a:srgbClr val="000000"/>
                                    </a:solidFill>
                                    <a:latin typeface="Cambria Math" panose="02040503050406030204" pitchFamily="18" charset="0"/>
                                  </a:rPr>
                                  <m:t>𝑘</m:t>
                                </m:r>
                              </m:sub>
                            </m:sSub>
                            <m:r>
                              <a:rPr lang="en-CA" i="1">
                                <a:solidFill>
                                  <a:srgbClr val="000000"/>
                                </a:solidFill>
                                <a:latin typeface="Cambria Math" panose="02040503050406030204" pitchFamily="18" charset="0"/>
                              </a:rPr>
                              <m:t>,</m:t>
                            </m:r>
                            <m:sSup>
                              <m:sSupPr>
                                <m:ctrlPr>
                                  <a:rPr lang="en-CA" i="1">
                                    <a:solidFill>
                                      <a:srgbClr val="000000"/>
                                    </a:solidFill>
                                    <a:latin typeface="Cambria Math" panose="02040503050406030204" pitchFamily="18" charset="0"/>
                                  </a:rPr>
                                </m:ctrlPr>
                              </m:sSupPr>
                              <m:e>
                                <m:acc>
                                  <m:accPr>
                                    <m:chr m:val="⃗"/>
                                    <m:ctrlPr>
                                      <a:rPr lang="en-CA" i="1">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𝐪</m:t>
                                    </m:r>
                                  </m:e>
                                </m:acc>
                              </m:e>
                              <m:sup>
                                <m:r>
                                  <a:rPr lang="en-CA" i="1">
                                    <a:solidFill>
                                      <a:srgbClr val="000000"/>
                                    </a:solidFill>
                                    <a:latin typeface="Cambria Math" panose="02040503050406030204" pitchFamily="18" charset="0"/>
                                  </a:rPr>
                                  <m:t>′</m:t>
                                </m:r>
                              </m:sup>
                            </m:sSup>
                          </m:e>
                        </m:d>
                      </m:oMath>
                    </m:oMathPara>
                  </a14:m>
                  <a:endParaRPr lang="en-CA"/>
                </a:p>
              </p:txBody>
            </p:sp>
          </mc:Choice>
          <mc:Fallback xmlns="">
            <p:sp>
              <p:nvSpPr>
                <p:cNvPr id="86" name="Object 88">
                  <a:extLst>
                    <a:ext uri="{FF2B5EF4-FFF2-40B4-BE49-F238E27FC236}">
                      <a16:creationId xmlns:a16="http://schemas.microsoft.com/office/drawing/2014/main" id="{2CAD22C1-5CEF-15C8-4D0B-A6282C7C2F4E}"/>
                    </a:ext>
                  </a:extLst>
                </p:cNvPr>
                <p:cNvSpPr txBox="1">
                  <a:spLocks noRot="1" noChangeAspect="1" noMove="1" noResize="1" noEditPoints="1" noAdjustHandles="1" noChangeArrowheads="1" noChangeShapeType="1" noTextEdit="1"/>
                </p:cNvSpPr>
                <p:nvPr/>
              </p:nvSpPr>
              <p:spPr bwMode="auto">
                <a:xfrm>
                  <a:off x="6742733" y="2005528"/>
                  <a:ext cx="1417684" cy="323708"/>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7" name="Object 89">
                  <a:extLst>
                    <a:ext uri="{FF2B5EF4-FFF2-40B4-BE49-F238E27FC236}">
                      <a16:creationId xmlns:a16="http://schemas.microsoft.com/office/drawing/2014/main" id="{BBBC6AF6-3314-A732-7873-52C64AA89B0E}"/>
                    </a:ext>
                  </a:extLst>
                </p:cNvPr>
                <p:cNvSpPr txBox="1"/>
                <p:nvPr/>
              </p:nvSpPr>
              <p:spPr bwMode="auto">
                <a:xfrm>
                  <a:off x="7411192" y="2690230"/>
                  <a:ext cx="967463" cy="293202"/>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CA" i="1">
                            <a:solidFill>
                              <a:srgbClr val="000000"/>
                            </a:solidFill>
                            <a:latin typeface="Cambria Math" panose="02040503050406030204" pitchFamily="18" charset="0"/>
                          </a:rPr>
                          <m:t>𝑝</m:t>
                        </m:r>
                        <m:r>
                          <a:rPr lang="en-CA" i="1">
                            <a:solidFill>
                              <a:srgbClr val="000000"/>
                            </a:solidFill>
                            <a:latin typeface="Cambria Math" panose="02040503050406030204" pitchFamily="18" charset="0"/>
                          </a:rPr>
                          <m:t>=</m:t>
                        </m:r>
                        <m:d>
                          <m:dPr>
                            <m:ctrlPr>
                              <a:rPr lang="en-CA" i="1">
                                <a:solidFill>
                                  <a:srgbClr val="000000"/>
                                </a:solidFill>
                                <a:latin typeface="Cambria Math" panose="02040503050406030204" pitchFamily="18" charset="0"/>
                              </a:rPr>
                            </m:ctrlPr>
                          </m:dPr>
                          <m:e>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𝑀</m:t>
                                </m:r>
                              </m:e>
                              <m:sub>
                                <m:r>
                                  <a:rPr lang="en-CA" i="1">
                                    <a:solidFill>
                                      <a:srgbClr val="000000"/>
                                    </a:solidFill>
                                    <a:latin typeface="Cambria Math" panose="02040503050406030204" pitchFamily="18" charset="0"/>
                                  </a:rPr>
                                  <m:t>𝑝</m:t>
                                </m:r>
                              </m:sub>
                            </m:sSub>
                            <m:r>
                              <a:rPr lang="en-CA" i="1">
                                <a:solidFill>
                                  <a:srgbClr val="000000"/>
                                </a:solidFill>
                                <a:latin typeface="Cambria Math" panose="02040503050406030204" pitchFamily="18" charset="0"/>
                              </a:rPr>
                              <m:t>,0</m:t>
                            </m:r>
                          </m:e>
                        </m:d>
                      </m:oMath>
                    </m:oMathPara>
                  </a14:m>
                  <a:endParaRPr lang="en-CA"/>
                </a:p>
              </p:txBody>
            </p:sp>
          </mc:Choice>
          <mc:Fallback xmlns="">
            <p:sp>
              <p:nvSpPr>
                <p:cNvPr id="87" name="Object 89">
                  <a:extLst>
                    <a:ext uri="{FF2B5EF4-FFF2-40B4-BE49-F238E27FC236}">
                      <a16:creationId xmlns:a16="http://schemas.microsoft.com/office/drawing/2014/main" id="{BBBC6AF6-3314-A732-7873-52C64AA89B0E}"/>
                    </a:ext>
                  </a:extLst>
                </p:cNvPr>
                <p:cNvSpPr txBox="1">
                  <a:spLocks noRot="1" noChangeAspect="1" noMove="1" noResize="1" noEditPoints="1" noAdjustHandles="1" noChangeArrowheads="1" noChangeShapeType="1" noTextEdit="1"/>
                </p:cNvSpPr>
                <p:nvPr/>
              </p:nvSpPr>
              <p:spPr bwMode="auto">
                <a:xfrm>
                  <a:off x="7411192" y="2690230"/>
                  <a:ext cx="967463" cy="293202"/>
                </a:xfrm>
                <a:prstGeom prst="rect">
                  <a:avLst/>
                </a:prstGeom>
                <a:blipFill>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8" name="Object 90">
                  <a:extLst>
                    <a:ext uri="{FF2B5EF4-FFF2-40B4-BE49-F238E27FC236}">
                      <a16:creationId xmlns:a16="http://schemas.microsoft.com/office/drawing/2014/main" id="{8883BB83-1648-A861-2C2F-89D9F53399D2}"/>
                    </a:ext>
                  </a:extLst>
                </p:cNvPr>
                <p:cNvSpPr txBox="1"/>
                <p:nvPr/>
              </p:nvSpPr>
              <p:spPr bwMode="auto">
                <a:xfrm>
                  <a:off x="7540073" y="3247822"/>
                  <a:ext cx="1031043" cy="357604"/>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𝑝</m:t>
                            </m:r>
                          </m:e>
                          <m:sup>
                            <m:r>
                              <a:rPr lang="en-CA" i="1">
                                <a:solidFill>
                                  <a:srgbClr val="000000"/>
                                </a:solidFill>
                                <a:latin typeface="Cambria Math" panose="02040503050406030204" pitchFamily="18" charset="0"/>
                              </a:rPr>
                              <m:t>′</m:t>
                            </m:r>
                          </m:sup>
                        </m:sSup>
                        <m:r>
                          <a:rPr lang="en-CA" i="1">
                            <a:solidFill>
                              <a:srgbClr val="000000"/>
                            </a:solidFill>
                            <a:latin typeface="Cambria Math" panose="02040503050406030204" pitchFamily="18" charset="0"/>
                          </a:rPr>
                          <m:t>=</m:t>
                        </m:r>
                        <m:d>
                          <m:dPr>
                            <m:ctrlPr>
                              <a:rPr lang="en-CA" i="1">
                                <a:solidFill>
                                  <a:srgbClr val="000000"/>
                                </a:solidFill>
                                <a:latin typeface="Cambria Math" panose="02040503050406030204" pitchFamily="18" charset="0"/>
                              </a:rPr>
                            </m:ctrlPr>
                          </m:dPr>
                          <m:e>
                            <m:sSub>
                              <m:sSubPr>
                                <m:ctrlPr>
                                  <a:rPr lang="en-CA" i="1">
                                    <a:solidFill>
                                      <a:srgbClr val="000000"/>
                                    </a:solidFill>
                                    <a:latin typeface="Cambria Math" panose="02040503050406030204" pitchFamily="18" charset="0"/>
                                  </a:rPr>
                                </m:ctrlPr>
                              </m:sSubPr>
                              <m:e>
                                <m:r>
                                  <a:rPr lang="en-CA" i="1">
                                    <a:solidFill>
                                      <a:srgbClr val="000000"/>
                                    </a:solidFill>
                                    <a:latin typeface="Cambria Math" panose="02040503050406030204" pitchFamily="18" charset="0"/>
                                  </a:rPr>
                                  <m:t>𝐸</m:t>
                                </m:r>
                              </m:e>
                              <m:sub>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𝑝</m:t>
                                    </m:r>
                                  </m:e>
                                  <m:sup>
                                    <m:r>
                                      <a:rPr lang="en-CA" i="1">
                                        <a:solidFill>
                                          <a:srgbClr val="000000"/>
                                        </a:solidFill>
                                        <a:latin typeface="Cambria Math" panose="02040503050406030204" pitchFamily="18" charset="0"/>
                                      </a:rPr>
                                      <m:t>′</m:t>
                                    </m:r>
                                  </m:sup>
                                </m:sSup>
                              </m:sub>
                            </m:sSub>
                            <m:r>
                              <a:rPr lang="en-CA" i="1">
                                <a:solidFill>
                                  <a:srgbClr val="000000"/>
                                </a:solidFill>
                                <a:latin typeface="Cambria Math" panose="02040503050406030204" pitchFamily="18" charset="0"/>
                              </a:rPr>
                              <m:t>,</m:t>
                            </m:r>
                            <m:sSup>
                              <m:sSupPr>
                                <m:ctrlPr>
                                  <a:rPr lang="en-CA" i="1">
                                    <a:solidFill>
                                      <a:srgbClr val="000000"/>
                                    </a:solidFill>
                                    <a:latin typeface="Cambria Math" panose="02040503050406030204" pitchFamily="18" charset="0"/>
                                  </a:rPr>
                                </m:ctrlPr>
                              </m:sSupPr>
                              <m:e>
                                <m:acc>
                                  <m:accPr>
                                    <m:chr m:val="⃗"/>
                                    <m:ctrlPr>
                                      <a:rPr lang="en-CA" i="1">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𝐩</m:t>
                                    </m:r>
                                  </m:e>
                                </m:acc>
                              </m:e>
                              <m:sup>
                                <m:r>
                                  <a:rPr lang="en-CA" i="1">
                                    <a:solidFill>
                                      <a:srgbClr val="000000"/>
                                    </a:solidFill>
                                    <a:latin typeface="Cambria Math" panose="02040503050406030204" pitchFamily="18" charset="0"/>
                                  </a:rPr>
                                  <m:t>′</m:t>
                                </m:r>
                              </m:sup>
                            </m:sSup>
                          </m:e>
                        </m:d>
                      </m:oMath>
                    </m:oMathPara>
                  </a14:m>
                  <a:endParaRPr lang="en-CA"/>
                </a:p>
              </p:txBody>
            </p:sp>
          </mc:Choice>
          <mc:Fallback xmlns="">
            <p:sp>
              <p:nvSpPr>
                <p:cNvPr id="88" name="Object 90">
                  <a:extLst>
                    <a:ext uri="{FF2B5EF4-FFF2-40B4-BE49-F238E27FC236}">
                      <a16:creationId xmlns:a16="http://schemas.microsoft.com/office/drawing/2014/main" id="{8883BB83-1648-A861-2C2F-89D9F53399D2}"/>
                    </a:ext>
                  </a:extLst>
                </p:cNvPr>
                <p:cNvSpPr txBox="1">
                  <a:spLocks noRot="1" noChangeAspect="1" noMove="1" noResize="1" noEditPoints="1" noAdjustHandles="1" noChangeArrowheads="1" noChangeShapeType="1" noTextEdit="1"/>
                </p:cNvSpPr>
                <p:nvPr/>
              </p:nvSpPr>
              <p:spPr bwMode="auto">
                <a:xfrm>
                  <a:off x="7540073" y="3247822"/>
                  <a:ext cx="1031043" cy="357604"/>
                </a:xfrm>
                <a:prstGeom prst="rect">
                  <a:avLst/>
                </a:prstGeom>
                <a:blipFill>
                  <a:blip r:embed="rId11"/>
                  <a:stretch>
                    <a:fillRect/>
                  </a:stretch>
                </a:blipFill>
              </p:spPr>
              <p:txBody>
                <a:bodyPr/>
                <a:lstStyle/>
                <a:p>
                  <a:r>
                    <a:rPr lang="en-CA">
                      <a:noFill/>
                    </a:rPr>
                    <a:t> </a:t>
                  </a:r>
                </a:p>
              </p:txBody>
            </p:sp>
          </mc:Fallback>
        </mc:AlternateContent>
      </p:grpSp>
      <p:sp>
        <p:nvSpPr>
          <p:cNvPr id="5" name="TextBox 4">
            <a:extLst>
              <a:ext uri="{FF2B5EF4-FFF2-40B4-BE49-F238E27FC236}">
                <a16:creationId xmlns:a16="http://schemas.microsoft.com/office/drawing/2014/main" id="{C31E7A2B-E295-DC8F-30CD-786DB1EF2983}"/>
              </a:ext>
            </a:extLst>
          </p:cNvPr>
          <p:cNvSpPr txBox="1"/>
          <p:nvPr/>
        </p:nvSpPr>
        <p:spPr>
          <a:xfrm>
            <a:off x="277304" y="183616"/>
            <a:ext cx="5440771" cy="400110"/>
          </a:xfrm>
          <a:prstGeom prst="rect">
            <a:avLst/>
          </a:prstGeom>
          <a:noFill/>
        </p:spPr>
        <p:txBody>
          <a:bodyPr wrap="square" rtlCol="0">
            <a:spAutoFit/>
          </a:bodyPr>
          <a:lstStyle/>
          <a:p>
            <a:r>
              <a:rPr lang="en-US" sz="2000" b="1" dirty="0"/>
              <a:t>Integration Mode Asymmetry Measurements</a:t>
            </a:r>
          </a:p>
        </p:txBody>
      </p:sp>
    </p:spTree>
    <p:extLst>
      <p:ext uri="{BB962C8B-B14F-4D97-AF65-F5344CB8AC3E}">
        <p14:creationId xmlns:p14="http://schemas.microsoft.com/office/powerpoint/2010/main" val="3956689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D8D15-6B51-B325-45C1-AFA41F16357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AF60A5F-79A4-0A8A-ED83-1396CA50D0D0}"/>
              </a:ext>
            </a:extLst>
          </p:cNvPr>
          <p:cNvSpPr>
            <a:spLocks noGrp="1"/>
          </p:cNvSpPr>
          <p:nvPr>
            <p:ph type="dt" sz="half" idx="10"/>
          </p:nvPr>
        </p:nvSpPr>
        <p:spPr/>
        <p:txBody>
          <a:bodyPr/>
          <a:lstStyle/>
          <a:p>
            <a:fld id="{DC12D8AC-EECB-456F-823E-CC05F1F05608}" type="datetime1">
              <a:rPr lang="en-CA" smtClean="0"/>
              <a:t>2025-09-23</a:t>
            </a:fld>
            <a:endParaRPr lang="en-CA"/>
          </a:p>
        </p:txBody>
      </p:sp>
      <p:sp>
        <p:nvSpPr>
          <p:cNvPr id="3" name="Footer Placeholder 2">
            <a:extLst>
              <a:ext uri="{FF2B5EF4-FFF2-40B4-BE49-F238E27FC236}">
                <a16:creationId xmlns:a16="http://schemas.microsoft.com/office/drawing/2014/main" id="{A1F13EC4-5062-AB88-6D96-75715A2499BD}"/>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1FA3ABCE-42DE-3006-8B6C-0092F4396717}"/>
              </a:ext>
            </a:extLst>
          </p:cNvPr>
          <p:cNvSpPr>
            <a:spLocks noGrp="1"/>
          </p:cNvSpPr>
          <p:nvPr>
            <p:ph type="sldNum" sz="quarter" idx="12"/>
          </p:nvPr>
        </p:nvSpPr>
        <p:spPr/>
        <p:txBody>
          <a:bodyPr/>
          <a:lstStyle/>
          <a:p>
            <a:fld id="{8C8064D2-ECE5-434A-BBA5-E34E59BF6EAC}" type="slidenum">
              <a:rPr lang="en-CA" smtClean="0"/>
              <a:t>38</a:t>
            </a:fld>
            <a:endParaRPr lang="en-CA"/>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20ACB8-61B9-5735-21AC-0D1F0DDC9C19}"/>
                  </a:ext>
                </a:extLst>
              </p:cNvPr>
              <p:cNvSpPr txBox="1"/>
              <p:nvPr/>
            </p:nvSpPr>
            <p:spPr>
              <a:xfrm>
                <a:off x="403864" y="863625"/>
                <a:ext cx="11164626" cy="5262979"/>
              </a:xfrm>
              <a:prstGeom prst="rect">
                <a:avLst/>
              </a:prstGeom>
              <a:noFill/>
            </p:spPr>
            <p:txBody>
              <a:bodyPr wrap="square" rtlCol="0">
                <a:spAutoFit/>
              </a:bodyPr>
              <a:lstStyle/>
              <a:p>
                <a:r>
                  <a:rPr lang="en-US" sz="1600" dirty="0">
                    <a:cs typeface="Arial" panose="020B0604020202020204" pitchFamily="34" charset="0"/>
                  </a:rPr>
                  <a:t>The experiments measure the asymmetry in the number of scattered electrons as a function of beam helicity.</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At high rates (to collect enough statistics) the measured flux is integrated (both spatially </a:t>
                </a:r>
                <a:br>
                  <a:rPr lang="en-US" sz="1600" dirty="0">
                    <a:cs typeface="Arial" panose="020B0604020202020204" pitchFamily="34" charset="0"/>
                  </a:rPr>
                </a:br>
                <a:r>
                  <a:rPr lang="en-US" sz="1600" dirty="0">
                    <a:cs typeface="Arial" panose="020B0604020202020204" pitchFamily="34" charset="0"/>
                  </a:rPr>
                  <a:t>and in time) over the helicity window, to form the measured asymmetry at the pair, </a:t>
                </a:r>
                <a:br>
                  <a:rPr lang="en-US" sz="1600" dirty="0">
                    <a:cs typeface="Arial" panose="020B0604020202020204" pitchFamily="34" charset="0"/>
                  </a:rPr>
                </a:br>
                <a:r>
                  <a:rPr lang="en-US" sz="1600" dirty="0">
                    <a:cs typeface="Arial" panose="020B0604020202020204" pitchFamily="34" charset="0"/>
                  </a:rPr>
                  <a:t>quartet, or octet level (see later).</a:t>
                </a:r>
              </a:p>
              <a:p>
                <a:endParaRPr lang="en-US" sz="1600" dirty="0">
                  <a:cs typeface="Arial" panose="020B0604020202020204" pitchFamily="34" charset="0"/>
                </a:endParaRPr>
              </a:p>
              <a:p>
                <a:r>
                  <a:rPr lang="en-US" sz="1600" dirty="0">
                    <a:cs typeface="Arial" panose="020B0604020202020204" pitchFamily="34" charset="0"/>
                  </a:rPr>
                  <a:t>All systematic effect must be taken into account:</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r>
                  <a:rPr lang="en-US" sz="1600" dirty="0">
                    <a:cs typeface="Arial" panose="020B0604020202020204" pitchFamily="34" charset="0"/>
                  </a:rPr>
                  <a:t>Then there are additional experimental factors to go from  </a:t>
                </a:r>
                <a14:m>
                  <m:oMath xmlns:m="http://schemas.openxmlformats.org/officeDocument/2006/math">
                    <m:r>
                      <a:rPr lang="en-CA" sz="1600" b="1" i="1" smtClean="0">
                        <a:solidFill>
                          <a:srgbClr val="4472C4"/>
                        </a:solidFill>
                        <a:latin typeface="Cambria Math" panose="02040503050406030204" pitchFamily="18" charset="0"/>
                        <a:cs typeface="Arial" panose="020B0604020202020204" pitchFamily="34" charset="0"/>
                      </a:rPr>
                      <m:t>𝒀</m:t>
                    </m:r>
                    <m:r>
                      <a:rPr lang="en-CA" sz="1600" b="1" i="1" smtClean="0">
                        <a:solidFill>
                          <a:srgbClr val="4472C4"/>
                        </a:solidFill>
                        <a:latin typeface="Cambria Math" panose="02040503050406030204" pitchFamily="18" charset="0"/>
                        <a:cs typeface="Arial" panose="020B0604020202020204" pitchFamily="34" charset="0"/>
                      </a:rPr>
                      <m:t>→</m:t>
                    </m:r>
                    <m:r>
                      <a:rPr lang="en-CA" sz="1600" b="1" i="1" smtClean="0">
                        <a:solidFill>
                          <a:srgbClr val="4472C4"/>
                        </a:solidFill>
                        <a:latin typeface="Cambria Math" panose="02040503050406030204" pitchFamily="18" charset="0"/>
                        <a:cs typeface="Arial" panose="020B0604020202020204" pitchFamily="34" charset="0"/>
                      </a:rPr>
                      <m:t>𝝈</m:t>
                    </m:r>
                  </m:oMath>
                </a14:m>
                <a:endParaRPr lang="en-US" sz="1600" b="1" dirty="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20ACB8-61B9-5735-21AC-0D1F0DDC9C19}"/>
                  </a:ext>
                </a:extLst>
              </p:cNvPr>
              <p:cNvSpPr txBox="1">
                <a:spLocks noRot="1" noChangeAspect="1" noMove="1" noResize="1" noEditPoints="1" noAdjustHandles="1" noChangeArrowheads="1" noChangeShapeType="1" noTextEdit="1"/>
              </p:cNvSpPr>
              <p:nvPr/>
            </p:nvSpPr>
            <p:spPr>
              <a:xfrm>
                <a:off x="403864" y="863625"/>
                <a:ext cx="11164626" cy="5262979"/>
              </a:xfrm>
              <a:prstGeom prst="rect">
                <a:avLst/>
              </a:prstGeom>
              <a:blipFill>
                <a:blip r:embed="rId2"/>
                <a:stretch>
                  <a:fillRect l="-273" t="-348" b="-579"/>
                </a:stretch>
              </a:blipFill>
            </p:spPr>
            <p:txBody>
              <a:bodyPr/>
              <a:lstStyle/>
              <a:p>
                <a:r>
                  <a:rPr lang="en-CA">
                    <a:noFill/>
                  </a:rPr>
                  <a:t> </a:t>
                </a:r>
              </a:p>
            </p:txBody>
          </p:sp>
        </mc:Fallback>
      </mc:AlternateContent>
      <p:sp>
        <p:nvSpPr>
          <p:cNvPr id="5" name="TextBox 4">
            <a:extLst>
              <a:ext uri="{FF2B5EF4-FFF2-40B4-BE49-F238E27FC236}">
                <a16:creationId xmlns:a16="http://schemas.microsoft.com/office/drawing/2014/main" id="{2FA701CE-12B1-A9C4-0561-7DA2C0C937F9}"/>
              </a:ext>
            </a:extLst>
          </p:cNvPr>
          <p:cNvSpPr txBox="1"/>
          <p:nvPr/>
        </p:nvSpPr>
        <p:spPr>
          <a:xfrm>
            <a:off x="277304" y="183616"/>
            <a:ext cx="5440771" cy="400110"/>
          </a:xfrm>
          <a:prstGeom prst="rect">
            <a:avLst/>
          </a:prstGeom>
          <a:noFill/>
        </p:spPr>
        <p:txBody>
          <a:bodyPr wrap="square" rtlCol="0">
            <a:spAutoFit/>
          </a:bodyPr>
          <a:lstStyle/>
          <a:p>
            <a:r>
              <a:rPr lang="en-US" sz="2000" b="1" dirty="0"/>
              <a:t>Integration Mode Asymmetry Measurements</a:t>
            </a:r>
          </a:p>
        </p:txBody>
      </p:sp>
      <p:grpSp>
        <p:nvGrpSpPr>
          <p:cNvPr id="10" name="Group 65">
            <a:extLst>
              <a:ext uri="{FF2B5EF4-FFF2-40B4-BE49-F238E27FC236}">
                <a16:creationId xmlns:a16="http://schemas.microsoft.com/office/drawing/2014/main" id="{9D2CE107-CB5C-5941-657A-5EFCE8046802}"/>
              </a:ext>
            </a:extLst>
          </p:cNvPr>
          <p:cNvGrpSpPr>
            <a:grpSpLocks/>
          </p:cNvGrpSpPr>
          <p:nvPr/>
        </p:nvGrpSpPr>
        <p:grpSpPr bwMode="auto">
          <a:xfrm>
            <a:off x="6786097" y="1206009"/>
            <a:ext cx="3346056" cy="2071750"/>
            <a:chOff x="4540261" y="598490"/>
            <a:chExt cx="4774967" cy="3047760"/>
          </a:xfrm>
        </p:grpSpPr>
        <p:sp>
          <p:nvSpPr>
            <p:cNvPr id="12" name="Line 11">
              <a:extLst>
                <a:ext uri="{FF2B5EF4-FFF2-40B4-BE49-F238E27FC236}">
                  <a16:creationId xmlns:a16="http://schemas.microsoft.com/office/drawing/2014/main" id="{D2CC2CE8-534A-786F-A1ED-E4E9F8EF3D66}"/>
                </a:ext>
              </a:extLst>
            </p:cNvPr>
            <p:cNvSpPr>
              <a:spLocks noChangeShapeType="1"/>
            </p:cNvSpPr>
            <p:nvPr/>
          </p:nvSpPr>
          <p:spPr bwMode="auto">
            <a:xfrm>
              <a:off x="4979988" y="1860550"/>
              <a:ext cx="1227137" cy="3175"/>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16" name="Line 12">
              <a:extLst>
                <a:ext uri="{FF2B5EF4-FFF2-40B4-BE49-F238E27FC236}">
                  <a16:creationId xmlns:a16="http://schemas.microsoft.com/office/drawing/2014/main" id="{52B6D54E-A4B7-0903-0A28-14065C12EDFD}"/>
                </a:ext>
              </a:extLst>
            </p:cNvPr>
            <p:cNvSpPr>
              <a:spLocks noChangeShapeType="1"/>
            </p:cNvSpPr>
            <p:nvPr/>
          </p:nvSpPr>
          <p:spPr bwMode="auto">
            <a:xfrm flipV="1">
              <a:off x="6205538" y="1001713"/>
              <a:ext cx="1028700" cy="889000"/>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17" name="Line 13">
              <a:extLst>
                <a:ext uri="{FF2B5EF4-FFF2-40B4-BE49-F238E27FC236}">
                  <a16:creationId xmlns:a16="http://schemas.microsoft.com/office/drawing/2014/main" id="{C2ADE50C-D83B-92DA-FCDA-2A3C99503D5C}"/>
                </a:ext>
              </a:extLst>
            </p:cNvPr>
            <p:cNvSpPr>
              <a:spLocks noChangeShapeType="1"/>
            </p:cNvSpPr>
            <p:nvPr/>
          </p:nvSpPr>
          <p:spPr bwMode="auto">
            <a:xfrm>
              <a:off x="6270625" y="1868488"/>
              <a:ext cx="1343025" cy="3175"/>
            </a:xfrm>
            <a:prstGeom prst="line">
              <a:avLst/>
            </a:prstGeom>
            <a:noFill/>
            <a:ln w="19080">
              <a:solidFill>
                <a:srgbClr val="000000"/>
              </a:solidFill>
              <a:prstDash val="dash"/>
              <a:miter lim="800000"/>
              <a:headEnd/>
              <a:tailEn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18" name="Freeform 14">
              <a:extLst>
                <a:ext uri="{FF2B5EF4-FFF2-40B4-BE49-F238E27FC236}">
                  <a16:creationId xmlns:a16="http://schemas.microsoft.com/office/drawing/2014/main" id="{C782828F-BFBC-205C-B469-86B88F29FABF}"/>
                </a:ext>
              </a:extLst>
            </p:cNvPr>
            <p:cNvSpPr>
              <a:spLocks/>
            </p:cNvSpPr>
            <p:nvPr/>
          </p:nvSpPr>
          <p:spPr bwMode="auto">
            <a:xfrm>
              <a:off x="6719888" y="1446213"/>
              <a:ext cx="139700" cy="419100"/>
            </a:xfrm>
            <a:custGeom>
              <a:avLst/>
              <a:gdLst>
                <a:gd name="T0" fmla="*/ 2147483647 w 388"/>
                <a:gd name="T1" fmla="*/ 2147483647 h 1165"/>
                <a:gd name="T2" fmla="*/ 2147483647 w 388"/>
                <a:gd name="T3" fmla="*/ 2147483647 h 1165"/>
                <a:gd name="T4" fmla="*/ 2147483647 w 388"/>
                <a:gd name="T5" fmla="*/ 2147483647 h 1165"/>
                <a:gd name="T6" fmla="*/ 0 w 388"/>
                <a:gd name="T7" fmla="*/ 0 h 1165"/>
                <a:gd name="T8" fmla="*/ 0 60000 65536"/>
                <a:gd name="T9" fmla="*/ 0 60000 65536"/>
                <a:gd name="T10" fmla="*/ 0 60000 65536"/>
                <a:gd name="T11" fmla="*/ 0 60000 65536"/>
                <a:gd name="T12" fmla="*/ 0 w 388"/>
                <a:gd name="T13" fmla="*/ 0 h 1165"/>
                <a:gd name="T14" fmla="*/ 388 w 388"/>
                <a:gd name="T15" fmla="*/ 1165 h 1165"/>
              </a:gdLst>
              <a:ahLst/>
              <a:cxnLst>
                <a:cxn ang="T8">
                  <a:pos x="T0" y="T1"/>
                </a:cxn>
                <a:cxn ang="T9">
                  <a:pos x="T2" y="T3"/>
                </a:cxn>
                <a:cxn ang="T10">
                  <a:pos x="T4" y="T5"/>
                </a:cxn>
                <a:cxn ang="T11">
                  <a:pos x="T6" y="T7"/>
                </a:cxn>
              </a:cxnLst>
              <a:rect l="T12" t="T13" r="T14" b="T15"/>
              <a:pathLst>
                <a:path w="388" h="1165">
                  <a:moveTo>
                    <a:pt x="357" y="1164"/>
                  </a:moveTo>
                  <a:cubicBezTo>
                    <a:pt x="372" y="954"/>
                    <a:pt x="387" y="744"/>
                    <a:pt x="357" y="582"/>
                  </a:cubicBezTo>
                  <a:cubicBezTo>
                    <a:pt x="327" y="420"/>
                    <a:pt x="237" y="290"/>
                    <a:pt x="178" y="193"/>
                  </a:cubicBezTo>
                  <a:cubicBezTo>
                    <a:pt x="119" y="96"/>
                    <a:pt x="59" y="47"/>
                    <a:pt x="0" y="0"/>
                  </a:cubicBezTo>
                </a:path>
              </a:pathLst>
            </a:custGeom>
            <a:noFill/>
            <a:ln w="19080">
              <a:solidFill>
                <a:srgbClr val="000000"/>
              </a:solidFill>
              <a:round/>
              <a:headEnd/>
              <a:tailEnd type="triangle" w="med" len="med"/>
            </a:ln>
          </p:spPr>
          <p:txBody>
            <a:bodyPr wrap="none" anchor="ct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sp>
          <p:nvSpPr>
            <p:cNvPr id="19" name="Freeform 15">
              <a:extLst>
                <a:ext uri="{FF2B5EF4-FFF2-40B4-BE49-F238E27FC236}">
                  <a16:creationId xmlns:a16="http://schemas.microsoft.com/office/drawing/2014/main" id="{61FA76A0-29F1-056C-9CDA-E30BA8E44BBD}"/>
                </a:ext>
              </a:extLst>
            </p:cNvPr>
            <p:cNvSpPr>
              <a:spLocks/>
            </p:cNvSpPr>
            <p:nvPr/>
          </p:nvSpPr>
          <p:spPr bwMode="auto">
            <a:xfrm>
              <a:off x="6205538" y="1865313"/>
              <a:ext cx="708025" cy="838200"/>
            </a:xfrm>
            <a:custGeom>
              <a:avLst/>
              <a:gdLst>
                <a:gd name="T0" fmla="*/ 0 w 1968"/>
                <a:gd name="T1" fmla="*/ 0 h 2329"/>
                <a:gd name="T2" fmla="*/ 2147483647 w 1968"/>
                <a:gd name="T3" fmla="*/ 2147483647 h 2329"/>
                <a:gd name="T4" fmla="*/ 2147483647 w 1968"/>
                <a:gd name="T5" fmla="*/ 2147483647 h 2329"/>
                <a:gd name="T6" fmla="*/ 2147483647 w 1968"/>
                <a:gd name="T7" fmla="*/ 2147483647 h 2329"/>
                <a:gd name="T8" fmla="*/ 2147483647 w 1968"/>
                <a:gd name="T9" fmla="*/ 2147483647 h 2329"/>
                <a:gd name="T10" fmla="*/ 2147483647 w 1968"/>
                <a:gd name="T11" fmla="*/ 2147483647 h 2329"/>
                <a:gd name="T12" fmla="*/ 2147483647 w 1968"/>
                <a:gd name="T13" fmla="*/ 2147483647 h 2329"/>
                <a:gd name="T14" fmla="*/ 2147483647 w 1968"/>
                <a:gd name="T15" fmla="*/ 2147483647 h 2329"/>
                <a:gd name="T16" fmla="*/ 2147483647 w 1968"/>
                <a:gd name="T17" fmla="*/ 2147483647 h 2329"/>
                <a:gd name="T18" fmla="*/ 2147483647 w 1968"/>
                <a:gd name="T19" fmla="*/ 2147483647 h 2329"/>
                <a:gd name="T20" fmla="*/ 2147483647 w 1968"/>
                <a:gd name="T21" fmla="*/ 2147483647 h 2329"/>
                <a:gd name="T22" fmla="*/ 2147483647 w 1968"/>
                <a:gd name="T23" fmla="*/ 2147483647 h 2329"/>
                <a:gd name="T24" fmla="*/ 2147483647 w 1968"/>
                <a:gd name="T25" fmla="*/ 2147483647 h 23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8"/>
                <a:gd name="T40" fmla="*/ 0 h 2329"/>
                <a:gd name="T41" fmla="*/ 1968 w 1968"/>
                <a:gd name="T42" fmla="*/ 2329 h 23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8" h="2329">
                  <a:moveTo>
                    <a:pt x="0" y="0"/>
                  </a:moveTo>
                  <a:cubicBezTo>
                    <a:pt x="148" y="48"/>
                    <a:pt x="297" y="97"/>
                    <a:pt x="357" y="194"/>
                  </a:cubicBezTo>
                  <a:cubicBezTo>
                    <a:pt x="416" y="291"/>
                    <a:pt x="297" y="518"/>
                    <a:pt x="357" y="582"/>
                  </a:cubicBezTo>
                  <a:cubicBezTo>
                    <a:pt x="416" y="646"/>
                    <a:pt x="654" y="518"/>
                    <a:pt x="715" y="582"/>
                  </a:cubicBezTo>
                  <a:cubicBezTo>
                    <a:pt x="775" y="646"/>
                    <a:pt x="654" y="906"/>
                    <a:pt x="715" y="971"/>
                  </a:cubicBezTo>
                  <a:cubicBezTo>
                    <a:pt x="775" y="1035"/>
                    <a:pt x="1013" y="906"/>
                    <a:pt x="1072" y="971"/>
                  </a:cubicBezTo>
                  <a:cubicBezTo>
                    <a:pt x="1132" y="1035"/>
                    <a:pt x="1042" y="1294"/>
                    <a:pt x="1072" y="1359"/>
                  </a:cubicBezTo>
                  <a:cubicBezTo>
                    <a:pt x="1103" y="1423"/>
                    <a:pt x="1192" y="1359"/>
                    <a:pt x="1251" y="1359"/>
                  </a:cubicBezTo>
                  <a:cubicBezTo>
                    <a:pt x="1311" y="1359"/>
                    <a:pt x="1401" y="1294"/>
                    <a:pt x="1431" y="1359"/>
                  </a:cubicBezTo>
                  <a:cubicBezTo>
                    <a:pt x="1460" y="1423"/>
                    <a:pt x="1370" y="1682"/>
                    <a:pt x="1431" y="1746"/>
                  </a:cubicBezTo>
                  <a:cubicBezTo>
                    <a:pt x="1491" y="1812"/>
                    <a:pt x="1728" y="1682"/>
                    <a:pt x="1788" y="1746"/>
                  </a:cubicBezTo>
                  <a:cubicBezTo>
                    <a:pt x="1848" y="1812"/>
                    <a:pt x="1758" y="2038"/>
                    <a:pt x="1788" y="2135"/>
                  </a:cubicBezTo>
                  <a:cubicBezTo>
                    <a:pt x="1818" y="2233"/>
                    <a:pt x="1937" y="2296"/>
                    <a:pt x="1967" y="2328"/>
                  </a:cubicBezTo>
                </a:path>
              </a:pathLst>
            </a:custGeom>
            <a:noFill/>
            <a:ln w="19080">
              <a:solidFill>
                <a:srgbClr val="000000"/>
              </a:solidFill>
              <a:round/>
              <a:headEnd/>
              <a:tailEnd type="triangle" w="med" len="med"/>
            </a:ln>
          </p:spPr>
          <p:txBody>
            <a:bodyPr wrap="none" anchor="ct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grpSp>
          <p:nvGrpSpPr>
            <p:cNvPr id="20" name="Group 16">
              <a:extLst>
                <a:ext uri="{FF2B5EF4-FFF2-40B4-BE49-F238E27FC236}">
                  <a16:creationId xmlns:a16="http://schemas.microsoft.com/office/drawing/2014/main" id="{5D37C46D-DBDB-393E-9719-582D9BC747BA}"/>
                </a:ext>
              </a:extLst>
            </p:cNvPr>
            <p:cNvGrpSpPr>
              <a:grpSpLocks/>
            </p:cNvGrpSpPr>
            <p:nvPr/>
          </p:nvGrpSpPr>
          <p:grpSpPr bwMode="auto">
            <a:xfrm>
              <a:off x="6867525" y="1382713"/>
              <a:ext cx="312738" cy="400050"/>
              <a:chOff x="4452" y="960"/>
              <a:chExt cx="197" cy="252"/>
            </a:xfrm>
          </p:grpSpPr>
          <p:sp>
            <p:nvSpPr>
              <p:cNvPr id="66" name="AutoShape 17">
                <a:extLst>
                  <a:ext uri="{FF2B5EF4-FFF2-40B4-BE49-F238E27FC236}">
                    <a16:creationId xmlns:a16="http://schemas.microsoft.com/office/drawing/2014/main" id="{CA92AF81-F1A1-0B30-9188-71B38E8536CB}"/>
                  </a:ext>
                </a:extLst>
              </p:cNvPr>
              <p:cNvSpPr>
                <a:spLocks noChangeArrowheads="1"/>
              </p:cNvSpPr>
              <p:nvPr/>
            </p:nvSpPr>
            <p:spPr bwMode="auto">
              <a:xfrm>
                <a:off x="4472" y="960"/>
                <a:ext cx="163" cy="227"/>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67" name="Group 18">
                <a:extLst>
                  <a:ext uri="{FF2B5EF4-FFF2-40B4-BE49-F238E27FC236}">
                    <a16:creationId xmlns:a16="http://schemas.microsoft.com/office/drawing/2014/main" id="{AF4B7AC6-AFD1-E1EF-8AF6-30A5AE2D5661}"/>
                  </a:ext>
                </a:extLst>
              </p:cNvPr>
              <p:cNvGrpSpPr>
                <a:grpSpLocks/>
              </p:cNvGrpSpPr>
              <p:nvPr/>
            </p:nvGrpSpPr>
            <p:grpSpPr bwMode="auto">
              <a:xfrm>
                <a:off x="4452" y="960"/>
                <a:ext cx="198" cy="252"/>
                <a:chOff x="4452" y="960"/>
                <a:chExt cx="198" cy="252"/>
              </a:xfrm>
            </p:grpSpPr>
            <p:sp>
              <p:nvSpPr>
                <p:cNvPr id="68" name="AutoShape 19">
                  <a:extLst>
                    <a:ext uri="{FF2B5EF4-FFF2-40B4-BE49-F238E27FC236}">
                      <a16:creationId xmlns:a16="http://schemas.microsoft.com/office/drawing/2014/main" id="{E1BBAB0B-8AC9-D8E0-2B59-1FA1F1BDE00B}"/>
                    </a:ext>
                  </a:extLst>
                </p:cNvPr>
                <p:cNvSpPr>
                  <a:spLocks noChangeArrowheads="1"/>
                </p:cNvSpPr>
                <p:nvPr/>
              </p:nvSpPr>
              <p:spPr bwMode="auto">
                <a:xfrm>
                  <a:off x="4472" y="960"/>
                  <a:ext cx="160" cy="224"/>
                </a:xfrm>
                <a:prstGeom prst="roundRect">
                  <a:avLst>
                    <a:gd name="adj" fmla="val 625"/>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69" name="Group 20">
                  <a:extLst>
                    <a:ext uri="{FF2B5EF4-FFF2-40B4-BE49-F238E27FC236}">
                      <a16:creationId xmlns:a16="http://schemas.microsoft.com/office/drawing/2014/main" id="{31D5A28A-AB08-C0C0-3F72-5EBCF2ED23DC}"/>
                    </a:ext>
                  </a:extLst>
                </p:cNvPr>
                <p:cNvGrpSpPr>
                  <a:grpSpLocks/>
                </p:cNvGrpSpPr>
                <p:nvPr/>
              </p:nvGrpSpPr>
              <p:grpSpPr bwMode="auto">
                <a:xfrm>
                  <a:off x="4452" y="961"/>
                  <a:ext cx="198" cy="251"/>
                  <a:chOff x="4452" y="961"/>
                  <a:chExt cx="198" cy="251"/>
                </a:xfrm>
              </p:grpSpPr>
              <p:sp>
                <p:nvSpPr>
                  <p:cNvPr id="70" name="AutoShape 21">
                    <a:extLst>
                      <a:ext uri="{FF2B5EF4-FFF2-40B4-BE49-F238E27FC236}">
                        <a16:creationId xmlns:a16="http://schemas.microsoft.com/office/drawing/2014/main" id="{3B3497E4-02CA-0D21-117A-1635159E7928}"/>
                      </a:ext>
                    </a:extLst>
                  </p:cNvPr>
                  <p:cNvSpPr>
                    <a:spLocks noChangeArrowheads="1"/>
                  </p:cNvSpPr>
                  <p:nvPr/>
                </p:nvSpPr>
                <p:spPr bwMode="auto">
                  <a:xfrm>
                    <a:off x="4472" y="961"/>
                    <a:ext cx="158" cy="222"/>
                  </a:xfrm>
                  <a:prstGeom prst="roundRect">
                    <a:avLst>
                      <a:gd name="adj" fmla="val 630"/>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71" name="Group 22">
                    <a:extLst>
                      <a:ext uri="{FF2B5EF4-FFF2-40B4-BE49-F238E27FC236}">
                        <a16:creationId xmlns:a16="http://schemas.microsoft.com/office/drawing/2014/main" id="{6E1CE9F8-1F96-67B4-AD09-8CD345D186EE}"/>
                      </a:ext>
                    </a:extLst>
                  </p:cNvPr>
                  <p:cNvGrpSpPr>
                    <a:grpSpLocks/>
                  </p:cNvGrpSpPr>
                  <p:nvPr/>
                </p:nvGrpSpPr>
                <p:grpSpPr bwMode="auto">
                  <a:xfrm>
                    <a:off x="4452" y="961"/>
                    <a:ext cx="198" cy="251"/>
                    <a:chOff x="4452" y="961"/>
                    <a:chExt cx="198" cy="251"/>
                  </a:xfrm>
                </p:grpSpPr>
                <p:sp>
                  <p:nvSpPr>
                    <p:cNvPr id="72" name="AutoShape 23">
                      <a:extLst>
                        <a:ext uri="{FF2B5EF4-FFF2-40B4-BE49-F238E27FC236}">
                          <a16:creationId xmlns:a16="http://schemas.microsoft.com/office/drawing/2014/main" id="{207DB530-0AA6-6D83-C1EA-AF36AEC0FA10}"/>
                        </a:ext>
                      </a:extLst>
                    </p:cNvPr>
                    <p:cNvSpPr>
                      <a:spLocks noChangeArrowheads="1"/>
                    </p:cNvSpPr>
                    <p:nvPr/>
                  </p:nvSpPr>
                  <p:spPr bwMode="auto">
                    <a:xfrm>
                      <a:off x="4472" y="961"/>
                      <a:ext cx="157" cy="221"/>
                    </a:xfrm>
                    <a:prstGeom prst="roundRect">
                      <a:avLst>
                        <a:gd name="adj" fmla="val 639"/>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73" name="Group 24">
                      <a:extLst>
                        <a:ext uri="{FF2B5EF4-FFF2-40B4-BE49-F238E27FC236}">
                          <a16:creationId xmlns:a16="http://schemas.microsoft.com/office/drawing/2014/main" id="{88F1AF47-53CC-99C4-1500-FE11A5075FF5}"/>
                        </a:ext>
                      </a:extLst>
                    </p:cNvPr>
                    <p:cNvGrpSpPr>
                      <a:grpSpLocks/>
                    </p:cNvGrpSpPr>
                    <p:nvPr/>
                  </p:nvGrpSpPr>
                  <p:grpSpPr bwMode="auto">
                    <a:xfrm>
                      <a:off x="4452" y="961"/>
                      <a:ext cx="198" cy="251"/>
                      <a:chOff x="4452" y="961"/>
                      <a:chExt cx="198" cy="251"/>
                    </a:xfrm>
                  </p:grpSpPr>
                  <p:sp>
                    <p:nvSpPr>
                      <p:cNvPr id="74" name="AutoShape 25">
                        <a:extLst>
                          <a:ext uri="{FF2B5EF4-FFF2-40B4-BE49-F238E27FC236}">
                            <a16:creationId xmlns:a16="http://schemas.microsoft.com/office/drawing/2014/main" id="{BA46B131-1DC5-8C4B-7FC2-3D9A3364DB24}"/>
                          </a:ext>
                        </a:extLst>
                      </p:cNvPr>
                      <p:cNvSpPr>
                        <a:spLocks noChangeArrowheads="1"/>
                      </p:cNvSpPr>
                      <p:nvPr/>
                    </p:nvSpPr>
                    <p:spPr bwMode="auto">
                      <a:xfrm>
                        <a:off x="4472" y="961"/>
                        <a:ext cx="157" cy="221"/>
                      </a:xfrm>
                      <a:prstGeom prst="roundRect">
                        <a:avLst>
                          <a:gd name="adj" fmla="val 639"/>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75" name="AutoShape 26">
                        <a:extLst>
                          <a:ext uri="{FF2B5EF4-FFF2-40B4-BE49-F238E27FC236}">
                            <a16:creationId xmlns:a16="http://schemas.microsoft.com/office/drawing/2014/main" id="{CE04EAE9-0C63-F823-3FF9-C51C833690DC}"/>
                          </a:ext>
                        </a:extLst>
                      </p:cNvPr>
                      <p:cNvSpPr>
                        <a:spLocks noChangeArrowheads="1"/>
                      </p:cNvSpPr>
                      <p:nvPr/>
                    </p:nvSpPr>
                    <p:spPr bwMode="auto">
                      <a:xfrm>
                        <a:off x="4452" y="961"/>
                        <a:ext cx="198" cy="251"/>
                      </a:xfrm>
                      <a:prstGeom prst="roundRect">
                        <a:avLst>
                          <a:gd name="adj" fmla="val 639"/>
                        </a:avLst>
                      </a:prstGeom>
                      <a:noFill/>
                      <a:ln w="9525">
                        <a:noFill/>
                        <a:round/>
                        <a:headEnd/>
                        <a:tailEnd/>
                      </a:ln>
                    </p:spPr>
                    <p:txBody>
                      <a:bodyPr wrap="none" lIns="90000" tIns="46800" rIns="90000" bIns="46800">
                        <a:spAutoFit/>
                      </a:bodyPr>
                      <a:lstStyle/>
                      <a:p>
                        <a:pPr defTabSz="457200" eaLnBrk="0" fontAlgn="base" hangingPunct="0">
                          <a:spcBef>
                            <a:spcPct val="0"/>
                          </a:spcBef>
                          <a:spcAft>
                            <a:spcPct val="0"/>
                          </a:spcAft>
                          <a:buClr>
                            <a:srgbClr val="000000"/>
                          </a:buClr>
                          <a:buSzPct val="100000"/>
                          <a:buFont typeface="Symbol" pitchFamily="18"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a:solidFill>
                              <a:srgbClr val="000000"/>
                            </a:solidFill>
                            <a:latin typeface="Symbol" pitchFamily="18" charset="2"/>
                            <a:ea typeface="DejaVu LGC Sans"/>
                            <a:cs typeface="DejaVu LGC Sans"/>
                          </a:rPr>
                          <a:t></a:t>
                        </a:r>
                      </a:p>
                    </p:txBody>
                  </p:sp>
                </p:grpSp>
              </p:grpSp>
            </p:grpSp>
          </p:grpSp>
        </p:grpSp>
        <p:sp>
          <p:nvSpPr>
            <p:cNvPr id="21" name="Oval 27">
              <a:extLst>
                <a:ext uri="{FF2B5EF4-FFF2-40B4-BE49-F238E27FC236}">
                  <a16:creationId xmlns:a16="http://schemas.microsoft.com/office/drawing/2014/main" id="{3E98A1BA-E5A2-9FC0-6D18-D7270EEBD976}"/>
                </a:ext>
              </a:extLst>
            </p:cNvPr>
            <p:cNvSpPr>
              <a:spLocks noChangeArrowheads="1"/>
            </p:cNvSpPr>
            <p:nvPr/>
          </p:nvSpPr>
          <p:spPr bwMode="auto">
            <a:xfrm>
              <a:off x="6913563" y="2703513"/>
              <a:ext cx="193675" cy="209550"/>
            </a:xfrm>
            <a:prstGeom prst="ellipse">
              <a:avLst/>
            </a:prstGeom>
            <a:solidFill>
              <a:srgbClr val="FF0000"/>
            </a:solidFill>
            <a:ln w="9360">
              <a:solidFill>
                <a:srgbClr val="FF0000"/>
              </a:solidFill>
              <a:miter lim="800000"/>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22" name="Line 28">
              <a:extLst>
                <a:ext uri="{FF2B5EF4-FFF2-40B4-BE49-F238E27FC236}">
                  <a16:creationId xmlns:a16="http://schemas.microsoft.com/office/drawing/2014/main" id="{B1404D5C-4664-A277-DF4A-AE1EBCAB2B24}"/>
                </a:ext>
              </a:extLst>
            </p:cNvPr>
            <p:cNvSpPr>
              <a:spLocks noChangeShapeType="1"/>
            </p:cNvSpPr>
            <p:nvPr/>
          </p:nvSpPr>
          <p:spPr bwMode="auto">
            <a:xfrm>
              <a:off x="7105650" y="2944813"/>
              <a:ext cx="385763" cy="488950"/>
            </a:xfrm>
            <a:prstGeom prst="line">
              <a:avLst/>
            </a:prstGeom>
            <a:noFill/>
            <a:ln w="19080">
              <a:solidFill>
                <a:srgbClr val="000000"/>
              </a:solidFill>
              <a:miter lim="800000"/>
              <a:headEnd/>
              <a:tailEnd type="triangle" w="med" len="med"/>
            </a:ln>
          </p:spPr>
          <p:txBody>
            <a:bodyPr/>
            <a:lstStyle/>
            <a:p>
              <a:pPr fontAlgn="base">
                <a:spcBef>
                  <a:spcPct val="0"/>
                </a:spcBef>
                <a:spcAft>
                  <a:spcPct val="0"/>
                </a:spcAft>
              </a:pPr>
              <a:endParaRPr lang="en-CA" sz="3200" b="1" i="1">
                <a:solidFill>
                  <a:srgbClr val="000000"/>
                </a:solidFill>
                <a:latin typeface="Comic Sans MS" pitchFamily="66" charset="0"/>
                <a:cs typeface="Arial" pitchFamily="34" charset="0"/>
              </a:endParaRPr>
            </a:p>
          </p:txBody>
        </p:sp>
        <p:grpSp>
          <p:nvGrpSpPr>
            <p:cNvPr id="23" name="Group 29">
              <a:extLst>
                <a:ext uri="{FF2B5EF4-FFF2-40B4-BE49-F238E27FC236}">
                  <a16:creationId xmlns:a16="http://schemas.microsoft.com/office/drawing/2014/main" id="{4824364A-6032-E4AD-EE08-E80698E3BFC2}"/>
                </a:ext>
              </a:extLst>
            </p:cNvPr>
            <p:cNvGrpSpPr>
              <a:grpSpLocks/>
            </p:cNvGrpSpPr>
            <p:nvPr/>
          </p:nvGrpSpPr>
          <p:grpSpPr bwMode="auto">
            <a:xfrm>
              <a:off x="4540261" y="1516065"/>
              <a:ext cx="492126" cy="420688"/>
              <a:chOff x="2986" y="1044"/>
              <a:chExt cx="310" cy="265"/>
            </a:xfrm>
          </p:grpSpPr>
          <p:sp>
            <p:nvSpPr>
              <p:cNvPr id="56" name="AutoShape 30">
                <a:extLst>
                  <a:ext uri="{FF2B5EF4-FFF2-40B4-BE49-F238E27FC236}">
                    <a16:creationId xmlns:a16="http://schemas.microsoft.com/office/drawing/2014/main" id="{99108F07-7834-0AB8-534B-C3D7DE421D23}"/>
                  </a:ext>
                </a:extLst>
              </p:cNvPr>
              <p:cNvSpPr>
                <a:spLocks noChangeArrowheads="1"/>
              </p:cNvSpPr>
              <p:nvPr/>
            </p:nvSpPr>
            <p:spPr bwMode="auto">
              <a:xfrm>
                <a:off x="3144" y="1044"/>
                <a:ext cx="152" cy="246"/>
              </a:xfrm>
              <a:prstGeom prst="roundRect">
                <a:avLst>
                  <a:gd name="adj" fmla="val 657"/>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57" name="Group 31">
                <a:extLst>
                  <a:ext uri="{FF2B5EF4-FFF2-40B4-BE49-F238E27FC236}">
                    <a16:creationId xmlns:a16="http://schemas.microsoft.com/office/drawing/2014/main" id="{ACBEA544-EEA8-4FCC-D28B-931C90CA9624}"/>
                  </a:ext>
                </a:extLst>
              </p:cNvPr>
              <p:cNvGrpSpPr>
                <a:grpSpLocks/>
              </p:cNvGrpSpPr>
              <p:nvPr/>
            </p:nvGrpSpPr>
            <p:grpSpPr bwMode="auto">
              <a:xfrm>
                <a:off x="2986" y="1044"/>
                <a:ext cx="307" cy="265"/>
                <a:chOff x="2986" y="1044"/>
                <a:chExt cx="307" cy="265"/>
              </a:xfrm>
            </p:grpSpPr>
            <p:sp>
              <p:nvSpPr>
                <p:cNvPr id="58" name="AutoShape 32">
                  <a:extLst>
                    <a:ext uri="{FF2B5EF4-FFF2-40B4-BE49-F238E27FC236}">
                      <a16:creationId xmlns:a16="http://schemas.microsoft.com/office/drawing/2014/main" id="{E9D61A8B-2CFE-F2C7-4596-A9B1DA006F93}"/>
                    </a:ext>
                  </a:extLst>
                </p:cNvPr>
                <p:cNvSpPr>
                  <a:spLocks noChangeArrowheads="1"/>
                </p:cNvSpPr>
                <p:nvPr/>
              </p:nvSpPr>
              <p:spPr bwMode="auto">
                <a:xfrm>
                  <a:off x="3144" y="1044"/>
                  <a:ext cx="149" cy="243"/>
                </a:xfrm>
                <a:prstGeom prst="roundRect">
                  <a:avLst>
                    <a:gd name="adj" fmla="val 67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59" name="Group 33">
                  <a:extLst>
                    <a:ext uri="{FF2B5EF4-FFF2-40B4-BE49-F238E27FC236}">
                      <a16:creationId xmlns:a16="http://schemas.microsoft.com/office/drawing/2014/main" id="{F9326E31-3368-CA0A-6834-D8803E5374EB}"/>
                    </a:ext>
                  </a:extLst>
                </p:cNvPr>
                <p:cNvGrpSpPr>
                  <a:grpSpLocks/>
                </p:cNvGrpSpPr>
                <p:nvPr/>
              </p:nvGrpSpPr>
              <p:grpSpPr bwMode="auto">
                <a:xfrm>
                  <a:off x="2986" y="1044"/>
                  <a:ext cx="306" cy="265"/>
                  <a:chOff x="2986" y="1044"/>
                  <a:chExt cx="306" cy="265"/>
                </a:xfrm>
              </p:grpSpPr>
              <p:sp>
                <p:nvSpPr>
                  <p:cNvPr id="60" name="AutoShape 34">
                    <a:extLst>
                      <a:ext uri="{FF2B5EF4-FFF2-40B4-BE49-F238E27FC236}">
                        <a16:creationId xmlns:a16="http://schemas.microsoft.com/office/drawing/2014/main" id="{B64C5F28-3E7D-04FD-9799-BE1FA04C014F}"/>
                      </a:ext>
                    </a:extLst>
                  </p:cNvPr>
                  <p:cNvSpPr>
                    <a:spLocks noChangeArrowheads="1"/>
                  </p:cNvSpPr>
                  <p:nvPr/>
                </p:nvSpPr>
                <p:spPr bwMode="auto">
                  <a:xfrm>
                    <a:off x="3145" y="1044"/>
                    <a:ext cx="147" cy="240"/>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61" name="Group 35">
                    <a:extLst>
                      <a:ext uri="{FF2B5EF4-FFF2-40B4-BE49-F238E27FC236}">
                        <a16:creationId xmlns:a16="http://schemas.microsoft.com/office/drawing/2014/main" id="{6DF3E883-DF6F-6434-7B6A-133976F236C9}"/>
                      </a:ext>
                    </a:extLst>
                  </p:cNvPr>
                  <p:cNvGrpSpPr>
                    <a:grpSpLocks/>
                  </p:cNvGrpSpPr>
                  <p:nvPr/>
                </p:nvGrpSpPr>
                <p:grpSpPr bwMode="auto">
                  <a:xfrm>
                    <a:off x="2986" y="1044"/>
                    <a:ext cx="304" cy="265"/>
                    <a:chOff x="2986" y="1044"/>
                    <a:chExt cx="304" cy="265"/>
                  </a:xfrm>
                </p:grpSpPr>
                <p:sp>
                  <p:nvSpPr>
                    <p:cNvPr id="62" name="AutoShape 36">
                      <a:extLst>
                        <a:ext uri="{FF2B5EF4-FFF2-40B4-BE49-F238E27FC236}">
                          <a16:creationId xmlns:a16="http://schemas.microsoft.com/office/drawing/2014/main" id="{ADFE78A4-5E8C-D0AA-B2B1-275A5CD1D5B5}"/>
                        </a:ext>
                      </a:extLst>
                    </p:cNvPr>
                    <p:cNvSpPr>
                      <a:spLocks noChangeArrowheads="1"/>
                    </p:cNvSpPr>
                    <p:nvPr/>
                  </p:nvSpPr>
                  <p:spPr bwMode="auto">
                    <a:xfrm>
                      <a:off x="3145" y="1044"/>
                      <a:ext cx="145" cy="238"/>
                    </a:xfrm>
                    <a:prstGeom prst="roundRect">
                      <a:avLst>
                        <a:gd name="adj" fmla="val 694"/>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63" name="Group 37">
                      <a:extLst>
                        <a:ext uri="{FF2B5EF4-FFF2-40B4-BE49-F238E27FC236}">
                          <a16:creationId xmlns:a16="http://schemas.microsoft.com/office/drawing/2014/main" id="{E00BD0C7-7E7A-F4CB-67F3-993D16C2C2DA}"/>
                        </a:ext>
                      </a:extLst>
                    </p:cNvPr>
                    <p:cNvGrpSpPr>
                      <a:grpSpLocks/>
                    </p:cNvGrpSpPr>
                    <p:nvPr/>
                  </p:nvGrpSpPr>
                  <p:grpSpPr bwMode="auto">
                    <a:xfrm>
                      <a:off x="2986" y="1044"/>
                      <a:ext cx="304" cy="265"/>
                      <a:chOff x="2986" y="1044"/>
                      <a:chExt cx="304" cy="265"/>
                    </a:xfrm>
                  </p:grpSpPr>
                  <p:sp>
                    <p:nvSpPr>
                      <p:cNvPr id="64" name="AutoShape 38">
                        <a:extLst>
                          <a:ext uri="{FF2B5EF4-FFF2-40B4-BE49-F238E27FC236}">
                            <a16:creationId xmlns:a16="http://schemas.microsoft.com/office/drawing/2014/main" id="{119B1D65-4BA4-F00D-573C-FBFD5A2A4720}"/>
                          </a:ext>
                        </a:extLst>
                      </p:cNvPr>
                      <p:cNvSpPr>
                        <a:spLocks noChangeArrowheads="1"/>
                      </p:cNvSpPr>
                      <p:nvPr/>
                    </p:nvSpPr>
                    <p:spPr bwMode="auto">
                      <a:xfrm>
                        <a:off x="3145" y="1044"/>
                        <a:ext cx="145" cy="238"/>
                      </a:xfrm>
                      <a:prstGeom prst="roundRect">
                        <a:avLst>
                          <a:gd name="adj" fmla="val 694"/>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65" name="AutoShape 39">
                        <a:extLst>
                          <a:ext uri="{FF2B5EF4-FFF2-40B4-BE49-F238E27FC236}">
                            <a16:creationId xmlns:a16="http://schemas.microsoft.com/office/drawing/2014/main" id="{145D2CF3-6975-B10A-D2B0-18DBAEDA6704}"/>
                          </a:ext>
                        </a:extLst>
                      </p:cNvPr>
                      <p:cNvSpPr>
                        <a:spLocks noChangeArrowheads="1"/>
                      </p:cNvSpPr>
                      <p:nvPr/>
                    </p:nvSpPr>
                    <p:spPr bwMode="auto">
                      <a:xfrm>
                        <a:off x="2986" y="1044"/>
                        <a:ext cx="185" cy="265"/>
                      </a:xfrm>
                      <a:prstGeom prst="roundRect">
                        <a:avLst>
                          <a:gd name="adj" fmla="val 694"/>
                        </a:avLst>
                      </a:prstGeom>
                      <a:noFill/>
                      <a:ln w="9525">
                        <a:noFill/>
                        <a:round/>
                        <a:headEnd/>
                        <a:tailEnd/>
                      </a:ln>
                    </p:spPr>
                    <p:txBody>
                      <a:bodyPr wrap="none" lIns="90000" tIns="46800" rIns="90000" bIns="46800">
                        <a:spAutoFit/>
                      </a:bodyPr>
                      <a:lstStyle/>
                      <a:p>
                        <a:pPr defTabSz="457200" eaLnBrk="0" fontAlgn="base" hangingPunct="0">
                          <a:lnSpc>
                            <a:spcPts val="2563"/>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ea typeface="DejaVu LGC Sans"/>
                            <a:cs typeface="DejaVu LGC Sans"/>
                          </a:rPr>
                          <a:t>e</a:t>
                        </a:r>
                      </a:p>
                    </p:txBody>
                  </p:sp>
                </p:grpSp>
              </p:grpSp>
            </p:grpSp>
          </p:grpSp>
        </p:grpSp>
        <p:grpSp>
          <p:nvGrpSpPr>
            <p:cNvPr id="24" name="Group 40">
              <a:extLst>
                <a:ext uri="{FF2B5EF4-FFF2-40B4-BE49-F238E27FC236}">
                  <a16:creationId xmlns:a16="http://schemas.microsoft.com/office/drawing/2014/main" id="{6804C4CF-F1FD-ABAC-051C-2B9F0D84CE24}"/>
                </a:ext>
              </a:extLst>
            </p:cNvPr>
            <p:cNvGrpSpPr>
              <a:grpSpLocks/>
            </p:cNvGrpSpPr>
            <p:nvPr/>
          </p:nvGrpSpPr>
          <p:grpSpPr bwMode="auto">
            <a:xfrm>
              <a:off x="7105650" y="598490"/>
              <a:ext cx="458788" cy="469901"/>
              <a:chOff x="4602" y="466"/>
              <a:chExt cx="289" cy="296"/>
            </a:xfrm>
          </p:grpSpPr>
          <p:sp>
            <p:nvSpPr>
              <p:cNvPr id="46" name="AutoShape 41">
                <a:extLst>
                  <a:ext uri="{FF2B5EF4-FFF2-40B4-BE49-F238E27FC236}">
                    <a16:creationId xmlns:a16="http://schemas.microsoft.com/office/drawing/2014/main" id="{2199C0CE-D71A-5975-6771-847EF70F0852}"/>
                  </a:ext>
                </a:extLst>
              </p:cNvPr>
              <p:cNvSpPr>
                <a:spLocks noChangeArrowheads="1"/>
              </p:cNvSpPr>
              <p:nvPr/>
            </p:nvSpPr>
            <p:spPr bwMode="auto">
              <a:xfrm>
                <a:off x="4602" y="516"/>
                <a:ext cx="152" cy="246"/>
              </a:xfrm>
              <a:prstGeom prst="roundRect">
                <a:avLst>
                  <a:gd name="adj" fmla="val 657"/>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47" name="Group 42">
                <a:extLst>
                  <a:ext uri="{FF2B5EF4-FFF2-40B4-BE49-F238E27FC236}">
                    <a16:creationId xmlns:a16="http://schemas.microsoft.com/office/drawing/2014/main" id="{C12D2789-240B-2801-E4B6-C7CDCAE6DF7F}"/>
                  </a:ext>
                </a:extLst>
              </p:cNvPr>
              <p:cNvGrpSpPr>
                <a:grpSpLocks/>
              </p:cNvGrpSpPr>
              <p:nvPr/>
            </p:nvGrpSpPr>
            <p:grpSpPr bwMode="auto">
              <a:xfrm>
                <a:off x="4602" y="466"/>
                <a:ext cx="289" cy="293"/>
                <a:chOff x="4602" y="466"/>
                <a:chExt cx="289" cy="293"/>
              </a:xfrm>
            </p:grpSpPr>
            <p:sp>
              <p:nvSpPr>
                <p:cNvPr id="48" name="AutoShape 43">
                  <a:extLst>
                    <a:ext uri="{FF2B5EF4-FFF2-40B4-BE49-F238E27FC236}">
                      <a16:creationId xmlns:a16="http://schemas.microsoft.com/office/drawing/2014/main" id="{11D2DC7B-727C-E790-B283-FCD94123A3FE}"/>
                    </a:ext>
                  </a:extLst>
                </p:cNvPr>
                <p:cNvSpPr>
                  <a:spLocks noChangeArrowheads="1"/>
                </p:cNvSpPr>
                <p:nvPr/>
              </p:nvSpPr>
              <p:spPr bwMode="auto">
                <a:xfrm>
                  <a:off x="4602" y="516"/>
                  <a:ext cx="149" cy="243"/>
                </a:xfrm>
                <a:prstGeom prst="roundRect">
                  <a:avLst>
                    <a:gd name="adj" fmla="val 67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49" name="Group 44">
                  <a:extLst>
                    <a:ext uri="{FF2B5EF4-FFF2-40B4-BE49-F238E27FC236}">
                      <a16:creationId xmlns:a16="http://schemas.microsoft.com/office/drawing/2014/main" id="{4A86945E-8105-0D16-5D99-53E5F51B6041}"/>
                    </a:ext>
                  </a:extLst>
                </p:cNvPr>
                <p:cNvGrpSpPr>
                  <a:grpSpLocks/>
                </p:cNvGrpSpPr>
                <p:nvPr/>
              </p:nvGrpSpPr>
              <p:grpSpPr bwMode="auto">
                <a:xfrm>
                  <a:off x="4602" y="466"/>
                  <a:ext cx="289" cy="291"/>
                  <a:chOff x="4602" y="466"/>
                  <a:chExt cx="289" cy="291"/>
                </a:xfrm>
              </p:grpSpPr>
              <p:sp>
                <p:nvSpPr>
                  <p:cNvPr id="50" name="AutoShape 45">
                    <a:extLst>
                      <a:ext uri="{FF2B5EF4-FFF2-40B4-BE49-F238E27FC236}">
                        <a16:creationId xmlns:a16="http://schemas.microsoft.com/office/drawing/2014/main" id="{AAD594A9-4F61-446A-14BB-F60B255853E7}"/>
                      </a:ext>
                    </a:extLst>
                  </p:cNvPr>
                  <p:cNvSpPr>
                    <a:spLocks noChangeArrowheads="1"/>
                  </p:cNvSpPr>
                  <p:nvPr/>
                </p:nvSpPr>
                <p:spPr bwMode="auto">
                  <a:xfrm>
                    <a:off x="4602" y="516"/>
                    <a:ext cx="147" cy="241"/>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51" name="Group 46">
                    <a:extLst>
                      <a:ext uri="{FF2B5EF4-FFF2-40B4-BE49-F238E27FC236}">
                        <a16:creationId xmlns:a16="http://schemas.microsoft.com/office/drawing/2014/main" id="{DD42E675-444A-763F-8C30-4BE2D6CC29D1}"/>
                      </a:ext>
                    </a:extLst>
                  </p:cNvPr>
                  <p:cNvGrpSpPr>
                    <a:grpSpLocks/>
                  </p:cNvGrpSpPr>
                  <p:nvPr/>
                </p:nvGrpSpPr>
                <p:grpSpPr bwMode="auto">
                  <a:xfrm>
                    <a:off x="4602" y="466"/>
                    <a:ext cx="289" cy="289"/>
                    <a:chOff x="4602" y="466"/>
                    <a:chExt cx="289" cy="289"/>
                  </a:xfrm>
                </p:grpSpPr>
                <p:sp>
                  <p:nvSpPr>
                    <p:cNvPr id="52" name="AutoShape 47">
                      <a:extLst>
                        <a:ext uri="{FF2B5EF4-FFF2-40B4-BE49-F238E27FC236}">
                          <a16:creationId xmlns:a16="http://schemas.microsoft.com/office/drawing/2014/main" id="{0E0D692A-48C7-51D3-9F22-1320F18F8E61}"/>
                        </a:ext>
                      </a:extLst>
                    </p:cNvPr>
                    <p:cNvSpPr>
                      <a:spLocks noChangeArrowheads="1"/>
                    </p:cNvSpPr>
                    <p:nvPr/>
                  </p:nvSpPr>
                  <p:spPr bwMode="auto">
                    <a:xfrm>
                      <a:off x="4602" y="516"/>
                      <a:ext cx="146" cy="239"/>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53" name="Group 48">
                      <a:extLst>
                        <a:ext uri="{FF2B5EF4-FFF2-40B4-BE49-F238E27FC236}">
                          <a16:creationId xmlns:a16="http://schemas.microsoft.com/office/drawing/2014/main" id="{36550BB8-2786-1311-BECE-EA01910E565C}"/>
                        </a:ext>
                      </a:extLst>
                    </p:cNvPr>
                    <p:cNvGrpSpPr>
                      <a:grpSpLocks/>
                    </p:cNvGrpSpPr>
                    <p:nvPr/>
                  </p:nvGrpSpPr>
                  <p:grpSpPr bwMode="auto">
                    <a:xfrm>
                      <a:off x="4602" y="466"/>
                      <a:ext cx="289" cy="289"/>
                      <a:chOff x="4602" y="466"/>
                      <a:chExt cx="289" cy="289"/>
                    </a:xfrm>
                  </p:grpSpPr>
                  <p:sp>
                    <p:nvSpPr>
                      <p:cNvPr id="54" name="AutoShape 49">
                        <a:extLst>
                          <a:ext uri="{FF2B5EF4-FFF2-40B4-BE49-F238E27FC236}">
                            <a16:creationId xmlns:a16="http://schemas.microsoft.com/office/drawing/2014/main" id="{5F395344-BFD1-0937-B0CC-3FFB4C08E003}"/>
                          </a:ext>
                        </a:extLst>
                      </p:cNvPr>
                      <p:cNvSpPr>
                        <a:spLocks noChangeArrowheads="1"/>
                      </p:cNvSpPr>
                      <p:nvPr/>
                    </p:nvSpPr>
                    <p:spPr bwMode="auto">
                      <a:xfrm>
                        <a:off x="4602" y="516"/>
                        <a:ext cx="146" cy="239"/>
                      </a:xfrm>
                      <a:prstGeom prst="roundRect">
                        <a:avLst>
                          <a:gd name="adj" fmla="val 681"/>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55" name="AutoShape 50">
                        <a:extLst>
                          <a:ext uri="{FF2B5EF4-FFF2-40B4-BE49-F238E27FC236}">
                            <a16:creationId xmlns:a16="http://schemas.microsoft.com/office/drawing/2014/main" id="{C30DEDD5-615E-0992-8AD7-674B8744F5A1}"/>
                          </a:ext>
                        </a:extLst>
                      </p:cNvPr>
                      <p:cNvSpPr>
                        <a:spLocks noChangeArrowheads="1"/>
                      </p:cNvSpPr>
                      <p:nvPr/>
                    </p:nvSpPr>
                    <p:spPr bwMode="auto">
                      <a:xfrm>
                        <a:off x="4621" y="466"/>
                        <a:ext cx="270" cy="265"/>
                      </a:xfrm>
                      <a:prstGeom prst="roundRect">
                        <a:avLst>
                          <a:gd name="adj" fmla="val 681"/>
                        </a:avLst>
                      </a:prstGeom>
                      <a:noFill/>
                      <a:ln w="9525">
                        <a:noFill/>
                        <a:round/>
                        <a:headEnd/>
                        <a:tailEnd/>
                      </a:ln>
                    </p:spPr>
                    <p:txBody>
                      <a:bodyPr wrap="none" lIns="90000" tIns="46800" rIns="90000" bIns="46800">
                        <a:spAutoFit/>
                      </a:bodyPr>
                      <a:lstStyle/>
                      <a:p>
                        <a:pPr defTabSz="457200" eaLnBrk="0" fontAlgn="base" hangingPunct="0">
                          <a:lnSpc>
                            <a:spcPts val="2563"/>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latin typeface="Times New Roman" pitchFamily="18" charset="0"/>
                            <a:ea typeface="DejaVu LGC Sans"/>
                            <a:cs typeface="DejaVu LGC Sans"/>
                          </a:rPr>
                          <a:t> e'</a:t>
                        </a:r>
                      </a:p>
                    </p:txBody>
                  </p:sp>
                </p:grpSp>
              </p:grpSp>
            </p:grpSp>
          </p:grpSp>
        </p:grpSp>
        <p:grpSp>
          <p:nvGrpSpPr>
            <p:cNvPr id="25" name="Group 51">
              <a:extLst>
                <a:ext uri="{FF2B5EF4-FFF2-40B4-BE49-F238E27FC236}">
                  <a16:creationId xmlns:a16="http://schemas.microsoft.com/office/drawing/2014/main" id="{36EB1D42-8312-605F-B0E0-E23CA6C3013A}"/>
                </a:ext>
              </a:extLst>
            </p:cNvPr>
            <p:cNvGrpSpPr>
              <a:grpSpLocks/>
            </p:cNvGrpSpPr>
            <p:nvPr/>
          </p:nvGrpSpPr>
          <p:grpSpPr bwMode="auto">
            <a:xfrm>
              <a:off x="7042139" y="2493963"/>
              <a:ext cx="266700" cy="390525"/>
              <a:chOff x="4562" y="1660"/>
              <a:chExt cx="168" cy="246"/>
            </a:xfrm>
          </p:grpSpPr>
          <p:sp>
            <p:nvSpPr>
              <p:cNvPr id="36" name="AutoShape 52">
                <a:extLst>
                  <a:ext uri="{FF2B5EF4-FFF2-40B4-BE49-F238E27FC236}">
                    <a16:creationId xmlns:a16="http://schemas.microsoft.com/office/drawing/2014/main" id="{47DA8D5C-C7A5-6116-4F6E-444DAB5A0907}"/>
                  </a:ext>
                </a:extLst>
              </p:cNvPr>
              <p:cNvSpPr>
                <a:spLocks noChangeArrowheads="1"/>
              </p:cNvSpPr>
              <p:nvPr/>
            </p:nvSpPr>
            <p:spPr bwMode="auto">
              <a:xfrm>
                <a:off x="4562" y="1660"/>
                <a:ext cx="168" cy="246"/>
              </a:xfrm>
              <a:prstGeom prst="roundRect">
                <a:avLst>
                  <a:gd name="adj" fmla="val 593"/>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37" name="Group 53">
                <a:extLst>
                  <a:ext uri="{FF2B5EF4-FFF2-40B4-BE49-F238E27FC236}">
                    <a16:creationId xmlns:a16="http://schemas.microsoft.com/office/drawing/2014/main" id="{373F3478-3C83-D51D-899E-E34C6895DEA9}"/>
                  </a:ext>
                </a:extLst>
              </p:cNvPr>
              <p:cNvGrpSpPr>
                <a:grpSpLocks/>
              </p:cNvGrpSpPr>
              <p:nvPr/>
            </p:nvGrpSpPr>
            <p:grpSpPr bwMode="auto">
              <a:xfrm>
                <a:off x="4562" y="1660"/>
                <a:ext cx="165" cy="243"/>
                <a:chOff x="4562" y="1660"/>
                <a:chExt cx="165" cy="243"/>
              </a:xfrm>
            </p:grpSpPr>
            <p:sp>
              <p:nvSpPr>
                <p:cNvPr id="38" name="AutoShape 54">
                  <a:extLst>
                    <a:ext uri="{FF2B5EF4-FFF2-40B4-BE49-F238E27FC236}">
                      <a16:creationId xmlns:a16="http://schemas.microsoft.com/office/drawing/2014/main" id="{647942E1-2EE8-498C-C81E-95308A7C9521}"/>
                    </a:ext>
                  </a:extLst>
                </p:cNvPr>
                <p:cNvSpPr>
                  <a:spLocks noChangeArrowheads="1"/>
                </p:cNvSpPr>
                <p:nvPr/>
              </p:nvSpPr>
              <p:spPr bwMode="auto">
                <a:xfrm>
                  <a:off x="4562" y="1660"/>
                  <a:ext cx="165" cy="243"/>
                </a:xfrm>
                <a:prstGeom prst="roundRect">
                  <a:avLst>
                    <a:gd name="adj" fmla="val 60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39" name="Group 55">
                  <a:extLst>
                    <a:ext uri="{FF2B5EF4-FFF2-40B4-BE49-F238E27FC236}">
                      <a16:creationId xmlns:a16="http://schemas.microsoft.com/office/drawing/2014/main" id="{7540CCE0-3501-110E-EFE0-886BAC4A50A3}"/>
                    </a:ext>
                  </a:extLst>
                </p:cNvPr>
                <p:cNvGrpSpPr>
                  <a:grpSpLocks/>
                </p:cNvGrpSpPr>
                <p:nvPr/>
              </p:nvGrpSpPr>
              <p:grpSpPr bwMode="auto">
                <a:xfrm>
                  <a:off x="4562" y="1660"/>
                  <a:ext cx="163" cy="241"/>
                  <a:chOff x="4562" y="1660"/>
                  <a:chExt cx="163" cy="241"/>
                </a:xfrm>
              </p:grpSpPr>
              <p:sp>
                <p:nvSpPr>
                  <p:cNvPr id="40" name="AutoShape 56">
                    <a:extLst>
                      <a:ext uri="{FF2B5EF4-FFF2-40B4-BE49-F238E27FC236}">
                        <a16:creationId xmlns:a16="http://schemas.microsoft.com/office/drawing/2014/main" id="{65381DB5-394E-46BC-E271-965A637A7A3E}"/>
                      </a:ext>
                    </a:extLst>
                  </p:cNvPr>
                  <p:cNvSpPr>
                    <a:spLocks noChangeArrowheads="1"/>
                  </p:cNvSpPr>
                  <p:nvPr/>
                </p:nvSpPr>
                <p:spPr bwMode="auto">
                  <a:xfrm>
                    <a:off x="4562" y="1660"/>
                    <a:ext cx="163" cy="241"/>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nvGrpSpPr>
                  <p:cNvPr id="41" name="Group 57">
                    <a:extLst>
                      <a:ext uri="{FF2B5EF4-FFF2-40B4-BE49-F238E27FC236}">
                        <a16:creationId xmlns:a16="http://schemas.microsoft.com/office/drawing/2014/main" id="{F4BD0C11-09C0-506A-E9AF-1316E69337AE}"/>
                      </a:ext>
                    </a:extLst>
                  </p:cNvPr>
                  <p:cNvGrpSpPr>
                    <a:grpSpLocks/>
                  </p:cNvGrpSpPr>
                  <p:nvPr/>
                </p:nvGrpSpPr>
                <p:grpSpPr bwMode="auto">
                  <a:xfrm>
                    <a:off x="4562" y="1660"/>
                    <a:ext cx="162" cy="239"/>
                    <a:chOff x="4562" y="1660"/>
                    <a:chExt cx="162" cy="239"/>
                  </a:xfrm>
                </p:grpSpPr>
                <p:sp>
                  <p:nvSpPr>
                    <p:cNvPr id="42" name="AutoShape 58">
                      <a:extLst>
                        <a:ext uri="{FF2B5EF4-FFF2-40B4-BE49-F238E27FC236}">
                          <a16:creationId xmlns:a16="http://schemas.microsoft.com/office/drawing/2014/main" id="{21691316-F33C-0322-BFA0-C07C57C35C7A}"/>
                        </a:ext>
                      </a:extLst>
                    </p:cNvPr>
                    <p:cNvSpPr>
                      <a:spLocks noChangeArrowheads="1"/>
                    </p:cNvSpPr>
                    <p:nvPr/>
                  </p:nvSpPr>
                  <p:spPr bwMode="auto">
                    <a:xfrm>
                      <a:off x="4562" y="1660"/>
                      <a:ext cx="162" cy="239"/>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sp>
                  <p:nvSpPr>
                    <p:cNvPr id="44" name="AutoShape 60">
                      <a:extLst>
                        <a:ext uri="{FF2B5EF4-FFF2-40B4-BE49-F238E27FC236}">
                          <a16:creationId xmlns:a16="http://schemas.microsoft.com/office/drawing/2014/main" id="{D7966C95-FF11-4E4C-A030-0F22CD5DDDA1}"/>
                        </a:ext>
                      </a:extLst>
                    </p:cNvPr>
                    <p:cNvSpPr>
                      <a:spLocks noChangeArrowheads="1"/>
                    </p:cNvSpPr>
                    <p:nvPr/>
                  </p:nvSpPr>
                  <p:spPr bwMode="auto">
                    <a:xfrm>
                      <a:off x="4562" y="1660"/>
                      <a:ext cx="162" cy="239"/>
                    </a:xfrm>
                    <a:prstGeom prst="roundRect">
                      <a:avLst>
                        <a:gd name="adj" fmla="val 616"/>
                      </a:avLst>
                    </a:prstGeom>
                    <a:noFill/>
                    <a:ln w="9525">
                      <a:noFill/>
                      <a:round/>
                      <a:headEnd/>
                      <a:tailEnd/>
                    </a:ln>
                  </p:spPr>
                  <p:txBody>
                    <a:bodyPr wrap="none" anchor="ctr"/>
                    <a:lstStyle/>
                    <a:p>
                      <a:pPr defTabSz="457200" eaLnBrk="0" fontAlgn="base" hangingPunct="0">
                        <a:lnSpc>
                          <a:spcPct val="116000"/>
                        </a:lnSpc>
                        <a:spcBef>
                          <a:spcPct val="0"/>
                        </a:spcBef>
                        <a:spcAft>
                          <a:spcPct val="0"/>
                        </a:spcAft>
                        <a:buClr>
                          <a:srgbClr val="000000"/>
                        </a:buClr>
                        <a:buSzPct val="100000"/>
                        <a:buFont typeface="Times New Roman" pitchFamily="18" charset="0"/>
                        <a:buNone/>
                      </a:pPr>
                      <a:endParaRPr lang="en-CA" sz="2400">
                        <a:solidFill>
                          <a:srgbClr val="FFFFFF"/>
                        </a:solidFill>
                        <a:latin typeface="Times New Roman" pitchFamily="18" charset="0"/>
                        <a:cs typeface="Arial" pitchFamily="34" charset="0"/>
                      </a:endParaRPr>
                    </a:p>
                  </p:txBody>
                </p:sp>
              </p:grpSp>
            </p:grpSp>
          </p:grpSp>
        </p:grpSp>
        <mc:AlternateContent xmlns:mc="http://schemas.openxmlformats.org/markup-compatibility/2006" xmlns:a14="http://schemas.microsoft.com/office/drawing/2010/main">
          <mc:Choice Requires="a14">
            <p:graphicFrame>
              <p:nvGraphicFramePr>
                <p:cNvPr id="28" name="Object 83">
                  <a:extLst>
                    <a:ext uri="{FF2B5EF4-FFF2-40B4-BE49-F238E27FC236}">
                      <a16:creationId xmlns:a16="http://schemas.microsoft.com/office/drawing/2014/main" id="{6D553622-D957-C77E-82AD-9D1B24E715CF}"/>
                    </a:ext>
                  </a:extLst>
                </p:cNvPr>
                <p:cNvGraphicFramePr>
                  <a:graphicFrameLocks noChangeAspect="1"/>
                </p:cNvGraphicFramePr>
                <p:nvPr/>
              </p:nvGraphicFramePr>
              <p:xfrm>
                <a:off x="5160963" y="1211263"/>
                <a:ext cx="114300" cy="215900"/>
              </p:xfrm>
              <a:graphic>
                <a:graphicData uri="http://schemas.openxmlformats.org/presentationml/2006/ole">
                  <mc:AlternateContent>
                    <mc:Choice xmlns:v="urn:schemas-microsoft-com:vml" Requires="v">
                      <p:oleObj name="Equation" r:id="rId3" imgW="114120" imgH="215640" progId="Equation.3">
                        <p:embed/>
                      </p:oleObj>
                    </mc:Choice>
                    <mc:Fallback>
                      <p:oleObj name="Equation" r:id="rId3" imgW="114120" imgH="215640" progId="Equation.3">
                        <p:embed/>
                        <p:pic>
                          <p:nvPicPr>
                            <p:cNvPr id="28" name="Object 83">
                              <a:extLst>
                                <a:ext uri="{FF2B5EF4-FFF2-40B4-BE49-F238E27FC236}">
                                  <a16:creationId xmlns:a16="http://schemas.microsoft.com/office/drawing/2014/main" id="{C53D45B9-5EFD-4122-6196-897FA2FFC09B}"/>
                                </a:ext>
                              </a:extLst>
                            </p:cNvPr>
                            <p:cNvPicPr>
                              <a:picLocks noChangeAspect="1" noChangeArrowheads="1"/>
                            </p:cNvPicPr>
                            <p:nvPr/>
                          </p:nvPicPr>
                          <p:blipFill>
                            <a:blip r:embed="rId4">
                              <a:extLst>
                                <a:ext uri="{28A0092B-C50C-407E-A947-70E740481C1C}">
                                  <a14:useLocalDpi val="0"/>
                                </a:ext>
                              </a:extLst>
                            </a:blip>
                            <a:srcRect/>
                            <a:stretch>
                              <a:fillRect/>
                            </a:stretch>
                          </p:blipFill>
                          <p:spPr bwMode="auto">
                            <a:xfrm>
                              <a:off x="5160963" y="1211263"/>
                              <a:ext cx="114300" cy="2159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28" name="Object 83">
                  <a:extLst>
                    <a:ext uri="{FF2B5EF4-FFF2-40B4-BE49-F238E27FC236}">
                      <a16:creationId xmlns:a16="http://schemas.microsoft.com/office/drawing/2014/main" id="{C53D45B9-5EFD-4122-6196-897FA2FFC09B}"/>
                    </a:ext>
                  </a:extLst>
                </p:cNvPr>
                <p:cNvGraphicFramePr>
                  <a:graphicFrameLocks noChangeAspect="1"/>
                </p:cNvGraphicFramePr>
                <p:nvPr/>
              </p:nvGraphicFramePr>
              <p:xfrm>
                <a:off x="5160963" y="1211263"/>
                <a:ext cx="114300" cy="215900"/>
              </p:xfrm>
              <a:graphic>
                <a:graphicData uri="http://schemas.openxmlformats.org/presentationml/2006/ole">
                  <mc:AlternateContent>
                    <mc:Choice xmlns:v="urn:schemas-microsoft-com:vml" Requires="v">
                      <p:oleObj name="Equation" r:id="rId5" imgW="114120" imgH="215640" progId="Equation.3">
                        <p:embed/>
                      </p:oleObj>
                    </mc:Choice>
                    <mc:Fallback>
                      <p:oleObj name="Equation" r:id="rId5" imgW="114120" imgH="215640" progId="Equation.3">
                        <p:embed/>
                        <p:pic>
                          <p:nvPicPr>
                            <p:cNvPr id="17" name="Object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963" y="1211263"/>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0" name="Object 86">
                  <a:extLst>
                    <a:ext uri="{FF2B5EF4-FFF2-40B4-BE49-F238E27FC236}">
                      <a16:creationId xmlns:a16="http://schemas.microsoft.com/office/drawing/2014/main" id="{2E2BF434-C8DE-863E-A752-D2BA01526D20}"/>
                    </a:ext>
                  </a:extLst>
                </p:cNvPr>
                <p:cNvSpPr txBox="1"/>
                <p:nvPr/>
              </p:nvSpPr>
              <p:spPr bwMode="auto">
                <a:xfrm>
                  <a:off x="4814897" y="1362044"/>
                  <a:ext cx="1409695" cy="49374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sz="1200" i="1">
                            <a:solidFill>
                              <a:srgbClr val="000000"/>
                            </a:solidFill>
                            <a:latin typeface="Cambria Math" panose="02040503050406030204" pitchFamily="18" charset="0"/>
                          </a:rPr>
                          <m:t>𝑘</m:t>
                        </m:r>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𝐸</m:t>
                                </m:r>
                              </m:e>
                              <m:sub>
                                <m:r>
                                  <a:rPr lang="en-CA" sz="1200" i="1">
                                    <a:solidFill>
                                      <a:srgbClr val="000000"/>
                                    </a:solidFill>
                                    <a:latin typeface="Cambria Math" panose="02040503050406030204" pitchFamily="18" charset="0"/>
                                  </a:rPr>
                                  <m:t>𝑘</m:t>
                                </m:r>
                              </m:sub>
                            </m:sSub>
                            <m:r>
                              <a:rPr lang="en-CA" sz="1200" i="1">
                                <a:solidFill>
                                  <a:srgbClr val="000000"/>
                                </a:solidFill>
                                <a:latin typeface="Cambria Math" panose="02040503050406030204" pitchFamily="18" charset="0"/>
                              </a:rPr>
                              <m:t>,</m:t>
                            </m:r>
                            <m:acc>
                              <m:accPr>
                                <m:chr m:val="⃗"/>
                                <m:ctrlPr>
                                  <a:rPr lang="en-CA" sz="1200" i="1">
                                    <a:solidFill>
                                      <a:srgbClr val="000000"/>
                                    </a:solidFill>
                                    <a:latin typeface="Cambria Math" panose="02040503050406030204" pitchFamily="18" charset="0"/>
                                  </a:rPr>
                                </m:ctrlPr>
                              </m:accPr>
                              <m:e>
                                <m:r>
                                  <a:rPr lang="en-CA" sz="1200" i="1">
                                    <a:solidFill>
                                      <a:srgbClr val="000000"/>
                                    </a:solidFill>
                                    <a:latin typeface="Cambria Math" panose="02040503050406030204" pitchFamily="18" charset="0"/>
                                  </a:rPr>
                                  <m:t>𝐤</m:t>
                                </m:r>
                              </m:e>
                            </m:acc>
                          </m:e>
                        </m:d>
                      </m:oMath>
                    </m:oMathPara>
                  </a14:m>
                  <a:endParaRPr lang="en-CA" sz="1200" dirty="0"/>
                </a:p>
              </p:txBody>
            </p:sp>
          </mc:Choice>
          <mc:Fallback xmlns="">
            <p:sp>
              <p:nvSpPr>
                <p:cNvPr id="30" name="Object 86">
                  <a:extLst>
                    <a:ext uri="{FF2B5EF4-FFF2-40B4-BE49-F238E27FC236}">
                      <a16:creationId xmlns:a16="http://schemas.microsoft.com/office/drawing/2014/main" id="{FD19ED06-4DBE-F115-4951-16ED6156EFAA}"/>
                    </a:ext>
                  </a:extLst>
                </p:cNvPr>
                <p:cNvSpPr txBox="1">
                  <a:spLocks noRot="1" noChangeAspect="1" noMove="1" noResize="1" noEditPoints="1" noAdjustHandles="1" noChangeArrowheads="1" noChangeShapeType="1" noTextEdit="1"/>
                </p:cNvSpPr>
                <p:nvPr/>
              </p:nvSpPr>
              <p:spPr bwMode="auto">
                <a:xfrm>
                  <a:off x="4814897" y="1362044"/>
                  <a:ext cx="1409695" cy="493742"/>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 name="Object 87">
                  <a:extLst>
                    <a:ext uri="{FF2B5EF4-FFF2-40B4-BE49-F238E27FC236}">
                      <a16:creationId xmlns:a16="http://schemas.microsoft.com/office/drawing/2014/main" id="{B7644DC3-CCD4-2636-8471-14516F57CCEF}"/>
                    </a:ext>
                  </a:extLst>
                </p:cNvPr>
                <p:cNvSpPr txBox="1"/>
                <p:nvPr/>
              </p:nvSpPr>
              <p:spPr bwMode="auto">
                <a:xfrm>
                  <a:off x="7737887" y="618549"/>
                  <a:ext cx="1577341" cy="49804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en-CA" sz="1200" i="1">
                                <a:solidFill>
                                  <a:srgbClr val="000000"/>
                                </a:solidFill>
                                <a:latin typeface="Cambria Math" panose="02040503050406030204" pitchFamily="18" charset="0"/>
                              </a:rPr>
                            </m:ctrlPr>
                          </m:sSupPr>
                          <m:e>
                            <m:r>
                              <a:rPr lang="en-CA" sz="1200" i="1">
                                <a:solidFill>
                                  <a:srgbClr val="000000"/>
                                </a:solidFill>
                                <a:latin typeface="Cambria Math" panose="02040503050406030204" pitchFamily="18" charset="0"/>
                              </a:rPr>
                              <m:t>𝑘</m:t>
                            </m:r>
                          </m:e>
                          <m:sup>
                            <m:r>
                              <a:rPr lang="en-CA" sz="1200" i="1">
                                <a:solidFill>
                                  <a:srgbClr val="000000"/>
                                </a:solidFill>
                                <a:latin typeface="Cambria Math" panose="02040503050406030204" pitchFamily="18" charset="0"/>
                              </a:rPr>
                              <m:t>′</m:t>
                            </m:r>
                          </m:sup>
                        </m:sSup>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𝐸</m:t>
                                </m:r>
                              </m:e>
                              <m:sub>
                                <m:sSup>
                                  <m:sSupPr>
                                    <m:ctrlPr>
                                      <a:rPr lang="en-CA" sz="1200" i="1">
                                        <a:solidFill>
                                          <a:srgbClr val="000000"/>
                                        </a:solidFill>
                                        <a:latin typeface="Cambria Math" panose="02040503050406030204" pitchFamily="18" charset="0"/>
                                      </a:rPr>
                                    </m:ctrlPr>
                                  </m:sSupPr>
                                  <m:e>
                                    <m:r>
                                      <a:rPr lang="en-CA" sz="1200" i="1">
                                        <a:solidFill>
                                          <a:srgbClr val="000000"/>
                                        </a:solidFill>
                                        <a:latin typeface="Cambria Math" panose="02040503050406030204" pitchFamily="18" charset="0"/>
                                      </a:rPr>
                                      <m:t>𝑘</m:t>
                                    </m:r>
                                  </m:e>
                                  <m:sup>
                                    <m:r>
                                      <a:rPr lang="en-CA" sz="1200" i="1">
                                        <a:solidFill>
                                          <a:srgbClr val="000000"/>
                                        </a:solidFill>
                                        <a:latin typeface="Cambria Math" panose="02040503050406030204" pitchFamily="18" charset="0"/>
                                      </a:rPr>
                                      <m:t>′</m:t>
                                    </m:r>
                                  </m:sup>
                                </m:sSup>
                              </m:sub>
                            </m:sSub>
                            <m:r>
                              <a:rPr lang="en-CA" sz="1200" i="1">
                                <a:solidFill>
                                  <a:srgbClr val="000000"/>
                                </a:solidFill>
                                <a:latin typeface="Cambria Math" panose="02040503050406030204" pitchFamily="18" charset="0"/>
                              </a:rPr>
                              <m:t>,</m:t>
                            </m:r>
                            <m:sSup>
                              <m:sSupPr>
                                <m:ctrlPr>
                                  <a:rPr lang="en-CA" sz="1200" i="1">
                                    <a:solidFill>
                                      <a:srgbClr val="000000"/>
                                    </a:solidFill>
                                    <a:latin typeface="Cambria Math" panose="02040503050406030204" pitchFamily="18" charset="0"/>
                                  </a:rPr>
                                </m:ctrlPr>
                              </m:sSupPr>
                              <m:e>
                                <m:acc>
                                  <m:accPr>
                                    <m:chr m:val="⃗"/>
                                    <m:ctrlPr>
                                      <a:rPr lang="en-CA" sz="1200" i="1">
                                        <a:solidFill>
                                          <a:srgbClr val="000000"/>
                                        </a:solidFill>
                                        <a:latin typeface="Cambria Math" panose="02040503050406030204" pitchFamily="18" charset="0"/>
                                      </a:rPr>
                                    </m:ctrlPr>
                                  </m:accPr>
                                  <m:e>
                                    <m:r>
                                      <a:rPr lang="en-CA" sz="1200" i="1">
                                        <a:solidFill>
                                          <a:srgbClr val="000000"/>
                                        </a:solidFill>
                                        <a:latin typeface="Cambria Math" panose="02040503050406030204" pitchFamily="18" charset="0"/>
                                      </a:rPr>
                                      <m:t>𝐤</m:t>
                                    </m:r>
                                  </m:e>
                                </m:acc>
                              </m:e>
                              <m:sup>
                                <m:r>
                                  <a:rPr lang="en-CA" sz="1200" i="1">
                                    <a:solidFill>
                                      <a:srgbClr val="000000"/>
                                    </a:solidFill>
                                    <a:latin typeface="Cambria Math" panose="02040503050406030204" pitchFamily="18" charset="0"/>
                                  </a:rPr>
                                  <m:t>′</m:t>
                                </m:r>
                              </m:sup>
                            </m:sSup>
                          </m:e>
                        </m:d>
                      </m:oMath>
                    </m:oMathPara>
                  </a14:m>
                  <a:endParaRPr lang="en-CA" sz="1200" dirty="0"/>
                </a:p>
              </p:txBody>
            </p:sp>
          </mc:Choice>
          <mc:Fallback xmlns="">
            <p:sp>
              <p:nvSpPr>
                <p:cNvPr id="32" name="Object 87">
                  <a:extLst>
                    <a:ext uri="{FF2B5EF4-FFF2-40B4-BE49-F238E27FC236}">
                      <a16:creationId xmlns:a16="http://schemas.microsoft.com/office/drawing/2014/main" id="{076E239E-59CF-016C-2BFD-797CFA0314E1}"/>
                    </a:ext>
                  </a:extLst>
                </p:cNvPr>
                <p:cNvSpPr txBox="1">
                  <a:spLocks noRot="1" noChangeAspect="1" noMove="1" noResize="1" noEditPoints="1" noAdjustHandles="1" noChangeArrowheads="1" noChangeShapeType="1" noTextEdit="1"/>
                </p:cNvSpPr>
                <p:nvPr/>
              </p:nvSpPr>
              <p:spPr bwMode="auto">
                <a:xfrm>
                  <a:off x="7737887" y="618549"/>
                  <a:ext cx="1577341" cy="498048"/>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Object 88">
                  <a:extLst>
                    <a:ext uri="{FF2B5EF4-FFF2-40B4-BE49-F238E27FC236}">
                      <a16:creationId xmlns:a16="http://schemas.microsoft.com/office/drawing/2014/main" id="{EEE5DF6A-2A86-8900-B2FE-72D067C124C4}"/>
                    </a:ext>
                  </a:extLst>
                </p:cNvPr>
                <p:cNvSpPr txBox="1"/>
                <p:nvPr/>
              </p:nvSpPr>
              <p:spPr bwMode="auto">
                <a:xfrm>
                  <a:off x="6741879" y="2004486"/>
                  <a:ext cx="2221144" cy="45772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sz="1200" i="1">
                            <a:solidFill>
                              <a:srgbClr val="000000"/>
                            </a:solidFill>
                            <a:latin typeface="Cambria Math" panose="02040503050406030204" pitchFamily="18" charset="0"/>
                          </a:rPr>
                          <m:t>𝑞</m:t>
                        </m:r>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𝐸</m:t>
                                </m:r>
                              </m:e>
                              <m:sub>
                                <m:sSup>
                                  <m:sSupPr>
                                    <m:ctrlPr>
                                      <a:rPr lang="en-CA" sz="1200" i="1">
                                        <a:solidFill>
                                          <a:srgbClr val="000000"/>
                                        </a:solidFill>
                                        <a:latin typeface="Cambria Math" panose="02040503050406030204" pitchFamily="18" charset="0"/>
                                      </a:rPr>
                                    </m:ctrlPr>
                                  </m:sSupPr>
                                  <m:e>
                                    <m:r>
                                      <a:rPr lang="en-CA" sz="1200" i="1">
                                        <a:solidFill>
                                          <a:srgbClr val="000000"/>
                                        </a:solidFill>
                                        <a:latin typeface="Cambria Math" panose="02040503050406030204" pitchFamily="18" charset="0"/>
                                      </a:rPr>
                                      <m:t>𝑘</m:t>
                                    </m:r>
                                  </m:e>
                                  <m:sup>
                                    <m:r>
                                      <a:rPr lang="en-CA" sz="1200" i="1">
                                        <a:solidFill>
                                          <a:srgbClr val="000000"/>
                                        </a:solidFill>
                                        <a:latin typeface="Cambria Math" panose="02040503050406030204" pitchFamily="18" charset="0"/>
                                      </a:rPr>
                                      <m:t>′</m:t>
                                    </m:r>
                                  </m:sup>
                                </m:sSup>
                              </m:sub>
                            </m:sSub>
                            <m:r>
                              <a:rPr lang="en-CA" sz="1200" i="1">
                                <a:solidFill>
                                  <a:srgbClr val="000000"/>
                                </a:solidFill>
                                <a:latin typeface="Cambria Math" panose="02040503050406030204" pitchFamily="18" charset="0"/>
                              </a:rPr>
                              <m:t>−</m:t>
                            </m:r>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𝐸</m:t>
                                </m:r>
                              </m:e>
                              <m:sub>
                                <m:r>
                                  <a:rPr lang="en-CA" sz="1200" i="1">
                                    <a:solidFill>
                                      <a:srgbClr val="000000"/>
                                    </a:solidFill>
                                    <a:latin typeface="Cambria Math" panose="02040503050406030204" pitchFamily="18" charset="0"/>
                                  </a:rPr>
                                  <m:t>𝑘</m:t>
                                </m:r>
                              </m:sub>
                            </m:sSub>
                            <m:r>
                              <a:rPr lang="en-CA" sz="1200" i="1">
                                <a:solidFill>
                                  <a:srgbClr val="000000"/>
                                </a:solidFill>
                                <a:latin typeface="Cambria Math" panose="02040503050406030204" pitchFamily="18" charset="0"/>
                              </a:rPr>
                              <m:t>,</m:t>
                            </m:r>
                            <m:sSup>
                              <m:sSupPr>
                                <m:ctrlPr>
                                  <a:rPr lang="en-CA" sz="1200" i="1">
                                    <a:solidFill>
                                      <a:srgbClr val="000000"/>
                                    </a:solidFill>
                                    <a:latin typeface="Cambria Math" panose="02040503050406030204" pitchFamily="18" charset="0"/>
                                  </a:rPr>
                                </m:ctrlPr>
                              </m:sSupPr>
                              <m:e>
                                <m:acc>
                                  <m:accPr>
                                    <m:chr m:val="⃗"/>
                                    <m:ctrlPr>
                                      <a:rPr lang="en-CA" sz="1200" i="1">
                                        <a:solidFill>
                                          <a:srgbClr val="000000"/>
                                        </a:solidFill>
                                        <a:latin typeface="Cambria Math" panose="02040503050406030204" pitchFamily="18" charset="0"/>
                                      </a:rPr>
                                    </m:ctrlPr>
                                  </m:accPr>
                                  <m:e>
                                    <m:r>
                                      <a:rPr lang="en-CA" sz="1200" i="1">
                                        <a:solidFill>
                                          <a:srgbClr val="000000"/>
                                        </a:solidFill>
                                        <a:latin typeface="Cambria Math" panose="02040503050406030204" pitchFamily="18" charset="0"/>
                                      </a:rPr>
                                      <m:t>𝐪</m:t>
                                    </m:r>
                                  </m:e>
                                </m:acc>
                              </m:e>
                              <m:sup>
                                <m:r>
                                  <a:rPr lang="en-CA" sz="1200" i="1">
                                    <a:solidFill>
                                      <a:srgbClr val="000000"/>
                                    </a:solidFill>
                                    <a:latin typeface="Cambria Math" panose="02040503050406030204" pitchFamily="18" charset="0"/>
                                  </a:rPr>
                                  <m:t>′</m:t>
                                </m:r>
                              </m:sup>
                            </m:sSup>
                          </m:e>
                        </m:d>
                      </m:oMath>
                    </m:oMathPara>
                  </a14:m>
                  <a:endParaRPr lang="en-CA" sz="1200" dirty="0"/>
                </a:p>
              </p:txBody>
            </p:sp>
          </mc:Choice>
          <mc:Fallback xmlns="">
            <p:sp>
              <p:nvSpPr>
                <p:cNvPr id="33" name="Object 88">
                  <a:extLst>
                    <a:ext uri="{FF2B5EF4-FFF2-40B4-BE49-F238E27FC236}">
                      <a16:creationId xmlns:a16="http://schemas.microsoft.com/office/drawing/2014/main" id="{17940F9D-AEE9-894A-2A77-341F12A3DBC5}"/>
                    </a:ext>
                  </a:extLst>
                </p:cNvPr>
                <p:cNvSpPr txBox="1">
                  <a:spLocks noRot="1" noChangeAspect="1" noMove="1" noResize="1" noEditPoints="1" noAdjustHandles="1" noChangeArrowheads="1" noChangeShapeType="1" noTextEdit="1"/>
                </p:cNvSpPr>
                <p:nvPr/>
              </p:nvSpPr>
              <p:spPr bwMode="auto">
                <a:xfrm>
                  <a:off x="6741879" y="2004486"/>
                  <a:ext cx="2221144" cy="457728"/>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Object 89">
                  <a:extLst>
                    <a:ext uri="{FF2B5EF4-FFF2-40B4-BE49-F238E27FC236}">
                      <a16:creationId xmlns:a16="http://schemas.microsoft.com/office/drawing/2014/main" id="{2FFB836F-106E-0973-3A99-5B82B51B0343}"/>
                    </a:ext>
                  </a:extLst>
                </p:cNvPr>
                <p:cNvSpPr txBox="1"/>
                <p:nvPr/>
              </p:nvSpPr>
              <p:spPr bwMode="auto">
                <a:xfrm>
                  <a:off x="7208016" y="2613526"/>
                  <a:ext cx="1550577" cy="45696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sz="1200" i="1" smtClean="0">
                            <a:solidFill>
                              <a:srgbClr val="000000"/>
                            </a:solidFill>
                            <a:latin typeface="Cambria Math" panose="02040503050406030204" pitchFamily="18" charset="0"/>
                          </a:rPr>
                          <m:t>𝑝</m:t>
                        </m:r>
                        <m:r>
                          <a:rPr lang="en-CA" sz="1200" i="1" smtClean="0">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r>
                              <a:rPr lang="en-CA" sz="1200" b="0" i="1" smtClean="0">
                                <a:solidFill>
                                  <a:srgbClr val="000000"/>
                                </a:solidFill>
                                <a:latin typeface="Cambria Math" panose="02040503050406030204" pitchFamily="18" charset="0"/>
                              </a:rPr>
                              <m:t>𝑀</m:t>
                            </m:r>
                            <m:r>
                              <a:rPr lang="en-CA" sz="1200" i="1">
                                <a:solidFill>
                                  <a:srgbClr val="000000"/>
                                </a:solidFill>
                                <a:latin typeface="Cambria Math" panose="02040503050406030204" pitchFamily="18" charset="0"/>
                              </a:rPr>
                              <m:t>,0</m:t>
                            </m:r>
                          </m:e>
                        </m:d>
                      </m:oMath>
                    </m:oMathPara>
                  </a14:m>
                  <a:endParaRPr lang="en-CA" sz="1200" dirty="0"/>
                </a:p>
              </p:txBody>
            </p:sp>
          </mc:Choice>
          <mc:Fallback xmlns="">
            <p:sp>
              <p:nvSpPr>
                <p:cNvPr id="34" name="Object 89">
                  <a:extLst>
                    <a:ext uri="{FF2B5EF4-FFF2-40B4-BE49-F238E27FC236}">
                      <a16:creationId xmlns:a16="http://schemas.microsoft.com/office/drawing/2014/main" id="{83470DC5-FADE-59D1-A9C6-4622DA4CE480}"/>
                    </a:ext>
                  </a:extLst>
                </p:cNvPr>
                <p:cNvSpPr txBox="1">
                  <a:spLocks noRot="1" noChangeAspect="1" noMove="1" noResize="1" noEditPoints="1" noAdjustHandles="1" noChangeArrowheads="1" noChangeShapeType="1" noTextEdit="1"/>
                </p:cNvSpPr>
                <p:nvPr/>
              </p:nvSpPr>
              <p:spPr bwMode="auto">
                <a:xfrm>
                  <a:off x="7208016" y="2613526"/>
                  <a:ext cx="1550577" cy="456963"/>
                </a:xfrm>
                <a:prstGeom prst="rect">
                  <a:avLst/>
                </a:prstGeom>
                <a:blipFill>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Object 90">
                  <a:extLst>
                    <a:ext uri="{FF2B5EF4-FFF2-40B4-BE49-F238E27FC236}">
                      <a16:creationId xmlns:a16="http://schemas.microsoft.com/office/drawing/2014/main" id="{6D198EE9-C6F7-A787-A4E4-7A3F0A6FBA32}"/>
                    </a:ext>
                  </a:extLst>
                </p:cNvPr>
                <p:cNvSpPr txBox="1"/>
                <p:nvPr/>
              </p:nvSpPr>
              <p:spPr bwMode="auto">
                <a:xfrm>
                  <a:off x="7491412" y="3157302"/>
                  <a:ext cx="1640854" cy="48894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p>
                          <m:sSupPr>
                            <m:ctrlPr>
                              <a:rPr lang="en-CA" sz="1200" i="1">
                                <a:solidFill>
                                  <a:srgbClr val="000000"/>
                                </a:solidFill>
                                <a:latin typeface="Cambria Math" panose="02040503050406030204" pitchFamily="18" charset="0"/>
                              </a:rPr>
                            </m:ctrlPr>
                          </m:sSupPr>
                          <m:e>
                            <m:r>
                              <a:rPr lang="en-CA" sz="1200" i="1">
                                <a:solidFill>
                                  <a:srgbClr val="000000"/>
                                </a:solidFill>
                                <a:latin typeface="Cambria Math" panose="02040503050406030204" pitchFamily="18" charset="0"/>
                              </a:rPr>
                              <m:t>𝑝</m:t>
                            </m:r>
                          </m:e>
                          <m:sup>
                            <m:r>
                              <a:rPr lang="en-CA" sz="1200" i="1">
                                <a:solidFill>
                                  <a:srgbClr val="000000"/>
                                </a:solidFill>
                                <a:latin typeface="Cambria Math" panose="02040503050406030204" pitchFamily="18" charset="0"/>
                              </a:rPr>
                              <m:t>′</m:t>
                            </m:r>
                          </m:sup>
                        </m:sSup>
                        <m:r>
                          <a:rPr lang="en-CA" sz="1200" i="1">
                            <a:solidFill>
                              <a:srgbClr val="000000"/>
                            </a:solidFill>
                            <a:latin typeface="Cambria Math" panose="02040503050406030204" pitchFamily="18" charset="0"/>
                          </a:rPr>
                          <m:t>=</m:t>
                        </m:r>
                        <m:d>
                          <m:dPr>
                            <m:ctrlPr>
                              <a:rPr lang="en-CA" sz="1200" i="1">
                                <a:solidFill>
                                  <a:srgbClr val="000000"/>
                                </a:solidFill>
                                <a:latin typeface="Cambria Math" panose="02040503050406030204" pitchFamily="18" charset="0"/>
                              </a:rPr>
                            </m:ctrlPr>
                          </m:dPr>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𝐸</m:t>
                                </m:r>
                              </m:e>
                              <m:sub>
                                <m:sSup>
                                  <m:sSupPr>
                                    <m:ctrlPr>
                                      <a:rPr lang="en-CA" sz="1200" i="1">
                                        <a:solidFill>
                                          <a:srgbClr val="000000"/>
                                        </a:solidFill>
                                        <a:latin typeface="Cambria Math" panose="02040503050406030204" pitchFamily="18" charset="0"/>
                                      </a:rPr>
                                    </m:ctrlPr>
                                  </m:sSupPr>
                                  <m:e>
                                    <m:r>
                                      <a:rPr lang="en-CA" sz="1200" i="1">
                                        <a:solidFill>
                                          <a:srgbClr val="000000"/>
                                        </a:solidFill>
                                        <a:latin typeface="Cambria Math" panose="02040503050406030204" pitchFamily="18" charset="0"/>
                                      </a:rPr>
                                      <m:t>𝑝</m:t>
                                    </m:r>
                                  </m:e>
                                  <m:sup>
                                    <m:r>
                                      <a:rPr lang="en-CA" sz="1200" i="1">
                                        <a:solidFill>
                                          <a:srgbClr val="000000"/>
                                        </a:solidFill>
                                        <a:latin typeface="Cambria Math" panose="02040503050406030204" pitchFamily="18" charset="0"/>
                                      </a:rPr>
                                      <m:t>′</m:t>
                                    </m:r>
                                  </m:sup>
                                </m:sSup>
                              </m:sub>
                            </m:sSub>
                            <m:r>
                              <a:rPr lang="en-CA" sz="1200" i="1">
                                <a:solidFill>
                                  <a:srgbClr val="000000"/>
                                </a:solidFill>
                                <a:latin typeface="Cambria Math" panose="02040503050406030204" pitchFamily="18" charset="0"/>
                              </a:rPr>
                              <m:t>,</m:t>
                            </m:r>
                            <m:sSup>
                              <m:sSupPr>
                                <m:ctrlPr>
                                  <a:rPr lang="en-CA" sz="1200" i="1">
                                    <a:solidFill>
                                      <a:srgbClr val="000000"/>
                                    </a:solidFill>
                                    <a:latin typeface="Cambria Math" panose="02040503050406030204" pitchFamily="18" charset="0"/>
                                  </a:rPr>
                                </m:ctrlPr>
                              </m:sSupPr>
                              <m:e>
                                <m:acc>
                                  <m:accPr>
                                    <m:chr m:val="⃗"/>
                                    <m:ctrlPr>
                                      <a:rPr lang="en-CA" sz="1200" i="1">
                                        <a:solidFill>
                                          <a:srgbClr val="000000"/>
                                        </a:solidFill>
                                        <a:latin typeface="Cambria Math" panose="02040503050406030204" pitchFamily="18" charset="0"/>
                                      </a:rPr>
                                    </m:ctrlPr>
                                  </m:accPr>
                                  <m:e>
                                    <m:r>
                                      <a:rPr lang="en-CA" sz="1200" i="1">
                                        <a:solidFill>
                                          <a:srgbClr val="000000"/>
                                        </a:solidFill>
                                        <a:latin typeface="Cambria Math" panose="02040503050406030204" pitchFamily="18" charset="0"/>
                                      </a:rPr>
                                      <m:t>𝐩</m:t>
                                    </m:r>
                                  </m:e>
                                </m:acc>
                              </m:e>
                              <m:sup>
                                <m:r>
                                  <a:rPr lang="en-CA" sz="1200" i="1">
                                    <a:solidFill>
                                      <a:srgbClr val="000000"/>
                                    </a:solidFill>
                                    <a:latin typeface="Cambria Math" panose="02040503050406030204" pitchFamily="18" charset="0"/>
                                  </a:rPr>
                                  <m:t>′</m:t>
                                </m:r>
                              </m:sup>
                            </m:sSup>
                          </m:e>
                        </m:d>
                      </m:oMath>
                    </m:oMathPara>
                  </a14:m>
                  <a:endParaRPr lang="en-CA" sz="1200" dirty="0"/>
                </a:p>
              </p:txBody>
            </p:sp>
          </mc:Choice>
          <mc:Fallback xmlns="">
            <p:sp>
              <p:nvSpPr>
                <p:cNvPr id="35" name="Object 90">
                  <a:extLst>
                    <a:ext uri="{FF2B5EF4-FFF2-40B4-BE49-F238E27FC236}">
                      <a16:creationId xmlns:a16="http://schemas.microsoft.com/office/drawing/2014/main" id="{0C61E23C-2C1D-8F2C-41C5-0A536F375C7E}"/>
                    </a:ext>
                  </a:extLst>
                </p:cNvPr>
                <p:cNvSpPr txBox="1">
                  <a:spLocks noRot="1" noChangeAspect="1" noMove="1" noResize="1" noEditPoints="1" noAdjustHandles="1" noChangeArrowheads="1" noChangeShapeType="1" noTextEdit="1"/>
                </p:cNvSpPr>
                <p:nvPr/>
              </p:nvSpPr>
              <p:spPr bwMode="auto">
                <a:xfrm>
                  <a:off x="7491412" y="3157302"/>
                  <a:ext cx="1640854" cy="488948"/>
                </a:xfrm>
                <a:prstGeom prst="rect">
                  <a:avLst/>
                </a:prstGeom>
                <a:blipFill>
                  <a:blip r:embed="rId11"/>
                  <a:stretch>
                    <a:fillRect/>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76" name="Object 84">
                <a:extLst>
                  <a:ext uri="{FF2B5EF4-FFF2-40B4-BE49-F238E27FC236}">
                    <a16:creationId xmlns:a16="http://schemas.microsoft.com/office/drawing/2014/main" id="{927DD6CB-BAA0-A236-E5AF-C43BF34C3C32}"/>
                  </a:ext>
                </a:extLst>
              </p:cNvPr>
              <p:cNvSpPr txBox="1"/>
              <p:nvPr/>
            </p:nvSpPr>
            <p:spPr bwMode="auto">
              <a:xfrm>
                <a:off x="1032345" y="1848161"/>
                <a:ext cx="1521694" cy="79216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𝑷𝑽</m:t>
                          </m:r>
                        </m:sub>
                      </m:sSub>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𝝈</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𝝈</m:t>
                              </m:r>
                            </m:e>
                            <m:sub>
                              <m:r>
                                <a:rPr lang="en-CA" sz="1600" b="1" i="1">
                                  <a:solidFill>
                                    <a:schemeClr val="accent1"/>
                                  </a:solidFill>
                                  <a:latin typeface="Cambria Math" panose="02040503050406030204" pitchFamily="18" charset="0"/>
                                </a:rPr>
                                <m:t>𝑹</m:t>
                              </m:r>
                            </m:sub>
                          </m:sSub>
                        </m:num>
                        <m:den>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𝝈</m:t>
                              </m:r>
                            </m:e>
                            <m:sub>
                              <m:r>
                                <a:rPr lang="en-CA" sz="1600" b="1" i="1">
                                  <a:solidFill>
                                    <a:schemeClr val="accent1"/>
                                  </a:solidFill>
                                  <a:latin typeface="Cambria Math" panose="02040503050406030204" pitchFamily="18" charset="0"/>
                                </a:rPr>
                                <m:t>𝑳</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𝝈</m:t>
                              </m:r>
                            </m:e>
                            <m:sub>
                              <m:r>
                                <a:rPr lang="en-CA" sz="1600" b="1" i="1">
                                  <a:solidFill>
                                    <a:schemeClr val="accent1"/>
                                  </a:solidFill>
                                  <a:latin typeface="Cambria Math" panose="02040503050406030204" pitchFamily="18" charset="0"/>
                                </a:rPr>
                                <m:t>𝑹</m:t>
                              </m:r>
                            </m:sub>
                          </m:sSub>
                        </m:den>
                      </m:f>
                    </m:oMath>
                  </m:oMathPara>
                </a14:m>
                <a:endParaRPr lang="en-CA" sz="1600" b="1" dirty="0">
                  <a:solidFill>
                    <a:schemeClr val="accent1"/>
                  </a:solidFill>
                </a:endParaRPr>
              </a:p>
            </p:txBody>
          </p:sp>
        </mc:Choice>
        <mc:Fallback xmlns="">
          <p:sp>
            <p:nvSpPr>
              <p:cNvPr id="76" name="Object 84">
                <a:extLst>
                  <a:ext uri="{FF2B5EF4-FFF2-40B4-BE49-F238E27FC236}">
                    <a16:creationId xmlns:a16="http://schemas.microsoft.com/office/drawing/2014/main" id="{927DD6CB-BAA0-A236-E5AF-C43BF34C3C32}"/>
                  </a:ext>
                </a:extLst>
              </p:cNvPr>
              <p:cNvSpPr txBox="1">
                <a:spLocks noRot="1" noChangeAspect="1" noMove="1" noResize="1" noEditPoints="1" noAdjustHandles="1" noChangeArrowheads="1" noChangeShapeType="1" noTextEdit="1"/>
              </p:cNvSpPr>
              <p:nvPr/>
            </p:nvSpPr>
            <p:spPr bwMode="auto">
              <a:xfrm>
                <a:off x="1032345" y="1848161"/>
                <a:ext cx="1521694" cy="792163"/>
              </a:xfrm>
              <a:prstGeom prst="rect">
                <a:avLst/>
              </a:prstGeom>
              <a:blipFill>
                <a:blip r:embed="rId12"/>
                <a:stretch>
                  <a:fillRect/>
                </a:stretch>
              </a:blipFill>
            </p:spPr>
            <p:txBody>
              <a:bodyPr/>
              <a:lstStyle/>
              <a:p>
                <a:r>
                  <a:rPr lang="en-CA">
                    <a:noFill/>
                  </a:rPr>
                  <a:t> </a:t>
                </a:r>
              </a:p>
            </p:txBody>
          </p:sp>
        </mc:Fallback>
      </mc:AlternateContent>
      <p:pic>
        <p:nvPicPr>
          <p:cNvPr id="77" name="Picture 76">
            <a:extLst>
              <a:ext uri="{FF2B5EF4-FFF2-40B4-BE49-F238E27FC236}">
                <a16:creationId xmlns:a16="http://schemas.microsoft.com/office/drawing/2014/main" id="{10CF9BAD-E775-BE17-9D9B-7B369455312F}"/>
              </a:ext>
            </a:extLst>
          </p:cNvPr>
          <p:cNvPicPr>
            <a:picLocks noChangeAspect="1"/>
          </p:cNvPicPr>
          <p:nvPr/>
        </p:nvPicPr>
        <p:blipFill>
          <a:blip r:embed="rId13"/>
          <a:stretch>
            <a:fillRect/>
          </a:stretch>
        </p:blipFill>
        <p:spPr>
          <a:xfrm>
            <a:off x="2819912" y="1391079"/>
            <a:ext cx="3602666" cy="1332234"/>
          </a:xfrm>
          <a:prstGeom prst="rect">
            <a:avLst/>
          </a:prstGeom>
        </p:spPr>
      </p:pic>
      <p:grpSp>
        <p:nvGrpSpPr>
          <p:cNvPr id="96" name="Group 95">
            <a:extLst>
              <a:ext uri="{FF2B5EF4-FFF2-40B4-BE49-F238E27FC236}">
                <a16:creationId xmlns:a16="http://schemas.microsoft.com/office/drawing/2014/main" id="{07EED267-4080-5738-319E-E8C964ECDAC0}"/>
              </a:ext>
            </a:extLst>
          </p:cNvPr>
          <p:cNvGrpSpPr/>
          <p:nvPr/>
        </p:nvGrpSpPr>
        <p:grpSpPr>
          <a:xfrm>
            <a:off x="7998649" y="3461448"/>
            <a:ext cx="3486359" cy="2431772"/>
            <a:chOff x="7086995" y="3984698"/>
            <a:chExt cx="3278391" cy="2263540"/>
          </a:xfrm>
          <a:effectLst/>
        </p:grpSpPr>
        <p:grpSp>
          <p:nvGrpSpPr>
            <p:cNvPr id="90" name="Group 89">
              <a:extLst>
                <a:ext uri="{FF2B5EF4-FFF2-40B4-BE49-F238E27FC236}">
                  <a16:creationId xmlns:a16="http://schemas.microsoft.com/office/drawing/2014/main" id="{2A9F2A3E-F8C8-8FEB-792F-8E50164B95D0}"/>
                </a:ext>
              </a:extLst>
            </p:cNvPr>
            <p:cNvGrpSpPr/>
            <p:nvPr/>
          </p:nvGrpSpPr>
          <p:grpSpPr>
            <a:xfrm>
              <a:off x="7086995" y="3984698"/>
              <a:ext cx="3278391" cy="2263540"/>
              <a:chOff x="2731008" y="2021027"/>
              <a:chExt cx="6031992" cy="3372432"/>
            </a:xfrm>
            <a:effectLst>
              <a:outerShdw blurRad="50800" dist="101600" dir="2700000" algn="tl" rotWithShape="0">
                <a:prstClr val="black">
                  <a:alpha val="40000"/>
                </a:prstClr>
              </a:outerShdw>
            </a:effectLst>
          </p:grpSpPr>
          <p:grpSp>
            <p:nvGrpSpPr>
              <p:cNvPr id="91" name="Group 90">
                <a:extLst>
                  <a:ext uri="{FF2B5EF4-FFF2-40B4-BE49-F238E27FC236}">
                    <a16:creationId xmlns:a16="http://schemas.microsoft.com/office/drawing/2014/main" id="{5EE54440-5C3A-39CB-61ED-60439EAA591D}"/>
                  </a:ext>
                </a:extLst>
              </p:cNvPr>
              <p:cNvGrpSpPr/>
              <p:nvPr/>
            </p:nvGrpSpPr>
            <p:grpSpPr>
              <a:xfrm>
                <a:off x="2731008" y="2021027"/>
                <a:ext cx="6031992" cy="3372432"/>
                <a:chOff x="2731008" y="2021027"/>
                <a:chExt cx="6031992" cy="3372432"/>
              </a:xfrm>
            </p:grpSpPr>
            <p:pic>
              <p:nvPicPr>
                <p:cNvPr id="93" name="Picture 2">
                  <a:extLst>
                    <a:ext uri="{FF2B5EF4-FFF2-40B4-BE49-F238E27FC236}">
                      <a16:creationId xmlns:a16="http://schemas.microsoft.com/office/drawing/2014/main" id="{758F73BC-6819-40F6-70FA-F3F2C0C2E172}"/>
                    </a:ext>
                  </a:extLst>
                </p:cNvPr>
                <p:cNvPicPr>
                  <a:picLocks noChangeAspect="1" noChangeArrowheads="1"/>
                </p:cNvPicPr>
                <p:nvPr/>
              </p:nvPicPr>
              <p:blipFill>
                <a:blip r:embed="rId14" cstate="print"/>
                <a:srcRect/>
                <a:stretch>
                  <a:fillRect/>
                </a:stretch>
              </p:blipFill>
              <p:spPr bwMode="auto">
                <a:xfrm>
                  <a:off x="2731008" y="2021027"/>
                  <a:ext cx="6031992" cy="3372432"/>
                </a:xfrm>
                <a:prstGeom prst="rect">
                  <a:avLst/>
                </a:prstGeom>
                <a:noFill/>
                <a:ln w="9525">
                  <a:noFill/>
                  <a:miter lim="800000"/>
                  <a:headEnd/>
                  <a:tailEnd/>
                </a:ln>
                <a:effectLst/>
              </p:spPr>
            </p:pic>
            <p:sp>
              <p:nvSpPr>
                <p:cNvPr id="94" name="Rectangle 93">
                  <a:extLst>
                    <a:ext uri="{FF2B5EF4-FFF2-40B4-BE49-F238E27FC236}">
                      <a16:creationId xmlns:a16="http://schemas.microsoft.com/office/drawing/2014/main" id="{BB2AF2F2-B1F2-0615-05E8-621BED4545C5}"/>
                    </a:ext>
                  </a:extLst>
                </p:cNvPr>
                <p:cNvSpPr/>
                <p:nvPr/>
              </p:nvSpPr>
              <p:spPr bwMode="auto">
                <a:xfrm>
                  <a:off x="2731008" y="4254269"/>
                  <a:ext cx="1740870" cy="371513"/>
                </a:xfrm>
                <a:prstGeom prst="rect">
                  <a:avLst/>
                </a:prstGeom>
                <a:solidFill>
                  <a:srgbClr val="FFFFFF"/>
                </a:solidFill>
                <a:ln w="28575" cap="flat" cmpd="sng" algn="ctr">
                  <a:noFill/>
                  <a:prstDash val="solid"/>
                  <a:round/>
                  <a:headEnd type="none" w="med" len="lg"/>
                  <a:tailEnd type="triangle" w="med" len="lg"/>
                </a:ln>
                <a:effectLst/>
              </p:spPr>
              <p:txBody>
                <a:bodyPr vert="horz" wrap="square" lIns="90000" tIns="46800" rIns="90000" bIns="46800" numCol="1" rtlCol="0" anchor="t" anchorCtr="0" compatLnSpc="1">
                  <a:prstTxWarp prst="textNoShape">
                    <a:avLst/>
                  </a:prstTxWarp>
                  <a:spAutoFit/>
                </a:bodyPr>
                <a:lstStyle/>
                <a:p>
                  <a:pPr fontAlgn="base">
                    <a:spcBef>
                      <a:spcPct val="0"/>
                    </a:spcBef>
                    <a:spcAft>
                      <a:spcPct val="0"/>
                    </a:spcAft>
                  </a:pPr>
                  <a:endParaRPr lang="en-CA">
                    <a:solidFill>
                      <a:prstClr val="black"/>
                    </a:solidFill>
                    <a:latin typeface="Arial" pitchFamily="-110" charset="0"/>
                  </a:endParaRPr>
                </a:p>
              </p:txBody>
            </p:sp>
          </p:grpSp>
          <p:sp>
            <p:nvSpPr>
              <p:cNvPr id="92" name="Rectangle 91">
                <a:extLst>
                  <a:ext uri="{FF2B5EF4-FFF2-40B4-BE49-F238E27FC236}">
                    <a16:creationId xmlns:a16="http://schemas.microsoft.com/office/drawing/2014/main" id="{7B3B17D8-EC87-1BC1-7C94-8B0D083C9920}"/>
                  </a:ext>
                </a:extLst>
              </p:cNvPr>
              <p:cNvSpPr/>
              <p:nvPr/>
            </p:nvSpPr>
            <p:spPr bwMode="auto">
              <a:xfrm>
                <a:off x="2734148" y="4565165"/>
                <a:ext cx="1633728" cy="371513"/>
              </a:xfrm>
              <a:prstGeom prst="rect">
                <a:avLst/>
              </a:prstGeom>
              <a:solidFill>
                <a:srgbClr val="FFFFFF"/>
              </a:solidFill>
              <a:ln w="28575" cap="flat" cmpd="sng" algn="ctr">
                <a:noFill/>
                <a:prstDash val="solid"/>
                <a:round/>
                <a:headEnd type="none" w="med" len="lg"/>
                <a:tailEnd type="triangle" w="med" len="lg"/>
              </a:ln>
              <a:effectLst/>
            </p:spPr>
            <p:txBody>
              <a:bodyPr vert="horz" wrap="square" lIns="90000" tIns="46800" rIns="90000" bIns="46800" numCol="1" rtlCol="0" anchor="t" anchorCtr="0" compatLnSpc="1">
                <a:prstTxWarp prst="textNoShape">
                  <a:avLst/>
                </a:prstTxWarp>
                <a:spAutoFit/>
              </a:bodyPr>
              <a:lstStyle/>
              <a:p>
                <a:pPr fontAlgn="base">
                  <a:spcBef>
                    <a:spcPct val="0"/>
                  </a:spcBef>
                  <a:spcAft>
                    <a:spcPct val="0"/>
                  </a:spcAft>
                </a:pPr>
                <a:endParaRPr lang="en-CA">
                  <a:solidFill>
                    <a:prstClr val="black"/>
                  </a:solidFill>
                  <a:latin typeface="Arial" pitchFamily="-110" charset="0"/>
                </a:endParaRPr>
              </a:p>
            </p:txBody>
          </p:sp>
        </p:grpSp>
        <p:sp>
          <p:nvSpPr>
            <p:cNvPr id="95" name="Rectangle 94">
              <a:extLst>
                <a:ext uri="{FF2B5EF4-FFF2-40B4-BE49-F238E27FC236}">
                  <a16:creationId xmlns:a16="http://schemas.microsoft.com/office/drawing/2014/main" id="{611258DC-9948-4C09-E8AB-3462EA9EF1D5}"/>
                </a:ext>
              </a:extLst>
            </p:cNvPr>
            <p:cNvSpPr/>
            <p:nvPr/>
          </p:nvSpPr>
          <p:spPr>
            <a:xfrm>
              <a:off x="9269427" y="4021742"/>
              <a:ext cx="1095959" cy="28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mc:AlternateContent xmlns:mc="http://schemas.openxmlformats.org/markup-compatibility/2006" xmlns:a14="http://schemas.microsoft.com/office/drawing/2010/main">
        <mc:Choice Requires="a14">
          <p:sp>
            <p:nvSpPr>
              <p:cNvPr id="97" name="Object 72">
                <a:extLst>
                  <a:ext uri="{FF2B5EF4-FFF2-40B4-BE49-F238E27FC236}">
                    <a16:creationId xmlns:a16="http://schemas.microsoft.com/office/drawing/2014/main" id="{167EB801-C3A2-C6C7-E488-5EF4CF41F47B}"/>
                  </a:ext>
                </a:extLst>
              </p:cNvPr>
              <p:cNvSpPr txBox="1"/>
              <p:nvPr/>
            </p:nvSpPr>
            <p:spPr bwMode="auto">
              <a:xfrm>
                <a:off x="8005878" y="5196389"/>
                <a:ext cx="1527373" cy="61236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𝐴</m:t>
                          </m:r>
                        </m:e>
                        <m:sub>
                          <m:r>
                            <a:rPr lang="en-CA" sz="1200" i="1">
                              <a:solidFill>
                                <a:srgbClr val="000000"/>
                              </a:solidFill>
                              <a:latin typeface="Cambria Math" panose="02040503050406030204" pitchFamily="18" charset="0"/>
                            </a:rPr>
                            <m:t>𝑞𝑟𝑡</m:t>
                          </m:r>
                        </m:sub>
                      </m:sSub>
                      <m:r>
                        <a:rPr lang="en-CA" sz="1200" i="1">
                          <a:solidFill>
                            <a:srgbClr val="000000"/>
                          </a:solidFill>
                          <a:latin typeface="Cambria Math" panose="02040503050406030204" pitchFamily="18" charset="0"/>
                        </a:rPr>
                        <m:t>=</m:t>
                      </m:r>
                      <m:f>
                        <m:fPr>
                          <m:ctrlPr>
                            <a:rPr lang="en-CA" sz="1200" i="1">
                              <a:solidFill>
                                <a:srgbClr val="000000"/>
                              </a:solidFill>
                              <a:latin typeface="Cambria Math" panose="02040503050406030204" pitchFamily="18" charset="0"/>
                            </a:rPr>
                          </m:ctrlPr>
                        </m:fPr>
                        <m:num>
                          <m:nary>
                            <m:naryPr>
                              <m:chr m:val="∑"/>
                              <m:subHide m:val="on"/>
                              <m:supHide m:val="on"/>
                              <m:ctrlPr>
                                <a:rPr lang="en-CA" sz="1200" i="1">
                                  <a:solidFill>
                                    <a:srgbClr val="000000"/>
                                  </a:solidFill>
                                  <a:latin typeface="Cambria Math" panose="02040503050406030204" pitchFamily="18" charset="0"/>
                                </a:rPr>
                              </m:ctrlPr>
                            </m:naryPr>
                            <m:sub/>
                            <m:sup/>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𝑌</m:t>
                                  </m:r>
                                </m:e>
                                <m:sub>
                                  <m:r>
                                    <a:rPr lang="en-CA" sz="1200" i="1">
                                      <a:solidFill>
                                        <a:srgbClr val="000000"/>
                                      </a:solidFill>
                                      <a:latin typeface="Cambria Math" panose="02040503050406030204" pitchFamily="18" charset="0"/>
                                    </a:rPr>
                                    <m:t>+</m:t>
                                  </m:r>
                                </m:sub>
                              </m:sSub>
                            </m:e>
                          </m:nary>
                          <m:r>
                            <a:rPr lang="en-CA" sz="1200" i="1">
                              <a:solidFill>
                                <a:srgbClr val="000000"/>
                              </a:solidFill>
                              <a:latin typeface="Cambria Math" panose="02040503050406030204" pitchFamily="18" charset="0"/>
                            </a:rPr>
                            <m:t>−</m:t>
                          </m:r>
                          <m:nary>
                            <m:naryPr>
                              <m:chr m:val="∑"/>
                              <m:subHide m:val="on"/>
                              <m:supHide m:val="on"/>
                              <m:ctrlPr>
                                <a:rPr lang="en-CA" sz="1200" i="1">
                                  <a:solidFill>
                                    <a:srgbClr val="000000"/>
                                  </a:solidFill>
                                  <a:latin typeface="Cambria Math" panose="02040503050406030204" pitchFamily="18" charset="0"/>
                                </a:rPr>
                              </m:ctrlPr>
                            </m:naryPr>
                            <m:sub/>
                            <m:sup/>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𝑌</m:t>
                                  </m:r>
                                </m:e>
                                <m:sub>
                                  <m:r>
                                    <a:rPr lang="en-CA" sz="1200" i="1">
                                      <a:solidFill>
                                        <a:srgbClr val="000000"/>
                                      </a:solidFill>
                                      <a:latin typeface="Cambria Math" panose="02040503050406030204" pitchFamily="18" charset="0"/>
                                    </a:rPr>
                                    <m:t>−</m:t>
                                  </m:r>
                                </m:sub>
                              </m:sSub>
                            </m:e>
                          </m:nary>
                        </m:num>
                        <m:den>
                          <m:nary>
                            <m:naryPr>
                              <m:chr m:val="∑"/>
                              <m:subHide m:val="on"/>
                              <m:supHide m:val="on"/>
                              <m:ctrlPr>
                                <a:rPr lang="en-CA" sz="1200" i="1">
                                  <a:solidFill>
                                    <a:srgbClr val="000000"/>
                                  </a:solidFill>
                                  <a:latin typeface="Cambria Math" panose="02040503050406030204" pitchFamily="18" charset="0"/>
                                </a:rPr>
                              </m:ctrlPr>
                            </m:naryPr>
                            <m:sub/>
                            <m:sup/>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𝑌</m:t>
                                  </m:r>
                                </m:e>
                                <m:sub>
                                  <m:r>
                                    <a:rPr lang="en-CA" sz="1200" i="1">
                                      <a:solidFill>
                                        <a:srgbClr val="000000"/>
                                      </a:solidFill>
                                      <a:latin typeface="Cambria Math" panose="02040503050406030204" pitchFamily="18" charset="0"/>
                                    </a:rPr>
                                    <m:t>+</m:t>
                                  </m:r>
                                </m:sub>
                              </m:sSub>
                            </m:e>
                          </m:nary>
                          <m:r>
                            <a:rPr lang="en-CA" sz="1200" i="1">
                              <a:solidFill>
                                <a:srgbClr val="000000"/>
                              </a:solidFill>
                              <a:latin typeface="Cambria Math" panose="02040503050406030204" pitchFamily="18" charset="0"/>
                            </a:rPr>
                            <m:t>+</m:t>
                          </m:r>
                          <m:nary>
                            <m:naryPr>
                              <m:chr m:val="∑"/>
                              <m:subHide m:val="on"/>
                              <m:supHide m:val="on"/>
                              <m:ctrlPr>
                                <a:rPr lang="en-CA" sz="1200" i="1">
                                  <a:solidFill>
                                    <a:srgbClr val="000000"/>
                                  </a:solidFill>
                                  <a:latin typeface="Cambria Math" panose="02040503050406030204" pitchFamily="18" charset="0"/>
                                </a:rPr>
                              </m:ctrlPr>
                            </m:naryPr>
                            <m:sub/>
                            <m:sup/>
                            <m:e>
                              <m:sSub>
                                <m:sSubPr>
                                  <m:ctrlPr>
                                    <a:rPr lang="en-CA" sz="1200" i="1">
                                      <a:solidFill>
                                        <a:srgbClr val="000000"/>
                                      </a:solidFill>
                                      <a:latin typeface="Cambria Math" panose="02040503050406030204" pitchFamily="18" charset="0"/>
                                    </a:rPr>
                                  </m:ctrlPr>
                                </m:sSubPr>
                                <m:e>
                                  <m:r>
                                    <a:rPr lang="en-CA" sz="1200" i="1">
                                      <a:solidFill>
                                        <a:srgbClr val="000000"/>
                                      </a:solidFill>
                                      <a:latin typeface="Cambria Math" panose="02040503050406030204" pitchFamily="18" charset="0"/>
                                    </a:rPr>
                                    <m:t>𝑌</m:t>
                                  </m:r>
                                </m:e>
                                <m:sub>
                                  <m:r>
                                    <a:rPr lang="en-CA" sz="1200" i="1">
                                      <a:solidFill>
                                        <a:srgbClr val="000000"/>
                                      </a:solidFill>
                                      <a:latin typeface="Cambria Math" panose="02040503050406030204" pitchFamily="18" charset="0"/>
                                    </a:rPr>
                                    <m:t>−</m:t>
                                  </m:r>
                                </m:sub>
                              </m:sSub>
                            </m:e>
                          </m:nary>
                        </m:den>
                      </m:f>
                    </m:oMath>
                  </m:oMathPara>
                </a14:m>
                <a:endParaRPr lang="en-CA" sz="1200" dirty="0"/>
              </a:p>
            </p:txBody>
          </p:sp>
        </mc:Choice>
        <mc:Fallback xmlns="">
          <p:sp>
            <p:nvSpPr>
              <p:cNvPr id="97" name="Object 72">
                <a:extLst>
                  <a:ext uri="{FF2B5EF4-FFF2-40B4-BE49-F238E27FC236}">
                    <a16:creationId xmlns:a16="http://schemas.microsoft.com/office/drawing/2014/main" id="{167EB801-C3A2-C6C7-E488-5EF4CF41F47B}"/>
                  </a:ext>
                </a:extLst>
              </p:cNvPr>
              <p:cNvSpPr txBox="1">
                <a:spLocks noRot="1" noChangeAspect="1" noMove="1" noResize="1" noEditPoints="1" noAdjustHandles="1" noChangeArrowheads="1" noChangeShapeType="1" noTextEdit="1"/>
              </p:cNvSpPr>
              <p:nvPr/>
            </p:nvSpPr>
            <p:spPr bwMode="auto">
              <a:xfrm>
                <a:off x="8005878" y="5196389"/>
                <a:ext cx="1527373" cy="612368"/>
              </a:xfrm>
              <a:prstGeom prst="rect">
                <a:avLst/>
              </a:prstGeom>
              <a:blipFill>
                <a:blip r:embed="rId15"/>
                <a:stretch>
                  <a:fillRect t="-45545" r="-13944" b="-5049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1" name="Object 7">
                <a:extLst>
                  <a:ext uri="{FF2B5EF4-FFF2-40B4-BE49-F238E27FC236}">
                    <a16:creationId xmlns:a16="http://schemas.microsoft.com/office/drawing/2014/main" id="{4B72A5B6-9140-D6CE-FB8D-7D4A77AA85B0}"/>
                  </a:ext>
                </a:extLst>
              </p:cNvPr>
              <p:cNvSpPr txBox="1"/>
              <p:nvPr/>
            </p:nvSpPr>
            <p:spPr bwMode="auto">
              <a:xfrm>
                <a:off x="1597508" y="4677334"/>
                <a:ext cx="5764942"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𝒎𝒔𝒓</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den>
                      </m:f>
                      <m:r>
                        <a:rPr lang="en-CA" sz="1600" b="1" i="1">
                          <a:solidFill>
                            <a:schemeClr val="accent1"/>
                          </a:solidFill>
                          <a:latin typeface="Cambria Math" panose="02040503050406030204" pitchFamily="18" charset="0"/>
                        </a:rPr>
                        <m:t>=</m:t>
                      </m:r>
                      <m:sSub>
                        <m:sSubPr>
                          <m:ctrlPr>
                            <a:rPr lang="en-CA" sz="1600" b="1" i="1" smtClean="0">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𝑷</m:t>
                          </m:r>
                        </m:e>
                        <m:sub>
                          <m:r>
                            <a:rPr lang="en-CA" sz="1600" b="1" i="1">
                              <a:solidFill>
                                <a:srgbClr val="FF0000"/>
                              </a:solidFill>
                              <a:latin typeface="Cambria Math" panose="02040503050406030204" pitchFamily="18" charset="0"/>
                            </a:rPr>
                            <m:t>𝒆</m:t>
                          </m:r>
                        </m:sub>
                      </m:sSub>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𝒇</m:t>
                              </m:r>
                            </m:e>
                            <m:sub>
                              <m:r>
                                <a:rPr lang="en-CA" sz="1600" b="1" i="1">
                                  <a:solidFill>
                                    <a:schemeClr val="accent1"/>
                                  </a:solidFill>
                                  <a:latin typeface="Cambria Math" panose="02040503050406030204" pitchFamily="18" charset="0"/>
                                </a:rPr>
                                <m:t>𝒑</m:t>
                              </m:r>
                            </m:sub>
                          </m:sSub>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𝑷𝑽</m:t>
                              </m:r>
                            </m:sub>
                          </m:sSub>
                          <m:r>
                            <a:rPr lang="en-CA" sz="1600" b="1" i="1">
                              <a:solidFill>
                                <a:schemeClr val="accent1"/>
                              </a:solidFill>
                              <a:latin typeface="Cambria Math" panose="02040503050406030204" pitchFamily="18" charset="0"/>
                            </a:rPr>
                            <m:t>+</m:t>
                          </m:r>
                          <m:nary>
                            <m:naryPr>
                              <m:chr m:val="∑"/>
                              <m:supHide m:val="on"/>
                              <m:ctrlPr>
                                <a:rPr lang="en-CA" sz="1600" b="1" i="1">
                                  <a:solidFill>
                                    <a:schemeClr val="accent1"/>
                                  </a:solidFill>
                                  <a:latin typeface="Cambria Math" panose="02040503050406030204" pitchFamily="18" charset="0"/>
                                </a:rPr>
                              </m:ctrlPr>
                            </m:naryPr>
                            <m:sub>
                              <m:r>
                                <a:rPr lang="en-CA" sz="1600" b="1" i="1">
                                  <a:solidFill>
                                    <a:schemeClr val="accent1"/>
                                  </a:solidFill>
                                  <a:latin typeface="Cambria Math" panose="02040503050406030204" pitchFamily="18" charset="0"/>
                                </a:rPr>
                                <m:t>𝒃</m:t>
                              </m:r>
                            </m:sub>
                            <m:sup/>
                            <m:e>
                              <m:sSub>
                                <m:sSubPr>
                                  <m:ctrlPr>
                                    <a:rPr lang="en-CA" sz="1600" b="1" i="1" smtClean="0">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𝑨</m:t>
                                  </m:r>
                                </m:e>
                                <m:sub>
                                  <m:r>
                                    <a:rPr lang="en-CA" sz="1600" b="1" i="1">
                                      <a:solidFill>
                                        <a:srgbClr val="FF0000"/>
                                      </a:solidFill>
                                      <a:latin typeface="Cambria Math" panose="02040503050406030204" pitchFamily="18" charset="0"/>
                                    </a:rPr>
                                    <m:t>𝒃</m:t>
                                  </m:r>
                                </m:sub>
                              </m:sSub>
                              <m:sSub>
                                <m:sSubPr>
                                  <m:ctrlPr>
                                    <a:rPr lang="en-CA" sz="1600" b="1" i="1">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𝒇</m:t>
                                  </m:r>
                                </m:e>
                                <m:sub>
                                  <m:r>
                                    <a:rPr lang="en-CA" sz="1600" b="1" i="1">
                                      <a:solidFill>
                                        <a:srgbClr val="FF0000"/>
                                      </a:solidFill>
                                      <a:latin typeface="Cambria Math" panose="02040503050406030204" pitchFamily="18" charset="0"/>
                                    </a:rPr>
                                    <m:t>𝒃</m:t>
                                  </m:r>
                                </m:sub>
                              </m:sSub>
                            </m:e>
                          </m:nary>
                        </m:e>
                      </m:d>
                      <m:r>
                        <a:rPr lang="en-CA" sz="1600" b="1" i="1">
                          <a:solidFill>
                            <a:schemeClr val="accent1"/>
                          </a:solidFill>
                          <a:latin typeface="Cambria Math" panose="02040503050406030204" pitchFamily="18" charset="0"/>
                        </a:rPr>
                        <m:t>+</m:t>
                      </m:r>
                      <m:sSub>
                        <m:sSubPr>
                          <m:ctrlPr>
                            <a:rPr lang="en-CA" sz="1600" b="1" i="1" smtClean="0">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𝑨</m:t>
                          </m:r>
                        </m:e>
                        <m:sub>
                          <m:r>
                            <a:rPr lang="en-CA" sz="1600" b="1" i="1" smtClean="0">
                              <a:solidFill>
                                <a:srgbClr val="FF0000"/>
                              </a:solidFill>
                              <a:latin typeface="Cambria Math" panose="02040503050406030204" pitchFamily="18" charset="0"/>
                            </a:rPr>
                            <m:t>𝒃𝒆𝒂𝒎</m:t>
                          </m:r>
                        </m:sub>
                      </m:sSub>
                      <m:r>
                        <a:rPr lang="en-CA" sz="1600" b="1" i="1" smtClean="0">
                          <a:solidFill>
                            <a:schemeClr val="accent1"/>
                          </a:solidFill>
                          <a:latin typeface="Cambria Math" panose="02040503050406030204" pitchFamily="18" charset="0"/>
                        </a:rPr>
                        <m:t>+</m:t>
                      </m:r>
                      <m:sSub>
                        <m:sSubPr>
                          <m:ctrlPr>
                            <a:rPr lang="en-CA" sz="1600" b="1" i="1" smtClean="0">
                              <a:solidFill>
                                <a:srgbClr val="FF0000"/>
                              </a:solidFill>
                              <a:latin typeface="Cambria Math" panose="02040503050406030204" pitchFamily="18" charset="0"/>
                            </a:rPr>
                          </m:ctrlPr>
                        </m:sSubPr>
                        <m:e>
                          <m:r>
                            <a:rPr lang="en-CA" sz="1600" b="1" i="1">
                              <a:solidFill>
                                <a:srgbClr val="FF0000"/>
                              </a:solidFill>
                              <a:latin typeface="Cambria Math" panose="02040503050406030204" pitchFamily="18" charset="0"/>
                            </a:rPr>
                            <m:t>𝑨</m:t>
                          </m:r>
                        </m:e>
                        <m:sub>
                          <m:r>
                            <a:rPr lang="en-CA" sz="1600" b="1" i="1">
                              <a:solidFill>
                                <a:srgbClr val="FF0000"/>
                              </a:solidFill>
                              <a:latin typeface="Cambria Math" panose="02040503050406030204" pitchFamily="18" charset="0"/>
                            </a:rPr>
                            <m:t>𝒊</m:t>
                          </m:r>
                          <m:r>
                            <a:rPr lang="en-CA" sz="1600" b="1" i="1" smtClean="0">
                              <a:solidFill>
                                <a:srgbClr val="FF0000"/>
                              </a:solidFill>
                              <a:latin typeface="Cambria Math" panose="02040503050406030204" pitchFamily="18" charset="0"/>
                            </a:rPr>
                            <m:t>𝒏𝒔𝒕</m:t>
                          </m:r>
                        </m:sub>
                      </m:sSub>
                    </m:oMath>
                  </m:oMathPara>
                </a14:m>
                <a:endParaRPr lang="en-CA" sz="1600" b="1" dirty="0">
                  <a:solidFill>
                    <a:schemeClr val="accent1"/>
                  </a:solidFill>
                </a:endParaRPr>
              </a:p>
            </p:txBody>
          </p:sp>
        </mc:Choice>
        <mc:Fallback xmlns="">
          <p:sp>
            <p:nvSpPr>
              <p:cNvPr id="101" name="Object 7">
                <a:extLst>
                  <a:ext uri="{FF2B5EF4-FFF2-40B4-BE49-F238E27FC236}">
                    <a16:creationId xmlns:a16="http://schemas.microsoft.com/office/drawing/2014/main" id="{4B72A5B6-9140-D6CE-FB8D-7D4A77AA85B0}"/>
                  </a:ext>
                </a:extLst>
              </p:cNvPr>
              <p:cNvSpPr txBox="1">
                <a:spLocks noRot="1" noChangeAspect="1" noMove="1" noResize="1" noEditPoints="1" noAdjustHandles="1" noChangeArrowheads="1" noChangeShapeType="1" noTextEdit="1"/>
              </p:cNvSpPr>
              <p:nvPr/>
            </p:nvSpPr>
            <p:spPr bwMode="auto">
              <a:xfrm>
                <a:off x="1597508" y="4677334"/>
                <a:ext cx="5764942" cy="833093"/>
              </a:xfrm>
              <a:prstGeom prst="rect">
                <a:avLst/>
              </a:prstGeom>
              <a:blipFill>
                <a:blip r:embed="rId16"/>
                <a:stretch>
                  <a:fillRect/>
                </a:stretch>
              </a:blipFill>
              <a:ln w="25400" algn="in">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51469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CE02-F41B-88E5-545D-2C5FFB27168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874C7DF-4E72-2A89-F460-F4D9FE707DF5}"/>
              </a:ext>
            </a:extLst>
          </p:cNvPr>
          <p:cNvSpPr>
            <a:spLocks noGrp="1"/>
          </p:cNvSpPr>
          <p:nvPr>
            <p:ph type="dt" sz="half" idx="10"/>
          </p:nvPr>
        </p:nvSpPr>
        <p:spPr/>
        <p:txBody>
          <a:bodyPr/>
          <a:lstStyle/>
          <a:p>
            <a:fld id="{E43CC5AE-C5EB-418D-BEBF-F9B356265F39}" type="datetime1">
              <a:rPr lang="en-CA" smtClean="0"/>
              <a:t>2025-09-23</a:t>
            </a:fld>
            <a:endParaRPr lang="en-CA"/>
          </a:p>
        </p:txBody>
      </p:sp>
      <p:sp>
        <p:nvSpPr>
          <p:cNvPr id="3" name="Footer Placeholder 2">
            <a:extLst>
              <a:ext uri="{FF2B5EF4-FFF2-40B4-BE49-F238E27FC236}">
                <a16:creationId xmlns:a16="http://schemas.microsoft.com/office/drawing/2014/main" id="{EC4E2470-4D79-1BD6-014D-A1795254A044}"/>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2E55AA50-3088-B205-DB94-D4E63185246F}"/>
              </a:ext>
            </a:extLst>
          </p:cNvPr>
          <p:cNvSpPr>
            <a:spLocks noGrp="1"/>
          </p:cNvSpPr>
          <p:nvPr>
            <p:ph type="sldNum" sz="quarter" idx="12"/>
          </p:nvPr>
        </p:nvSpPr>
        <p:spPr/>
        <p:txBody>
          <a:bodyPr/>
          <a:lstStyle/>
          <a:p>
            <a:fld id="{8C8064D2-ECE5-434A-BBA5-E34E59BF6EAC}" type="slidenum">
              <a:rPr lang="en-CA" smtClean="0"/>
              <a:t>39</a:t>
            </a:fld>
            <a:endParaRPr lang="en-CA"/>
          </a:p>
        </p:txBody>
      </p:sp>
      <p:sp>
        <p:nvSpPr>
          <p:cNvPr id="5" name="TextBox 4">
            <a:extLst>
              <a:ext uri="{FF2B5EF4-FFF2-40B4-BE49-F238E27FC236}">
                <a16:creationId xmlns:a16="http://schemas.microsoft.com/office/drawing/2014/main" id="{7DD54C14-D2D1-F9E7-C85A-B0201935A611}"/>
              </a:ext>
            </a:extLst>
          </p:cNvPr>
          <p:cNvSpPr txBox="1"/>
          <p:nvPr/>
        </p:nvSpPr>
        <p:spPr>
          <a:xfrm>
            <a:off x="312175" y="659209"/>
            <a:ext cx="3949001" cy="400110"/>
          </a:xfrm>
          <a:prstGeom prst="rect">
            <a:avLst/>
          </a:prstGeom>
          <a:noFill/>
        </p:spPr>
        <p:txBody>
          <a:bodyPr wrap="square" rtlCol="0">
            <a:spAutoFit/>
          </a:bodyPr>
          <a:lstStyle/>
          <a:p>
            <a:r>
              <a:rPr lang="en-US" sz="2000" b="1" dirty="0"/>
              <a:t>Measurement Methodology</a:t>
            </a:r>
          </a:p>
        </p:txBody>
      </p:sp>
      <p:sp>
        <p:nvSpPr>
          <p:cNvPr id="27" name="TextBox 26">
            <a:extLst>
              <a:ext uri="{FF2B5EF4-FFF2-40B4-BE49-F238E27FC236}">
                <a16:creationId xmlns:a16="http://schemas.microsoft.com/office/drawing/2014/main" id="{16362ED2-7505-8033-E3BA-262657890015}"/>
              </a:ext>
            </a:extLst>
          </p:cNvPr>
          <p:cNvSpPr txBox="1"/>
          <p:nvPr/>
        </p:nvSpPr>
        <p:spPr>
          <a:xfrm>
            <a:off x="312174" y="1137146"/>
            <a:ext cx="5914941" cy="5016758"/>
          </a:xfrm>
          <a:prstGeom prst="rect">
            <a:avLst/>
          </a:prstGeom>
          <a:noFill/>
        </p:spPr>
        <p:txBody>
          <a:bodyPr wrap="square" rtlCol="0">
            <a:spAutoFit/>
          </a:bodyPr>
          <a:lstStyle/>
          <a:p>
            <a:r>
              <a:rPr lang="en-US" sz="1600" dirty="0"/>
              <a:t>We need multiple pieces of instrumentation, before the target.</a:t>
            </a:r>
          </a:p>
          <a:p>
            <a:r>
              <a:rPr lang="en-CA" sz="1600" dirty="0"/>
              <a:t> </a:t>
            </a:r>
          </a:p>
          <a:p>
            <a:pPr marL="285750" indent="-285750">
              <a:buFont typeface="Arial" panose="020B0604020202020204" pitchFamily="34" charset="0"/>
              <a:buChar char="•"/>
            </a:pPr>
            <a:r>
              <a:rPr lang="en-CA" sz="1600" b="1" dirty="0"/>
              <a:t>Helicity Generator: </a:t>
            </a:r>
            <a:r>
              <a:rPr lang="en-CA" sz="1600" dirty="0"/>
              <a:t>Everything is synched to this frequency, defining the integration window.</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Laser and Pockels cell</a:t>
            </a:r>
            <a:r>
              <a:rPr lang="en-CA" sz="1600" dirty="0"/>
              <a:t>: Allowing rapid reversal of helicity, preferably with minimum deadtime (ringing) between stable helicity states.</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Source Photocathode: </a:t>
            </a:r>
            <a:r>
              <a:rPr lang="en-CA" sz="1600" dirty="0"/>
              <a:t>High efficiency electron source – beam spot movable.</a:t>
            </a:r>
          </a:p>
          <a:p>
            <a:pPr marL="285750" indent="-285750">
              <a:buFont typeface="Arial" panose="020B0604020202020204" pitchFamily="34" charset="0"/>
              <a:buChar char="•"/>
            </a:pPr>
            <a:endParaRPr lang="en-CA" sz="1600" b="1" dirty="0"/>
          </a:p>
          <a:p>
            <a:pPr marL="285750" indent="-285750">
              <a:buFont typeface="Arial" panose="020B0604020202020204" pitchFamily="34" charset="0"/>
              <a:buChar char="•"/>
            </a:pPr>
            <a:r>
              <a:rPr lang="en-CA" sz="1600" b="1" dirty="0"/>
              <a:t>Helicity Reversal: </a:t>
            </a:r>
            <a:r>
              <a:rPr lang="en-CA" sz="1600" dirty="0"/>
              <a:t>Several ways to reverse the beam helicity (fast and slow).</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Beam Monitoring: </a:t>
            </a:r>
            <a:r>
              <a:rPr lang="en-CA" sz="1600" dirty="0"/>
              <a:t>Beam position (BPM) and beam current (BCM) measurements. </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Beam Modulation and Feedback: </a:t>
            </a:r>
            <a:r>
              <a:rPr lang="en-CA" sz="1600" dirty="0"/>
              <a:t>Move (modulate) the beam to study false asymmetries. Feedback on BM data to stabilize beam. </a:t>
            </a:r>
            <a:endParaRPr lang="en-US" sz="1600" dirty="0"/>
          </a:p>
        </p:txBody>
      </p:sp>
      <p:pic>
        <p:nvPicPr>
          <p:cNvPr id="20" name="Picture 19" descr="Diagram of a diagram of a beam&#10;&#10;Description automatically generated">
            <a:extLst>
              <a:ext uri="{FF2B5EF4-FFF2-40B4-BE49-F238E27FC236}">
                <a16:creationId xmlns:a16="http://schemas.microsoft.com/office/drawing/2014/main" id="{D39F7553-AF42-CD62-E411-0DA45AEBE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243" y="1691657"/>
            <a:ext cx="5777402" cy="4081589"/>
          </a:xfrm>
          <a:prstGeom prst="rect">
            <a:avLst/>
          </a:prstGeom>
        </p:spPr>
      </p:pic>
      <p:sp>
        <p:nvSpPr>
          <p:cNvPr id="8" name="TextBox 7">
            <a:extLst>
              <a:ext uri="{FF2B5EF4-FFF2-40B4-BE49-F238E27FC236}">
                <a16:creationId xmlns:a16="http://schemas.microsoft.com/office/drawing/2014/main" id="{444F1367-1020-41C6-BAFA-A11EE0D4E289}"/>
              </a:ext>
            </a:extLst>
          </p:cNvPr>
          <p:cNvSpPr txBox="1"/>
          <p:nvPr/>
        </p:nvSpPr>
        <p:spPr>
          <a:xfrm>
            <a:off x="277304" y="183616"/>
            <a:ext cx="5440771" cy="400110"/>
          </a:xfrm>
          <a:prstGeom prst="rect">
            <a:avLst/>
          </a:prstGeom>
          <a:noFill/>
        </p:spPr>
        <p:txBody>
          <a:bodyPr wrap="square" rtlCol="0">
            <a:spAutoFit/>
          </a:bodyPr>
          <a:lstStyle/>
          <a:p>
            <a:r>
              <a:rPr lang="en-US" sz="2000" b="1" dirty="0"/>
              <a:t>Integration Mode Asymmetry Measurements</a:t>
            </a:r>
          </a:p>
        </p:txBody>
      </p:sp>
      <p:sp>
        <p:nvSpPr>
          <p:cNvPr id="6" name="TextBox 5">
            <a:extLst>
              <a:ext uri="{FF2B5EF4-FFF2-40B4-BE49-F238E27FC236}">
                <a16:creationId xmlns:a16="http://schemas.microsoft.com/office/drawing/2014/main" id="{C38ADDD1-A150-3F51-3F92-7ADF2C17E776}"/>
              </a:ext>
            </a:extLst>
          </p:cNvPr>
          <p:cNvSpPr txBox="1"/>
          <p:nvPr/>
        </p:nvSpPr>
        <p:spPr>
          <a:xfrm>
            <a:off x="7234854" y="5773246"/>
            <a:ext cx="2610444"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3634311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68D6-89F9-E4CF-A799-023AE879056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D161030-3CFA-A398-EB0F-CBDB9BFF6A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9CEEA4-1B5E-42F8-B667-41A6A55DB97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201F18-C242-06E7-2420-AD2B9B5D30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F23DAB-F55D-2956-8FF1-42B60E38CE49}"/>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F234B4-A403-E977-C09C-1A73D927D63D}"/>
                  </a:ext>
                </a:extLst>
              </p:cNvPr>
              <p:cNvSpPr txBox="1"/>
              <p:nvPr/>
            </p:nvSpPr>
            <p:spPr>
              <a:xfrm>
                <a:off x="287373" y="212487"/>
                <a:ext cx="11433220" cy="5940088"/>
              </a:xfrm>
              <a:prstGeom prst="rect">
                <a:avLst/>
              </a:prstGeom>
              <a:noFill/>
            </p:spPr>
            <p:txBody>
              <a:bodyPr wrap="square" rtlCol="0">
                <a:spAutoFit/>
              </a:bodyPr>
              <a:lstStyle/>
              <a:p>
                <a:r>
                  <a:rPr lang="en-US" sz="2000" b="1" dirty="0"/>
                  <a:t>Parity Violation (a brief summary)</a:t>
                </a:r>
              </a:p>
              <a:p>
                <a:endParaRPr lang="en-US" sz="2000" b="1" dirty="0"/>
              </a:p>
              <a:p>
                <a:r>
                  <a:rPr lang="en-US" sz="1600" b="1" dirty="0"/>
                  <a:t>Parity violation in beta decay (Columbia U.):</a:t>
                </a:r>
                <a:r>
                  <a:rPr lang="en-US" sz="2000" b="1" dirty="0"/>
                  <a:t> </a:t>
                </a:r>
              </a:p>
              <a:p>
                <a:endParaRPr lang="en-US" sz="1600" dirty="0"/>
              </a:p>
              <a:p>
                <a:pPr marL="742950" lvl="1" indent="-285750">
                  <a:buFont typeface="Arial" panose="020B0604020202020204" pitchFamily="34" charset="0"/>
                  <a:buChar char="•"/>
                </a:pPr>
                <a:r>
                  <a:rPr lang="en-US" sz="1600" dirty="0"/>
                  <a:t>T-D. Lee and C-N. Yang proposed to test the weak interaction for parity violation (1956)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C-S. Wu (“Madam” Wu) observes parity violation in beta decay of </a:t>
                </a:r>
                <a14:m>
                  <m:oMath xmlns:m="http://schemas.openxmlformats.org/officeDocument/2006/math">
                    <m:r>
                      <a:rPr lang="en-CA" sz="1600" b="0" i="1" baseline="30000" smtClean="0">
                        <a:solidFill>
                          <a:schemeClr val="accent1"/>
                        </a:solidFill>
                        <a:latin typeface="Cambria Math" panose="02040503050406030204" pitchFamily="18" charset="0"/>
                      </a:rPr>
                      <m:t>60</m:t>
                    </m:r>
                    <m:r>
                      <a:rPr lang="en-CA" sz="1600" b="0" i="1" smtClean="0">
                        <a:solidFill>
                          <a:schemeClr val="accent1"/>
                        </a:solidFill>
                        <a:latin typeface="Cambria Math" panose="02040503050406030204" pitchFamily="18" charset="0"/>
                      </a:rPr>
                      <m:t>𝐶𝑜</m:t>
                    </m:r>
                  </m:oMath>
                </a14:m>
                <a:r>
                  <a:rPr lang="en-US" sz="1600" dirty="0"/>
                  <a:t> (not the earliest observation – 1928  by R.T. Cox </a:t>
                </a:r>
                <a:r>
                  <a:rPr lang="en-US" sz="1600" i="1" dirty="0"/>
                  <a:t>et al.</a:t>
                </a:r>
                <a:r>
                  <a:rPr lang="en-US" sz="1600" dirty="0"/>
                  <a:t>)</a:t>
                </a:r>
                <a:br>
                  <a:rPr lang="en-US" sz="1600" dirty="0"/>
                </a:br>
                <a:br>
                  <a:rPr lang="en-US" sz="1600" dirty="0"/>
                </a:br>
                <a:r>
                  <a:rPr lang="en-US" sz="1600" dirty="0"/>
                  <a:t>In the decay of nuclei with spins aligned in a strong magnetic field and cooled to 0.01° 𝐾</a:t>
                </a: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r>
                  <a:rPr lang="en-US" sz="1600" dirty="0"/>
                  <a:t>It was found that electrons were emitted predominantly in direction </a:t>
                </a:r>
                <a:r>
                  <a:rPr lang="en-US" sz="1600" dirty="0">
                    <a:solidFill>
                      <a:schemeClr val="accent1"/>
                    </a:solidFill>
                  </a:rPr>
                  <a:t>(a)</a:t>
                </a:r>
                <a:r>
                  <a:rPr lang="en-US" sz="1600" dirty="0"/>
                  <a:t>, opposite the </a:t>
                </a:r>
                <a14:m>
                  <m:oMath xmlns:m="http://schemas.openxmlformats.org/officeDocument/2006/math">
                    <m:r>
                      <a:rPr lang="en-CA" sz="1600" i="1" baseline="30000">
                        <a:solidFill>
                          <a:schemeClr val="accent1"/>
                        </a:solidFill>
                        <a:latin typeface="Cambria Math" panose="02040503050406030204" pitchFamily="18" charset="0"/>
                      </a:rPr>
                      <m:t>60</m:t>
                    </m:r>
                    <m:r>
                      <a:rPr lang="en-CA" sz="1600" i="1">
                        <a:solidFill>
                          <a:schemeClr val="accent1"/>
                        </a:solidFill>
                        <a:latin typeface="Cambria Math" panose="02040503050406030204" pitchFamily="18" charset="0"/>
                      </a:rPr>
                      <m:t>𝐶𝑜</m:t>
                    </m:r>
                  </m:oMath>
                </a14:m>
                <a:r>
                  <a:rPr lang="en-US" sz="1600" dirty="0"/>
                  <a:t> spin. </a:t>
                </a:r>
                <a:br>
                  <a:rPr lang="en-US" sz="1600" dirty="0"/>
                </a:br>
                <a:br>
                  <a:rPr lang="en-US" sz="1600" dirty="0"/>
                </a:br>
                <a:r>
                  <a:rPr lang="en-US" sz="1600" dirty="0"/>
                  <a:t>If parity were conserved one would expect </a:t>
                </a:r>
                <a:r>
                  <a:rPr lang="en-US" sz="1600" dirty="0">
                    <a:solidFill>
                      <a:schemeClr val="accent1"/>
                    </a:solidFill>
                  </a:rPr>
                  <a:t>(a)</a:t>
                </a:r>
                <a:r>
                  <a:rPr lang="en-US" sz="1600" dirty="0"/>
                  <a:t> and </a:t>
                </a:r>
                <a:r>
                  <a:rPr lang="en-US" sz="1600" dirty="0">
                    <a:solidFill>
                      <a:schemeClr val="accent1"/>
                    </a:solidFill>
                  </a:rPr>
                  <a:t>(b)</a:t>
                </a:r>
                <a:r>
                  <a:rPr lang="en-US" sz="1600" dirty="0"/>
                  <a:t> to be equally probable.</a:t>
                </a:r>
              </a:p>
            </p:txBody>
          </p:sp>
        </mc:Choice>
        <mc:Fallback xmlns="">
          <p:sp>
            <p:nvSpPr>
              <p:cNvPr id="2" name="TextBox 1">
                <a:extLst>
                  <a:ext uri="{FF2B5EF4-FFF2-40B4-BE49-F238E27FC236}">
                    <a16:creationId xmlns:a16="http://schemas.microsoft.com/office/drawing/2014/main" id="{BBF234B4-A403-E977-C09C-1A73D927D63D}"/>
                  </a:ext>
                </a:extLst>
              </p:cNvPr>
              <p:cNvSpPr txBox="1">
                <a:spLocks noRot="1" noChangeAspect="1" noMove="1" noResize="1" noEditPoints="1" noAdjustHandles="1" noChangeArrowheads="1" noChangeShapeType="1" noTextEdit="1"/>
              </p:cNvSpPr>
              <p:nvPr/>
            </p:nvSpPr>
            <p:spPr>
              <a:xfrm>
                <a:off x="287373" y="212487"/>
                <a:ext cx="11433220" cy="5940088"/>
              </a:xfrm>
              <a:prstGeom prst="rect">
                <a:avLst/>
              </a:prstGeom>
              <a:blipFill>
                <a:blip r:embed="rId2"/>
                <a:stretch>
                  <a:fillRect l="-533" t="-616" b="-4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 name="Object 1">
                <a:extLst>
                  <a:ext uri="{FF2B5EF4-FFF2-40B4-BE49-F238E27FC236}">
                    <a16:creationId xmlns:a16="http://schemas.microsoft.com/office/drawing/2014/main" id="{598352D5-8381-B3D1-4EDE-088A5D27BC2E}"/>
                  </a:ext>
                </a:extLst>
              </p:cNvPr>
              <p:cNvSpPr txBox="1"/>
              <p:nvPr/>
            </p:nvSpPr>
            <p:spPr bwMode="auto">
              <a:xfrm>
                <a:off x="1563144" y="3382742"/>
                <a:ext cx="4475706" cy="41829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600" b="1" i="1" baseline="30000" smtClean="0">
                          <a:solidFill>
                            <a:schemeClr val="accent1"/>
                          </a:solidFill>
                          <a:latin typeface="Cambria Math" panose="02040503050406030204" pitchFamily="18" charset="0"/>
                        </a:rPr>
                        <m:t>𝟔𝟎</m:t>
                      </m:r>
                      <m:r>
                        <a:rPr lang="en-CA" sz="1600" b="1" i="1" smtClean="0">
                          <a:solidFill>
                            <a:schemeClr val="accent1"/>
                          </a:solidFill>
                          <a:latin typeface="Cambria Math" panose="02040503050406030204" pitchFamily="18" charset="0"/>
                        </a:rPr>
                        <m:t>𝑪𝒐</m:t>
                      </m:r>
                      <m:r>
                        <a:rPr lang="en-CA" sz="1600" b="1" i="1" smtClean="0">
                          <a:solidFill>
                            <a:schemeClr val="accent1"/>
                          </a:solidFill>
                          <a:latin typeface="Cambria Math" panose="02040503050406030204" pitchFamily="18" charset="0"/>
                        </a:rPr>
                        <m:t>   →  </m:t>
                      </m:r>
                      <m:r>
                        <a:rPr lang="en-CA" sz="1600" b="1" i="1" baseline="30000" smtClean="0">
                          <a:solidFill>
                            <a:schemeClr val="accent1"/>
                          </a:solidFill>
                          <a:latin typeface="Cambria Math" panose="02040503050406030204" pitchFamily="18" charset="0"/>
                        </a:rPr>
                        <m:t>𝟔𝟎</m:t>
                      </m:r>
                      <m:r>
                        <a:rPr lang="en-CA" sz="1600" b="1" i="1" smtClean="0">
                          <a:solidFill>
                            <a:schemeClr val="accent1"/>
                          </a:solidFill>
                          <a:latin typeface="Cambria Math" panose="02040503050406030204" pitchFamily="18" charset="0"/>
                        </a:rPr>
                        <m:t>𝑵𝒊</m:t>
                      </m:r>
                      <m:r>
                        <a:rPr lang="en-CA" sz="1600" b="1" i="1" smtClean="0">
                          <a:solidFill>
                            <a:schemeClr val="accent1"/>
                          </a:solidFill>
                          <a:latin typeface="Cambria Math" panose="02040503050406030204" pitchFamily="18" charset="0"/>
                        </a:rPr>
                        <m:t>          +     </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𝒆</m:t>
                          </m:r>
                        </m:e>
                        <m:sup>
                          <m:r>
                            <a:rPr lang="en-CA" sz="1600" b="1" i="1">
                              <a:solidFill>
                                <a:schemeClr val="accent1"/>
                              </a:solidFill>
                              <a:latin typeface="Cambria Math" panose="02040503050406030204" pitchFamily="18" charset="0"/>
                            </a:rPr>
                            <m:t>−</m:t>
                          </m:r>
                        </m:sup>
                      </m:sSup>
                      <m:r>
                        <a:rPr lang="en-CA" sz="1600" b="1" i="1" smtClean="0">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     </m:t>
                      </m:r>
                      <m:sSub>
                        <m:sSubPr>
                          <m:ctrlPr>
                            <a:rPr lang="en-CA" sz="1600" b="1" i="1">
                              <a:solidFill>
                                <a:schemeClr val="accent1"/>
                              </a:solidFill>
                              <a:latin typeface="Cambria Math" panose="02040503050406030204" pitchFamily="18" charset="0"/>
                            </a:rPr>
                          </m:ctrlPr>
                        </m:sSubPr>
                        <m:e>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𝝂</m:t>
                              </m:r>
                            </m:e>
                          </m:acc>
                        </m:e>
                        <m:sub>
                          <m:r>
                            <a:rPr lang="en-CA" sz="1600" b="1" i="1">
                              <a:solidFill>
                                <a:schemeClr val="accent1"/>
                              </a:solidFill>
                              <a:latin typeface="Cambria Math" panose="02040503050406030204" pitchFamily="18" charset="0"/>
                            </a:rPr>
                            <m:t>𝒆</m:t>
                          </m:r>
                        </m:sub>
                      </m:sSub>
                    </m:oMath>
                  </m:oMathPara>
                </a14:m>
                <a:endParaRPr lang="en-CA" sz="1600" b="1" dirty="0">
                  <a:solidFill>
                    <a:schemeClr val="accent1"/>
                  </a:solidFill>
                </a:endParaRPr>
              </a:p>
            </p:txBody>
          </p:sp>
        </mc:Choice>
        <mc:Fallback xmlns="">
          <p:sp>
            <p:nvSpPr>
              <p:cNvPr id="3" name="Object 1">
                <a:extLst>
                  <a:ext uri="{FF2B5EF4-FFF2-40B4-BE49-F238E27FC236}">
                    <a16:creationId xmlns:a16="http://schemas.microsoft.com/office/drawing/2014/main" id="{598352D5-8381-B3D1-4EDE-088A5D27BC2E}"/>
                  </a:ext>
                </a:extLst>
              </p:cNvPr>
              <p:cNvSpPr txBox="1">
                <a:spLocks noRot="1" noChangeAspect="1" noMove="1" noResize="1" noEditPoints="1" noAdjustHandles="1" noChangeArrowheads="1" noChangeShapeType="1" noTextEdit="1"/>
              </p:cNvSpPr>
              <p:nvPr/>
            </p:nvSpPr>
            <p:spPr bwMode="auto">
              <a:xfrm>
                <a:off x="1563144" y="3382742"/>
                <a:ext cx="4475706" cy="418297"/>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Object 1">
                <a:extLst>
                  <a:ext uri="{FF2B5EF4-FFF2-40B4-BE49-F238E27FC236}">
                    <a16:creationId xmlns:a16="http://schemas.microsoft.com/office/drawing/2014/main" id="{925B3F38-053C-F990-5061-EBC6D3705064}"/>
                  </a:ext>
                </a:extLst>
              </p:cNvPr>
              <p:cNvSpPr txBox="1"/>
              <p:nvPr/>
            </p:nvSpPr>
            <p:spPr bwMode="auto">
              <a:xfrm>
                <a:off x="1563144" y="3940038"/>
                <a:ext cx="763862" cy="56099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200" b="1" i="1" smtClean="0">
                          <a:solidFill>
                            <a:schemeClr val="accent1"/>
                          </a:solidFill>
                          <a:latin typeface="Cambria Math" panose="02040503050406030204" pitchFamily="18" charset="0"/>
                        </a:rPr>
                        <m:t>𝒋</m:t>
                      </m:r>
                      <m:r>
                        <a:rPr lang="en-CA" sz="1200" b="1" i="1" smtClean="0">
                          <a:solidFill>
                            <a:schemeClr val="accent1"/>
                          </a:solidFill>
                          <a:latin typeface="Cambria Math" panose="02040503050406030204" pitchFamily="18" charset="0"/>
                        </a:rPr>
                        <m:t>    =</m:t>
                      </m:r>
                      <m:r>
                        <a:rPr lang="en-CA" sz="1200" b="1" i="1" smtClean="0">
                          <a:solidFill>
                            <a:schemeClr val="accent1"/>
                          </a:solidFill>
                          <a:latin typeface="Cambria Math" panose="02040503050406030204" pitchFamily="18" charset="0"/>
                        </a:rPr>
                        <m:t>𝟓</m:t>
                      </m:r>
                      <m:r>
                        <a:rPr lang="en-CA" sz="1200" b="1" i="1" smtClean="0">
                          <a:solidFill>
                            <a:schemeClr val="accent1"/>
                          </a:solidFill>
                          <a:latin typeface="Cambria Math" panose="02040503050406030204" pitchFamily="18" charset="0"/>
                        </a:rPr>
                        <m:t> </m:t>
                      </m:r>
                    </m:oMath>
                    <m:oMath xmlns:m="http://schemas.openxmlformats.org/officeDocument/2006/math">
                      <m:sSub>
                        <m:sSubPr>
                          <m:ctrlPr>
                            <a:rPr lang="en-CA" sz="1200" b="1" i="1" smtClean="0">
                              <a:solidFill>
                                <a:schemeClr val="accent1"/>
                              </a:solidFill>
                              <a:latin typeface="Cambria Math" panose="02040503050406030204" pitchFamily="18" charset="0"/>
                            </a:rPr>
                          </m:ctrlPr>
                        </m:sSubPr>
                        <m:e>
                          <m:r>
                            <a:rPr lang="en-CA" sz="1200" b="1" i="1" smtClean="0">
                              <a:solidFill>
                                <a:schemeClr val="accent1"/>
                              </a:solidFill>
                              <a:latin typeface="Cambria Math" panose="02040503050406030204" pitchFamily="18" charset="0"/>
                            </a:rPr>
                            <m:t>𝒎</m:t>
                          </m:r>
                        </m:e>
                        <m:sub>
                          <m:r>
                            <a:rPr lang="en-CA" sz="1200" b="1" i="1" smtClean="0">
                              <a:solidFill>
                                <a:schemeClr val="accent1"/>
                              </a:solidFill>
                              <a:latin typeface="Cambria Math" panose="02040503050406030204" pitchFamily="18" charset="0"/>
                            </a:rPr>
                            <m:t>𝒋</m:t>
                          </m:r>
                        </m:sub>
                      </m:sSub>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𝟓</m:t>
                      </m:r>
                    </m:oMath>
                  </m:oMathPara>
                </a14:m>
                <a:endParaRPr lang="en-CA" sz="1200" b="1" dirty="0">
                  <a:solidFill>
                    <a:schemeClr val="accent1"/>
                  </a:solidFill>
                </a:endParaRPr>
              </a:p>
            </p:txBody>
          </p:sp>
        </mc:Choice>
        <mc:Fallback xmlns="">
          <p:sp>
            <p:nvSpPr>
              <p:cNvPr id="7" name="Object 1">
                <a:extLst>
                  <a:ext uri="{FF2B5EF4-FFF2-40B4-BE49-F238E27FC236}">
                    <a16:creationId xmlns:a16="http://schemas.microsoft.com/office/drawing/2014/main" id="{925B3F38-053C-F990-5061-EBC6D3705064}"/>
                  </a:ext>
                </a:extLst>
              </p:cNvPr>
              <p:cNvSpPr txBox="1">
                <a:spLocks noRot="1" noChangeAspect="1" noMove="1" noResize="1" noEditPoints="1" noAdjustHandles="1" noChangeArrowheads="1" noChangeShapeType="1" noTextEdit="1"/>
              </p:cNvSpPr>
              <p:nvPr/>
            </p:nvSpPr>
            <p:spPr bwMode="auto">
              <a:xfrm>
                <a:off x="1563144" y="3940038"/>
                <a:ext cx="763862" cy="560998"/>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Object 1">
                <a:extLst>
                  <a:ext uri="{FF2B5EF4-FFF2-40B4-BE49-F238E27FC236}">
                    <a16:creationId xmlns:a16="http://schemas.microsoft.com/office/drawing/2014/main" id="{A4286182-622E-5787-EE35-11A8BC7439ED}"/>
                  </a:ext>
                </a:extLst>
              </p:cNvPr>
              <p:cNvSpPr txBox="1"/>
              <p:nvPr/>
            </p:nvSpPr>
            <p:spPr bwMode="auto">
              <a:xfrm>
                <a:off x="2467211" y="3947787"/>
                <a:ext cx="763862" cy="56099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200" b="1" i="1" smtClean="0">
                          <a:solidFill>
                            <a:schemeClr val="accent1"/>
                          </a:solidFill>
                          <a:latin typeface="Cambria Math" panose="02040503050406030204" pitchFamily="18" charset="0"/>
                        </a:rPr>
                        <m:t>𝒋</m:t>
                      </m:r>
                      <m:r>
                        <a:rPr lang="en-CA" sz="1200" b="1" i="1" smtClean="0">
                          <a:solidFill>
                            <a:schemeClr val="accent1"/>
                          </a:solidFill>
                          <a:latin typeface="Cambria Math" panose="02040503050406030204" pitchFamily="18" charset="0"/>
                        </a:rPr>
                        <m:t>    =</m:t>
                      </m:r>
                      <m:r>
                        <a:rPr lang="en-CA" sz="1200" b="1" i="1" smtClean="0">
                          <a:solidFill>
                            <a:schemeClr val="accent1"/>
                          </a:solidFill>
                          <a:latin typeface="Cambria Math" panose="02040503050406030204" pitchFamily="18" charset="0"/>
                        </a:rPr>
                        <m:t>𝟒</m:t>
                      </m:r>
                      <m:r>
                        <a:rPr lang="en-CA" sz="1200" b="1" i="1" smtClean="0">
                          <a:solidFill>
                            <a:schemeClr val="accent1"/>
                          </a:solidFill>
                          <a:latin typeface="Cambria Math" panose="02040503050406030204" pitchFamily="18" charset="0"/>
                        </a:rPr>
                        <m:t> </m:t>
                      </m:r>
                    </m:oMath>
                    <m:oMath xmlns:m="http://schemas.openxmlformats.org/officeDocument/2006/math">
                      <m:sSub>
                        <m:sSubPr>
                          <m:ctrlPr>
                            <a:rPr lang="en-CA" sz="1200" b="1" i="1" smtClean="0">
                              <a:solidFill>
                                <a:schemeClr val="accent1"/>
                              </a:solidFill>
                              <a:latin typeface="Cambria Math" panose="02040503050406030204" pitchFamily="18" charset="0"/>
                            </a:rPr>
                          </m:ctrlPr>
                        </m:sSubPr>
                        <m:e>
                          <m:r>
                            <a:rPr lang="en-CA" sz="1200" b="1" i="1" smtClean="0">
                              <a:solidFill>
                                <a:schemeClr val="accent1"/>
                              </a:solidFill>
                              <a:latin typeface="Cambria Math" panose="02040503050406030204" pitchFamily="18" charset="0"/>
                            </a:rPr>
                            <m:t>𝒎</m:t>
                          </m:r>
                        </m:e>
                        <m:sub>
                          <m:r>
                            <a:rPr lang="en-CA" sz="1200" b="1" i="1" smtClean="0">
                              <a:solidFill>
                                <a:schemeClr val="accent1"/>
                              </a:solidFill>
                              <a:latin typeface="Cambria Math" panose="02040503050406030204" pitchFamily="18" charset="0"/>
                            </a:rPr>
                            <m:t>𝒋</m:t>
                          </m:r>
                        </m:sub>
                      </m:sSub>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𝟒</m:t>
                      </m:r>
                    </m:oMath>
                  </m:oMathPara>
                </a14:m>
                <a:endParaRPr lang="en-CA" sz="1200" b="1" dirty="0">
                  <a:solidFill>
                    <a:schemeClr val="accent1"/>
                  </a:solidFill>
                </a:endParaRPr>
              </a:p>
            </p:txBody>
          </p:sp>
        </mc:Choice>
        <mc:Fallback xmlns="">
          <p:sp>
            <p:nvSpPr>
              <p:cNvPr id="8" name="Object 1">
                <a:extLst>
                  <a:ext uri="{FF2B5EF4-FFF2-40B4-BE49-F238E27FC236}">
                    <a16:creationId xmlns:a16="http://schemas.microsoft.com/office/drawing/2014/main" id="{A4286182-622E-5787-EE35-11A8BC7439ED}"/>
                  </a:ext>
                </a:extLst>
              </p:cNvPr>
              <p:cNvSpPr txBox="1">
                <a:spLocks noRot="1" noChangeAspect="1" noMove="1" noResize="1" noEditPoints="1" noAdjustHandles="1" noChangeArrowheads="1" noChangeShapeType="1" noTextEdit="1"/>
              </p:cNvSpPr>
              <p:nvPr/>
            </p:nvSpPr>
            <p:spPr bwMode="auto">
              <a:xfrm>
                <a:off x="2467211" y="3947787"/>
                <a:ext cx="763862" cy="560998"/>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1">
                <a:extLst>
                  <a:ext uri="{FF2B5EF4-FFF2-40B4-BE49-F238E27FC236}">
                    <a16:creationId xmlns:a16="http://schemas.microsoft.com/office/drawing/2014/main" id="{3CE30CE2-E6A5-9E8A-5FC1-869A9B8683FE}"/>
                  </a:ext>
                </a:extLst>
              </p:cNvPr>
              <p:cNvSpPr txBox="1"/>
              <p:nvPr/>
            </p:nvSpPr>
            <p:spPr bwMode="auto">
              <a:xfrm>
                <a:off x="3438078" y="3937051"/>
                <a:ext cx="872712" cy="679009"/>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200" b="1" i="1" smtClean="0">
                          <a:solidFill>
                            <a:schemeClr val="accent1"/>
                          </a:solidFill>
                          <a:latin typeface="Cambria Math" panose="02040503050406030204" pitchFamily="18" charset="0"/>
                        </a:rPr>
                        <m:t>𝒋</m:t>
                      </m:r>
                      <m:r>
                        <a:rPr lang="en-CA" sz="1200" b="1" i="1" smtClean="0">
                          <a:solidFill>
                            <a:schemeClr val="accent1"/>
                          </a:solidFill>
                          <a:latin typeface="Cambria Math" panose="02040503050406030204" pitchFamily="18" charset="0"/>
                        </a:rPr>
                        <m:t>    =</m:t>
                      </m:r>
                      <m:r>
                        <a:rPr lang="en-CA" sz="1200" b="1" i="1" smtClean="0">
                          <a:solidFill>
                            <a:schemeClr val="accent1"/>
                          </a:solidFill>
                          <a:latin typeface="Cambria Math" panose="02040503050406030204" pitchFamily="18" charset="0"/>
                        </a:rPr>
                        <m:t>𝟏</m:t>
                      </m:r>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𝟐</m:t>
                      </m:r>
                      <m:r>
                        <a:rPr lang="en-CA" sz="1200" b="1" i="1" smtClean="0">
                          <a:solidFill>
                            <a:schemeClr val="accent1"/>
                          </a:solidFill>
                          <a:latin typeface="Cambria Math" panose="02040503050406030204" pitchFamily="18" charset="0"/>
                        </a:rPr>
                        <m:t> </m:t>
                      </m:r>
                    </m:oMath>
                    <m:oMath xmlns:m="http://schemas.openxmlformats.org/officeDocument/2006/math">
                      <m:sSub>
                        <m:sSubPr>
                          <m:ctrlPr>
                            <a:rPr lang="en-CA" sz="1200" b="1" i="1" smtClean="0">
                              <a:solidFill>
                                <a:schemeClr val="accent1"/>
                              </a:solidFill>
                              <a:latin typeface="Cambria Math" panose="02040503050406030204" pitchFamily="18" charset="0"/>
                            </a:rPr>
                          </m:ctrlPr>
                        </m:sSubPr>
                        <m:e>
                          <m:r>
                            <a:rPr lang="en-CA" sz="1200" b="1" i="1" smtClean="0">
                              <a:solidFill>
                                <a:schemeClr val="accent1"/>
                              </a:solidFill>
                              <a:latin typeface="Cambria Math" panose="02040503050406030204" pitchFamily="18" charset="0"/>
                            </a:rPr>
                            <m:t>𝒎</m:t>
                          </m:r>
                        </m:e>
                        <m:sub>
                          <m:r>
                            <a:rPr lang="en-CA" sz="1200" b="1" i="1" smtClean="0">
                              <a:solidFill>
                                <a:schemeClr val="accent1"/>
                              </a:solidFill>
                              <a:latin typeface="Cambria Math" panose="02040503050406030204" pitchFamily="18" charset="0"/>
                            </a:rPr>
                            <m:t>𝒋</m:t>
                          </m:r>
                        </m:sub>
                      </m:sSub>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𝟏</m:t>
                      </m:r>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𝟐</m:t>
                      </m:r>
                    </m:oMath>
                  </m:oMathPara>
                </a14:m>
                <a:endParaRPr lang="en-CA" sz="1200" b="1" dirty="0">
                  <a:solidFill>
                    <a:schemeClr val="accent1"/>
                  </a:solidFill>
                </a:endParaRPr>
              </a:p>
            </p:txBody>
          </p:sp>
        </mc:Choice>
        <mc:Fallback xmlns="">
          <p:sp>
            <p:nvSpPr>
              <p:cNvPr id="9" name="Object 1">
                <a:extLst>
                  <a:ext uri="{FF2B5EF4-FFF2-40B4-BE49-F238E27FC236}">
                    <a16:creationId xmlns:a16="http://schemas.microsoft.com/office/drawing/2014/main" id="{3CE30CE2-E6A5-9E8A-5FC1-869A9B8683FE}"/>
                  </a:ext>
                </a:extLst>
              </p:cNvPr>
              <p:cNvSpPr txBox="1">
                <a:spLocks noRot="1" noChangeAspect="1" noMove="1" noResize="1" noEditPoints="1" noAdjustHandles="1" noChangeArrowheads="1" noChangeShapeType="1" noTextEdit="1"/>
              </p:cNvSpPr>
              <p:nvPr/>
            </p:nvSpPr>
            <p:spPr bwMode="auto">
              <a:xfrm>
                <a:off x="3438078" y="3937051"/>
                <a:ext cx="872712" cy="679009"/>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bject 1">
                <a:extLst>
                  <a:ext uri="{FF2B5EF4-FFF2-40B4-BE49-F238E27FC236}">
                    <a16:creationId xmlns:a16="http://schemas.microsoft.com/office/drawing/2014/main" id="{85BC8E58-3BC7-BCC1-684F-B236670030CF}"/>
                  </a:ext>
                </a:extLst>
              </p:cNvPr>
              <p:cNvSpPr txBox="1"/>
              <p:nvPr/>
            </p:nvSpPr>
            <p:spPr bwMode="auto">
              <a:xfrm>
                <a:off x="4517795" y="3937051"/>
                <a:ext cx="872712" cy="679009"/>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200" b="1" i="1" smtClean="0">
                          <a:solidFill>
                            <a:schemeClr val="accent1"/>
                          </a:solidFill>
                          <a:latin typeface="Cambria Math" panose="02040503050406030204" pitchFamily="18" charset="0"/>
                        </a:rPr>
                        <m:t>𝒋</m:t>
                      </m:r>
                      <m:r>
                        <a:rPr lang="en-CA" sz="1200" b="1" i="1" smtClean="0">
                          <a:solidFill>
                            <a:schemeClr val="accent1"/>
                          </a:solidFill>
                          <a:latin typeface="Cambria Math" panose="02040503050406030204" pitchFamily="18" charset="0"/>
                        </a:rPr>
                        <m:t>    =</m:t>
                      </m:r>
                      <m:r>
                        <a:rPr lang="en-CA" sz="1200" b="1" i="1" smtClean="0">
                          <a:solidFill>
                            <a:schemeClr val="accent1"/>
                          </a:solidFill>
                          <a:latin typeface="Cambria Math" panose="02040503050406030204" pitchFamily="18" charset="0"/>
                        </a:rPr>
                        <m:t>𝟏</m:t>
                      </m:r>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𝟐</m:t>
                      </m:r>
                      <m:r>
                        <a:rPr lang="en-CA" sz="1200" b="1" i="1" smtClean="0">
                          <a:solidFill>
                            <a:schemeClr val="accent1"/>
                          </a:solidFill>
                          <a:latin typeface="Cambria Math" panose="02040503050406030204" pitchFamily="18" charset="0"/>
                        </a:rPr>
                        <m:t> </m:t>
                      </m:r>
                    </m:oMath>
                    <m:oMath xmlns:m="http://schemas.openxmlformats.org/officeDocument/2006/math">
                      <m:sSub>
                        <m:sSubPr>
                          <m:ctrlPr>
                            <a:rPr lang="en-CA" sz="1200" b="1" i="1" smtClean="0">
                              <a:solidFill>
                                <a:schemeClr val="accent1"/>
                              </a:solidFill>
                              <a:latin typeface="Cambria Math" panose="02040503050406030204" pitchFamily="18" charset="0"/>
                            </a:rPr>
                          </m:ctrlPr>
                        </m:sSubPr>
                        <m:e>
                          <m:r>
                            <a:rPr lang="en-CA" sz="1200" b="1" i="1" smtClean="0">
                              <a:solidFill>
                                <a:schemeClr val="accent1"/>
                              </a:solidFill>
                              <a:latin typeface="Cambria Math" panose="02040503050406030204" pitchFamily="18" charset="0"/>
                            </a:rPr>
                            <m:t>𝒎</m:t>
                          </m:r>
                        </m:e>
                        <m:sub>
                          <m:r>
                            <a:rPr lang="en-CA" sz="1200" b="1" i="1" smtClean="0">
                              <a:solidFill>
                                <a:schemeClr val="accent1"/>
                              </a:solidFill>
                              <a:latin typeface="Cambria Math" panose="02040503050406030204" pitchFamily="18" charset="0"/>
                            </a:rPr>
                            <m:t>𝒋</m:t>
                          </m:r>
                        </m:sub>
                      </m:sSub>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𝟏</m:t>
                      </m:r>
                      <m:r>
                        <a:rPr lang="en-CA" sz="1200" b="1" i="1" smtClean="0">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𝟐</m:t>
                      </m:r>
                    </m:oMath>
                  </m:oMathPara>
                </a14:m>
                <a:endParaRPr lang="en-CA" sz="1200" b="1" dirty="0">
                  <a:solidFill>
                    <a:schemeClr val="accent1"/>
                  </a:solidFill>
                </a:endParaRPr>
              </a:p>
            </p:txBody>
          </p:sp>
        </mc:Choice>
        <mc:Fallback xmlns="">
          <p:sp>
            <p:nvSpPr>
              <p:cNvPr id="10" name="Object 1">
                <a:extLst>
                  <a:ext uri="{FF2B5EF4-FFF2-40B4-BE49-F238E27FC236}">
                    <a16:creationId xmlns:a16="http://schemas.microsoft.com/office/drawing/2014/main" id="{85BC8E58-3BC7-BCC1-684F-B236670030CF}"/>
                  </a:ext>
                </a:extLst>
              </p:cNvPr>
              <p:cNvSpPr txBox="1">
                <a:spLocks noRot="1" noChangeAspect="1" noMove="1" noResize="1" noEditPoints="1" noAdjustHandles="1" noChangeArrowheads="1" noChangeShapeType="1" noTextEdit="1"/>
              </p:cNvSpPr>
              <p:nvPr/>
            </p:nvSpPr>
            <p:spPr bwMode="auto">
              <a:xfrm>
                <a:off x="4517795" y="3937051"/>
                <a:ext cx="872712" cy="679009"/>
              </a:xfrm>
              <a:prstGeom prst="rect">
                <a:avLst/>
              </a:prstGeom>
              <a:blipFill>
                <a:blip r:embed="rId6"/>
                <a:stretch>
                  <a:fillRect/>
                </a:stretch>
              </a:blipFill>
            </p:spPr>
            <p:txBody>
              <a:bodyPr/>
              <a:lstStyle/>
              <a:p>
                <a:r>
                  <a:rPr lang="en-CA">
                    <a:noFill/>
                  </a:rPr>
                  <a:t> </a:t>
                </a:r>
              </a:p>
            </p:txBody>
          </p:sp>
        </mc:Fallback>
      </mc:AlternateContent>
      <p:pic>
        <p:nvPicPr>
          <p:cNvPr id="11" name="Picture 3">
            <a:extLst>
              <a:ext uri="{FF2B5EF4-FFF2-40B4-BE49-F238E27FC236}">
                <a16:creationId xmlns:a16="http://schemas.microsoft.com/office/drawing/2014/main" id="{67534B72-A9C3-1906-A215-F5714196BB23}"/>
              </a:ext>
            </a:extLst>
          </p:cNvPr>
          <p:cNvPicPr>
            <a:picLocks noChangeAspect="1" noChangeArrowheads="1"/>
          </p:cNvPicPr>
          <p:nvPr/>
        </p:nvPicPr>
        <p:blipFill>
          <a:blip r:embed="rId7" cstate="print"/>
          <a:srcRect/>
          <a:stretch>
            <a:fillRect/>
          </a:stretch>
        </p:blipFill>
        <p:spPr bwMode="auto">
          <a:xfrm>
            <a:off x="5957484" y="2671437"/>
            <a:ext cx="3943350" cy="2552700"/>
          </a:xfrm>
          <a:prstGeom prst="rect">
            <a:avLst/>
          </a:prstGeom>
          <a:noFill/>
          <a:ln w="9525">
            <a:noFill/>
            <a:miter lim="800000"/>
            <a:headEnd/>
            <a:tailEnd/>
          </a:ln>
        </p:spPr>
      </p:pic>
      <p:sp>
        <p:nvSpPr>
          <p:cNvPr id="12" name="Up Arrow 14">
            <a:extLst>
              <a:ext uri="{FF2B5EF4-FFF2-40B4-BE49-F238E27FC236}">
                <a16:creationId xmlns:a16="http://schemas.microsoft.com/office/drawing/2014/main" id="{39DA3C39-1610-9FEF-1E5F-54FC79618D81}"/>
              </a:ext>
            </a:extLst>
          </p:cNvPr>
          <p:cNvSpPr/>
          <p:nvPr/>
        </p:nvSpPr>
        <p:spPr>
          <a:xfrm>
            <a:off x="10232176" y="3392210"/>
            <a:ext cx="218710" cy="144016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mc:AlternateContent xmlns:mc="http://schemas.openxmlformats.org/markup-compatibility/2006" xmlns:a14="http://schemas.microsoft.com/office/drawing/2010/main">
        <mc:Choice Requires="a14">
          <p:sp>
            <p:nvSpPr>
              <p:cNvPr id="13" name="Object 1">
                <a:extLst>
                  <a:ext uri="{FF2B5EF4-FFF2-40B4-BE49-F238E27FC236}">
                    <a16:creationId xmlns:a16="http://schemas.microsoft.com/office/drawing/2014/main" id="{D0F7F040-D0A1-8349-005E-0665319EA777}"/>
                  </a:ext>
                </a:extLst>
              </p:cNvPr>
              <p:cNvSpPr txBox="1"/>
              <p:nvPr/>
            </p:nvSpPr>
            <p:spPr bwMode="auto">
              <a:xfrm>
                <a:off x="10205006" y="2923586"/>
                <a:ext cx="273050" cy="5016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en-CA" i="1">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𝐁</m:t>
                          </m:r>
                        </m:e>
                      </m:acc>
                    </m:oMath>
                  </m:oMathPara>
                </a14:m>
                <a:endParaRPr lang="en-CA"/>
              </a:p>
            </p:txBody>
          </p:sp>
        </mc:Choice>
        <mc:Fallback xmlns="">
          <p:sp>
            <p:nvSpPr>
              <p:cNvPr id="13" name="Object 1">
                <a:extLst>
                  <a:ext uri="{FF2B5EF4-FFF2-40B4-BE49-F238E27FC236}">
                    <a16:creationId xmlns:a16="http://schemas.microsoft.com/office/drawing/2014/main" id="{D0F7F040-D0A1-8349-005E-0665319EA777}"/>
                  </a:ext>
                </a:extLst>
              </p:cNvPr>
              <p:cNvSpPr txBox="1">
                <a:spLocks noRot="1" noChangeAspect="1" noMove="1" noResize="1" noEditPoints="1" noAdjustHandles="1" noChangeArrowheads="1" noChangeShapeType="1" noTextEdit="1"/>
              </p:cNvSpPr>
              <p:nvPr/>
            </p:nvSpPr>
            <p:spPr bwMode="auto">
              <a:xfrm>
                <a:off x="10205006" y="2923586"/>
                <a:ext cx="273050" cy="501650"/>
              </a:xfrm>
              <a:prstGeom prst="rect">
                <a:avLst/>
              </a:prstGeom>
              <a:blipFill>
                <a:blip r:embed="rId8"/>
                <a:stretch>
                  <a:fillRect r="-20000"/>
                </a:stretch>
              </a:blipFill>
            </p:spPr>
            <p:txBody>
              <a:bodyPr/>
              <a:lstStyle/>
              <a:p>
                <a:r>
                  <a:rPr lang="en-CA">
                    <a:noFill/>
                  </a:rPr>
                  <a:t> </a:t>
                </a:r>
              </a:p>
            </p:txBody>
          </p:sp>
        </mc:Fallback>
      </mc:AlternateContent>
      <p:cxnSp>
        <p:nvCxnSpPr>
          <p:cNvPr id="15" name="Straight Arrow Connector 14">
            <a:extLst>
              <a:ext uri="{FF2B5EF4-FFF2-40B4-BE49-F238E27FC236}">
                <a16:creationId xmlns:a16="http://schemas.microsoft.com/office/drawing/2014/main" id="{C22074F7-CDDD-DD46-B127-2C8BD34F38FE}"/>
              </a:ext>
            </a:extLst>
          </p:cNvPr>
          <p:cNvCxnSpPr/>
          <p:nvPr/>
        </p:nvCxnSpPr>
        <p:spPr>
          <a:xfrm flipH="1">
            <a:off x="9532499" y="2365409"/>
            <a:ext cx="722101" cy="52195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CC9309-C208-B238-C6B4-043B34EB3B40}"/>
              </a:ext>
            </a:extLst>
          </p:cNvPr>
          <p:cNvSpPr txBox="1"/>
          <p:nvPr/>
        </p:nvSpPr>
        <p:spPr>
          <a:xfrm>
            <a:off x="10194992" y="2180743"/>
            <a:ext cx="1709635" cy="338554"/>
          </a:xfrm>
          <a:prstGeom prst="rect">
            <a:avLst/>
          </a:prstGeom>
          <a:noFill/>
        </p:spPr>
        <p:txBody>
          <a:bodyPr wrap="none" rtlCol="0">
            <a:spAutoFit/>
          </a:bodyPr>
          <a:lstStyle/>
          <a:p>
            <a:r>
              <a:rPr lang="en-US" sz="1600" dirty="0">
                <a:solidFill>
                  <a:srgbClr val="FF0000"/>
                </a:solidFill>
              </a:rPr>
              <a:t>Emission direction</a:t>
            </a:r>
            <a:endParaRPr lang="en-CA" sz="1600" dirty="0">
              <a:solidFill>
                <a:srgbClr val="FF0000"/>
              </a:solidFill>
            </a:endParaRPr>
          </a:p>
        </p:txBody>
      </p:sp>
    </p:spTree>
    <p:extLst>
      <p:ext uri="{BB962C8B-B14F-4D97-AF65-F5344CB8AC3E}">
        <p14:creationId xmlns:p14="http://schemas.microsoft.com/office/powerpoint/2010/main" val="2441133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EFE5-C485-0FAD-E07D-7B7EB9D1101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B1F5405-B99F-242F-3F24-CBC1C9E43160}"/>
              </a:ext>
            </a:extLst>
          </p:cNvPr>
          <p:cNvSpPr>
            <a:spLocks noGrp="1"/>
          </p:cNvSpPr>
          <p:nvPr>
            <p:ph type="dt" sz="half" idx="10"/>
          </p:nvPr>
        </p:nvSpPr>
        <p:spPr/>
        <p:txBody>
          <a:bodyPr/>
          <a:lstStyle/>
          <a:p>
            <a:fld id="{CDAF408C-4294-4284-B271-492DBB81D6E7}" type="datetime1">
              <a:rPr lang="en-CA" smtClean="0"/>
              <a:t>2025-09-23</a:t>
            </a:fld>
            <a:endParaRPr lang="en-CA"/>
          </a:p>
        </p:txBody>
      </p:sp>
      <p:sp>
        <p:nvSpPr>
          <p:cNvPr id="3" name="Footer Placeholder 2">
            <a:extLst>
              <a:ext uri="{FF2B5EF4-FFF2-40B4-BE49-F238E27FC236}">
                <a16:creationId xmlns:a16="http://schemas.microsoft.com/office/drawing/2014/main" id="{A9E58241-3406-055D-A79A-56450CE8B500}"/>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EDA4DF48-C44D-8081-1ABB-A6D37577F8C8}"/>
              </a:ext>
            </a:extLst>
          </p:cNvPr>
          <p:cNvSpPr>
            <a:spLocks noGrp="1"/>
          </p:cNvSpPr>
          <p:nvPr>
            <p:ph type="sldNum" sz="quarter" idx="12"/>
          </p:nvPr>
        </p:nvSpPr>
        <p:spPr/>
        <p:txBody>
          <a:bodyPr/>
          <a:lstStyle/>
          <a:p>
            <a:fld id="{8C8064D2-ECE5-434A-BBA5-E34E59BF6EAC}" type="slidenum">
              <a:rPr lang="en-CA" smtClean="0"/>
              <a:t>40</a:t>
            </a:fld>
            <a:endParaRPr lang="en-CA"/>
          </a:p>
        </p:txBody>
      </p:sp>
      <p:sp>
        <p:nvSpPr>
          <p:cNvPr id="5" name="TextBox 4">
            <a:extLst>
              <a:ext uri="{FF2B5EF4-FFF2-40B4-BE49-F238E27FC236}">
                <a16:creationId xmlns:a16="http://schemas.microsoft.com/office/drawing/2014/main" id="{98B6FAC2-27C6-DB9E-B1E6-E79D23074FBE}"/>
              </a:ext>
            </a:extLst>
          </p:cNvPr>
          <p:cNvSpPr txBox="1"/>
          <p:nvPr/>
        </p:nvSpPr>
        <p:spPr>
          <a:xfrm>
            <a:off x="312175" y="659209"/>
            <a:ext cx="3949001" cy="400110"/>
          </a:xfrm>
          <a:prstGeom prst="rect">
            <a:avLst/>
          </a:prstGeom>
          <a:noFill/>
        </p:spPr>
        <p:txBody>
          <a:bodyPr wrap="square" rtlCol="0">
            <a:spAutoFit/>
          </a:bodyPr>
          <a:lstStyle/>
          <a:p>
            <a:r>
              <a:rPr lang="en-US" sz="2000" b="1" dirty="0"/>
              <a:t>Measurement Methodology</a:t>
            </a:r>
          </a:p>
        </p:txBody>
      </p:sp>
      <p:sp>
        <p:nvSpPr>
          <p:cNvPr id="27" name="TextBox 26">
            <a:extLst>
              <a:ext uri="{FF2B5EF4-FFF2-40B4-BE49-F238E27FC236}">
                <a16:creationId xmlns:a16="http://schemas.microsoft.com/office/drawing/2014/main" id="{CB6D57D2-AE61-E1A7-16B2-C394AD366046}"/>
              </a:ext>
            </a:extLst>
          </p:cNvPr>
          <p:cNvSpPr txBox="1"/>
          <p:nvPr/>
        </p:nvSpPr>
        <p:spPr>
          <a:xfrm>
            <a:off x="312175" y="1325726"/>
            <a:ext cx="5212128" cy="4278094"/>
          </a:xfrm>
          <a:prstGeom prst="rect">
            <a:avLst/>
          </a:prstGeom>
          <a:noFill/>
        </p:spPr>
        <p:txBody>
          <a:bodyPr wrap="square" rtlCol="0">
            <a:spAutoFit/>
          </a:bodyPr>
          <a:lstStyle/>
          <a:p>
            <a:r>
              <a:rPr lang="en-US" sz="1600" dirty="0"/>
              <a:t>We ideally have three independent techniques for helicity reversal of a longitudinally polarized beam:</a:t>
            </a:r>
          </a:p>
          <a:p>
            <a:r>
              <a:rPr lang="en-CA" sz="1600" dirty="0"/>
              <a:t> </a:t>
            </a:r>
          </a:p>
          <a:p>
            <a:pPr marL="285750" indent="-285750">
              <a:buFont typeface="Arial" panose="020B0604020202020204" pitchFamily="34" charset="0"/>
              <a:buChar char="•"/>
            </a:pPr>
            <a:r>
              <a:rPr lang="en-CA" sz="1600" b="1" dirty="0"/>
              <a:t>Rapid pseudo-random reversal: </a:t>
            </a:r>
            <a:r>
              <a:rPr lang="en-CA" sz="1600" dirty="0"/>
              <a:t>(~ 1 kHz). </a:t>
            </a:r>
            <a:br>
              <a:rPr lang="en-CA" sz="1600" dirty="0"/>
            </a:br>
            <a:r>
              <a:rPr lang="en-CA" sz="1600" dirty="0"/>
              <a:t>Rejects LH2 target “boiling noise”.</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US" sz="1600" b="1" dirty="0"/>
              <a:t>IHWP at ~8-hour intervals:</a:t>
            </a:r>
            <a:r>
              <a:rPr lang="en-US" sz="1600" dirty="0"/>
              <a:t> Mechanical action unable to induce electrical or magnetic induced false asymmetries. </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US" sz="1600" b="1" dirty="0"/>
              <a:t>Wien filter at monthly intervals: </a:t>
            </a:r>
            <a:r>
              <a:rPr lang="en-US" sz="1600" dirty="0"/>
              <a:t>Rejection of beam size (or focus) modulation induced false asymmetry and suppression of slow drifts in apparatus linearity.</a:t>
            </a:r>
            <a:endParaRPr lang="en-CA"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US" sz="1600" b="1" dirty="0"/>
              <a:t>Also as check construct NULL: </a:t>
            </a:r>
            <a:r>
              <a:rPr lang="en-US" sz="1600" dirty="0"/>
              <a:t>“out-of-phase” quantity from the two slow reversal techniques to bound unaccounted for false asymmetries. </a:t>
            </a:r>
          </a:p>
          <a:p>
            <a:pPr marL="285750" indent="-285750">
              <a:buFont typeface="Arial" panose="020B0604020202020204" pitchFamily="34" charset="0"/>
              <a:buChar char="•"/>
            </a:pPr>
            <a:endParaRPr lang="en-US" sz="1600" dirty="0"/>
          </a:p>
        </p:txBody>
      </p:sp>
      <p:sp>
        <p:nvSpPr>
          <p:cNvPr id="43" name="Rectangle 42">
            <a:extLst>
              <a:ext uri="{FF2B5EF4-FFF2-40B4-BE49-F238E27FC236}">
                <a16:creationId xmlns:a16="http://schemas.microsoft.com/office/drawing/2014/main" id="{47F444C1-A996-5F90-366E-6BF66E04BA7E}"/>
              </a:ext>
            </a:extLst>
          </p:cNvPr>
          <p:cNvSpPr/>
          <p:nvPr/>
        </p:nvSpPr>
        <p:spPr>
          <a:xfrm>
            <a:off x="8739020" y="1875927"/>
            <a:ext cx="1747880" cy="352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95BFE5C9-4633-1A08-0C54-B01A01DB6999}"/>
              </a:ext>
            </a:extLst>
          </p:cNvPr>
          <p:cNvSpPr/>
          <p:nvPr/>
        </p:nvSpPr>
        <p:spPr>
          <a:xfrm>
            <a:off x="7451123" y="4732765"/>
            <a:ext cx="1078196" cy="352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Rectangle 77">
            <a:extLst>
              <a:ext uri="{FF2B5EF4-FFF2-40B4-BE49-F238E27FC236}">
                <a16:creationId xmlns:a16="http://schemas.microsoft.com/office/drawing/2014/main" id="{459C6F21-0195-18F6-9B1F-458E0A6269AE}"/>
              </a:ext>
            </a:extLst>
          </p:cNvPr>
          <p:cNvSpPr/>
          <p:nvPr/>
        </p:nvSpPr>
        <p:spPr>
          <a:xfrm>
            <a:off x="6556464" y="2859906"/>
            <a:ext cx="508867" cy="179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Rectangle 78">
            <a:extLst>
              <a:ext uri="{FF2B5EF4-FFF2-40B4-BE49-F238E27FC236}">
                <a16:creationId xmlns:a16="http://schemas.microsoft.com/office/drawing/2014/main" id="{6FE736B4-D372-301E-F325-63F078434294}"/>
              </a:ext>
            </a:extLst>
          </p:cNvPr>
          <p:cNvSpPr/>
          <p:nvPr/>
        </p:nvSpPr>
        <p:spPr>
          <a:xfrm>
            <a:off x="8729647" y="3645525"/>
            <a:ext cx="962514" cy="201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0" name="Picture 79" descr="Diagram of a diagram of a beam&#10;&#10;Description automatically generated">
            <a:extLst>
              <a:ext uri="{FF2B5EF4-FFF2-40B4-BE49-F238E27FC236}">
                <a16:creationId xmlns:a16="http://schemas.microsoft.com/office/drawing/2014/main" id="{B2B4F084-F1A4-6374-0F60-AF6EFC8C7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243" y="1691657"/>
            <a:ext cx="5777402" cy="4081589"/>
          </a:xfrm>
          <a:prstGeom prst="rect">
            <a:avLst/>
          </a:prstGeom>
        </p:spPr>
      </p:pic>
      <p:sp>
        <p:nvSpPr>
          <p:cNvPr id="8" name="TextBox 7">
            <a:extLst>
              <a:ext uri="{FF2B5EF4-FFF2-40B4-BE49-F238E27FC236}">
                <a16:creationId xmlns:a16="http://schemas.microsoft.com/office/drawing/2014/main" id="{EDB15EE8-AF29-4BD0-8C30-BDA15D888BD6}"/>
              </a:ext>
            </a:extLst>
          </p:cNvPr>
          <p:cNvSpPr txBox="1"/>
          <p:nvPr/>
        </p:nvSpPr>
        <p:spPr>
          <a:xfrm>
            <a:off x="277304" y="183616"/>
            <a:ext cx="5440771" cy="400110"/>
          </a:xfrm>
          <a:prstGeom prst="rect">
            <a:avLst/>
          </a:prstGeom>
          <a:noFill/>
        </p:spPr>
        <p:txBody>
          <a:bodyPr wrap="square" rtlCol="0">
            <a:spAutoFit/>
          </a:bodyPr>
          <a:lstStyle/>
          <a:p>
            <a:r>
              <a:rPr lang="en-US" sz="2000" b="1" dirty="0"/>
              <a:t>Integration Mode Asymmetry Measurements</a:t>
            </a:r>
          </a:p>
        </p:txBody>
      </p:sp>
      <p:sp>
        <p:nvSpPr>
          <p:cNvPr id="6" name="TextBox 5">
            <a:extLst>
              <a:ext uri="{FF2B5EF4-FFF2-40B4-BE49-F238E27FC236}">
                <a16:creationId xmlns:a16="http://schemas.microsoft.com/office/drawing/2014/main" id="{E0A69371-C7A4-2A23-4F9C-B092940993B3}"/>
              </a:ext>
            </a:extLst>
          </p:cNvPr>
          <p:cNvSpPr txBox="1"/>
          <p:nvPr/>
        </p:nvSpPr>
        <p:spPr>
          <a:xfrm>
            <a:off x="7234854" y="5773246"/>
            <a:ext cx="2610444"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2309160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3A722-12AF-456D-A58B-D590D6E1254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E9BC0B6-306F-27DA-81F2-9FD94C360B84}"/>
              </a:ext>
            </a:extLst>
          </p:cNvPr>
          <p:cNvSpPr>
            <a:spLocks noGrp="1"/>
          </p:cNvSpPr>
          <p:nvPr>
            <p:ph type="dt" sz="half" idx="10"/>
          </p:nvPr>
        </p:nvSpPr>
        <p:spPr/>
        <p:txBody>
          <a:bodyPr/>
          <a:lstStyle/>
          <a:p>
            <a:fld id="{B764C633-EA45-4B01-A7F4-F00E89EA5297}" type="datetime1">
              <a:rPr lang="en-CA" smtClean="0"/>
              <a:t>2025-09-23</a:t>
            </a:fld>
            <a:endParaRPr lang="en-CA"/>
          </a:p>
        </p:txBody>
      </p:sp>
      <p:sp>
        <p:nvSpPr>
          <p:cNvPr id="3" name="Footer Placeholder 2">
            <a:extLst>
              <a:ext uri="{FF2B5EF4-FFF2-40B4-BE49-F238E27FC236}">
                <a16:creationId xmlns:a16="http://schemas.microsoft.com/office/drawing/2014/main" id="{870A6818-9C7D-EECF-4AB7-1496337840FC}"/>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1CE7843-53FE-E48D-522B-72188D537E77}"/>
              </a:ext>
            </a:extLst>
          </p:cNvPr>
          <p:cNvSpPr>
            <a:spLocks noGrp="1"/>
          </p:cNvSpPr>
          <p:nvPr>
            <p:ph type="sldNum" sz="quarter" idx="12"/>
          </p:nvPr>
        </p:nvSpPr>
        <p:spPr/>
        <p:txBody>
          <a:bodyPr/>
          <a:lstStyle/>
          <a:p>
            <a:fld id="{8C8064D2-ECE5-434A-BBA5-E34E59BF6EAC}" type="slidenum">
              <a:rPr lang="en-CA" smtClean="0"/>
              <a:t>41</a:t>
            </a:fld>
            <a:endParaRPr lang="en-CA"/>
          </a:p>
        </p:txBody>
      </p:sp>
      <p:sp>
        <p:nvSpPr>
          <p:cNvPr id="5" name="TextBox 4">
            <a:extLst>
              <a:ext uri="{FF2B5EF4-FFF2-40B4-BE49-F238E27FC236}">
                <a16:creationId xmlns:a16="http://schemas.microsoft.com/office/drawing/2014/main" id="{178E62BA-9F6C-C9FE-C3B6-35A6E1DAEEEC}"/>
              </a:ext>
            </a:extLst>
          </p:cNvPr>
          <p:cNvSpPr txBox="1"/>
          <p:nvPr/>
        </p:nvSpPr>
        <p:spPr>
          <a:xfrm>
            <a:off x="312175" y="659209"/>
            <a:ext cx="3949001" cy="400110"/>
          </a:xfrm>
          <a:prstGeom prst="rect">
            <a:avLst/>
          </a:prstGeom>
          <a:noFill/>
        </p:spPr>
        <p:txBody>
          <a:bodyPr wrap="square" rtlCol="0">
            <a:spAutoFit/>
          </a:bodyPr>
          <a:lstStyle/>
          <a:p>
            <a:r>
              <a:rPr lang="en-US" sz="2000" b="1" dirty="0"/>
              <a:t>Measurement Methodology</a:t>
            </a:r>
          </a:p>
        </p:txBody>
      </p:sp>
      <p:sp>
        <p:nvSpPr>
          <p:cNvPr id="27" name="TextBox 26">
            <a:extLst>
              <a:ext uri="{FF2B5EF4-FFF2-40B4-BE49-F238E27FC236}">
                <a16:creationId xmlns:a16="http://schemas.microsoft.com/office/drawing/2014/main" id="{BF87F1F0-8F88-CBB2-E072-A677E11956A3}"/>
              </a:ext>
            </a:extLst>
          </p:cNvPr>
          <p:cNvSpPr txBox="1"/>
          <p:nvPr/>
        </p:nvSpPr>
        <p:spPr>
          <a:xfrm>
            <a:off x="312174" y="1325726"/>
            <a:ext cx="5449019" cy="5262979"/>
          </a:xfrm>
          <a:prstGeom prst="rect">
            <a:avLst/>
          </a:prstGeom>
          <a:noFill/>
        </p:spPr>
        <p:txBody>
          <a:bodyPr wrap="square" rtlCol="0">
            <a:spAutoFit/>
          </a:bodyPr>
          <a:lstStyle/>
          <a:p>
            <a:r>
              <a:rPr lang="en-US" sz="1600" dirty="0"/>
              <a:t>Main experimental components:</a:t>
            </a:r>
          </a:p>
          <a:p>
            <a:endParaRPr lang="en-CA" sz="1600" dirty="0"/>
          </a:p>
          <a:p>
            <a:pPr marL="285750" indent="-285750">
              <a:buFont typeface="Arial" panose="020B0604020202020204" pitchFamily="34" charset="0"/>
              <a:buChar char="•"/>
            </a:pPr>
            <a:r>
              <a:rPr lang="en-CA" sz="1600" b="1" dirty="0"/>
              <a:t>Target: </a:t>
            </a:r>
            <a:r>
              <a:rPr lang="en-CA" sz="1600" dirty="0"/>
              <a:t>High power capable (high beam currents) LH2 target with low target boiling.</a:t>
            </a:r>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b="1" dirty="0"/>
              <a:t>Collimation: </a:t>
            </a:r>
            <a:r>
              <a:rPr lang="en-CA" sz="1600" dirty="0"/>
              <a:t>Define the acceptance of the experiment.</a:t>
            </a:r>
          </a:p>
          <a:p>
            <a:pPr marL="285750" indent="-285750">
              <a:buFont typeface="Arial" panose="020B0604020202020204" pitchFamily="34" charset="0"/>
              <a:buChar char="•"/>
            </a:pPr>
            <a:endParaRPr lang="en-CA" sz="1600" b="1" dirty="0"/>
          </a:p>
          <a:p>
            <a:pPr marL="285750" indent="-285750">
              <a:buFont typeface="Arial" panose="020B0604020202020204" pitchFamily="34" charset="0"/>
              <a:buChar char="•"/>
            </a:pPr>
            <a:r>
              <a:rPr lang="en-CA" sz="1600" b="1" dirty="0"/>
              <a:t>Magnet: </a:t>
            </a:r>
            <a:r>
              <a:rPr lang="en-CA" sz="1600" dirty="0"/>
              <a:t>Not really a spectrometer – used to “focus” the scattered electrons on the detectors, maximizing event rate (at the chosen kinematics). Reject background events.</a:t>
            </a:r>
          </a:p>
          <a:p>
            <a:pPr marL="285750" indent="-285750">
              <a:buFont typeface="Arial" panose="020B0604020202020204" pitchFamily="34" charset="0"/>
              <a:buChar char="•"/>
            </a:pPr>
            <a:endParaRPr lang="en-CA" sz="1600" b="1" dirty="0"/>
          </a:p>
          <a:p>
            <a:pPr marL="285750" indent="-285750">
              <a:buFont typeface="Arial" panose="020B0604020202020204" pitchFamily="34" charset="0"/>
              <a:buChar char="•"/>
            </a:pPr>
            <a:r>
              <a:rPr lang="en-CA" sz="1600" b="1" dirty="0"/>
              <a:t>Detectors: </a:t>
            </a:r>
            <a:r>
              <a:rPr lang="en-CA" sz="1600" dirty="0"/>
              <a:t>Experiment needs to run in two modes: data production in integration mode and tracking for kinematics determination and background/efficiency checks. Requires two different sets of detectors (tracking and integration).</a:t>
            </a:r>
            <a:br>
              <a:rPr lang="en-CA" sz="1600" dirty="0"/>
            </a:br>
            <a:r>
              <a:rPr lang="en-CA" sz="1600" dirty="0"/>
              <a:t>Set of auxiliary detectors for systematics and monitoring.</a:t>
            </a:r>
          </a:p>
          <a:p>
            <a:pPr marL="285750" indent="-285750">
              <a:buFont typeface="Arial" panose="020B0604020202020204" pitchFamily="34" charset="0"/>
              <a:buChar char="•"/>
            </a:pPr>
            <a:endParaRPr lang="en-CA" sz="1600" b="1" dirty="0"/>
          </a:p>
          <a:p>
            <a:pPr marL="285750" indent="-285750">
              <a:buFont typeface="Arial" panose="020B0604020202020204" pitchFamily="34" charset="0"/>
              <a:buChar char="•"/>
            </a:pPr>
            <a:r>
              <a:rPr lang="en-CA" sz="1600" b="1" dirty="0"/>
              <a:t>Data acquisition: </a:t>
            </a:r>
            <a:r>
              <a:rPr lang="en-CA" sz="1600" dirty="0"/>
              <a:t>High precision, low noise data acquisition integrated accurately in the helicity synchronization. Low noise amplifiers - linear electronics - fast, high-resolution ADCs. </a:t>
            </a:r>
            <a:endParaRPr lang="en-US" sz="1600" b="1" dirty="0"/>
          </a:p>
        </p:txBody>
      </p:sp>
      <p:pic>
        <p:nvPicPr>
          <p:cNvPr id="8" name="Picture 7" descr="Diagram of a diagram of a beam&#10;&#10;Description automatically generated">
            <a:extLst>
              <a:ext uri="{FF2B5EF4-FFF2-40B4-BE49-F238E27FC236}">
                <a16:creationId xmlns:a16="http://schemas.microsoft.com/office/drawing/2014/main" id="{66F2A074-F00E-115C-AF17-5B298D4CF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243" y="1691657"/>
            <a:ext cx="5777402" cy="4081589"/>
          </a:xfrm>
          <a:prstGeom prst="rect">
            <a:avLst/>
          </a:prstGeom>
        </p:spPr>
      </p:pic>
      <p:sp>
        <p:nvSpPr>
          <p:cNvPr id="9" name="TextBox 8">
            <a:extLst>
              <a:ext uri="{FF2B5EF4-FFF2-40B4-BE49-F238E27FC236}">
                <a16:creationId xmlns:a16="http://schemas.microsoft.com/office/drawing/2014/main" id="{973374D9-5493-D1AE-3A84-B59CB776FFC8}"/>
              </a:ext>
            </a:extLst>
          </p:cNvPr>
          <p:cNvSpPr txBox="1"/>
          <p:nvPr/>
        </p:nvSpPr>
        <p:spPr>
          <a:xfrm>
            <a:off x="277304" y="183616"/>
            <a:ext cx="5440771" cy="400110"/>
          </a:xfrm>
          <a:prstGeom prst="rect">
            <a:avLst/>
          </a:prstGeom>
          <a:noFill/>
        </p:spPr>
        <p:txBody>
          <a:bodyPr wrap="square" rtlCol="0">
            <a:spAutoFit/>
          </a:bodyPr>
          <a:lstStyle/>
          <a:p>
            <a:r>
              <a:rPr lang="en-US" sz="2000" b="1" dirty="0"/>
              <a:t>Integration Mode Asymmetry Measurements</a:t>
            </a:r>
          </a:p>
        </p:txBody>
      </p:sp>
      <p:sp>
        <p:nvSpPr>
          <p:cNvPr id="6" name="TextBox 5">
            <a:extLst>
              <a:ext uri="{FF2B5EF4-FFF2-40B4-BE49-F238E27FC236}">
                <a16:creationId xmlns:a16="http://schemas.microsoft.com/office/drawing/2014/main" id="{6FCF6487-A9D4-89D5-EB69-EDD2B41C744A}"/>
              </a:ext>
            </a:extLst>
          </p:cNvPr>
          <p:cNvSpPr txBox="1"/>
          <p:nvPr/>
        </p:nvSpPr>
        <p:spPr>
          <a:xfrm>
            <a:off x="7234854" y="5773246"/>
            <a:ext cx="2610444"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2707290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1783-8BC0-8958-A1EC-469CF429C64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8125643-3996-4726-09D4-2218F29AFED1}"/>
              </a:ext>
            </a:extLst>
          </p:cNvPr>
          <p:cNvSpPr>
            <a:spLocks noGrp="1"/>
          </p:cNvSpPr>
          <p:nvPr>
            <p:ph type="dt" sz="half" idx="10"/>
          </p:nvPr>
        </p:nvSpPr>
        <p:spPr/>
        <p:txBody>
          <a:bodyPr/>
          <a:lstStyle/>
          <a:p>
            <a:fld id="{A3E1A2A0-2952-47F5-A89C-D09289944BCB}" type="datetime1">
              <a:rPr lang="en-CA" smtClean="0"/>
              <a:t>2025-09-23</a:t>
            </a:fld>
            <a:endParaRPr lang="en-CA"/>
          </a:p>
        </p:txBody>
      </p:sp>
      <p:sp>
        <p:nvSpPr>
          <p:cNvPr id="3" name="Footer Placeholder 2">
            <a:extLst>
              <a:ext uri="{FF2B5EF4-FFF2-40B4-BE49-F238E27FC236}">
                <a16:creationId xmlns:a16="http://schemas.microsoft.com/office/drawing/2014/main" id="{59C23DE8-9295-7580-4E93-1BF63E1CA68E}"/>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CA25C03-6CE7-6F32-7BDF-BF191F08832C}"/>
              </a:ext>
            </a:extLst>
          </p:cNvPr>
          <p:cNvSpPr>
            <a:spLocks noGrp="1"/>
          </p:cNvSpPr>
          <p:nvPr>
            <p:ph type="sldNum" sz="quarter" idx="12"/>
          </p:nvPr>
        </p:nvSpPr>
        <p:spPr/>
        <p:txBody>
          <a:bodyPr/>
          <a:lstStyle/>
          <a:p>
            <a:fld id="{8C8064D2-ECE5-434A-BBA5-E34E59BF6EAC}" type="slidenum">
              <a:rPr lang="en-CA" smtClean="0"/>
              <a:t>42</a:t>
            </a:fld>
            <a:endParaRPr lang="en-CA" dirty="0"/>
          </a:p>
        </p:txBody>
      </p:sp>
      <p:sp>
        <p:nvSpPr>
          <p:cNvPr id="6" name="TextBox 5">
            <a:extLst>
              <a:ext uri="{FF2B5EF4-FFF2-40B4-BE49-F238E27FC236}">
                <a16:creationId xmlns:a16="http://schemas.microsoft.com/office/drawing/2014/main" id="{15F1296C-5B29-4E39-98CF-AA6A115B0249}"/>
              </a:ext>
            </a:extLst>
          </p:cNvPr>
          <p:cNvSpPr txBox="1"/>
          <p:nvPr/>
        </p:nvSpPr>
        <p:spPr>
          <a:xfrm>
            <a:off x="271875" y="212487"/>
            <a:ext cx="4623398" cy="400110"/>
          </a:xfrm>
          <a:prstGeom prst="rect">
            <a:avLst/>
          </a:prstGeom>
          <a:noFill/>
        </p:spPr>
        <p:txBody>
          <a:bodyPr wrap="square" rtlCol="0">
            <a:spAutoFit/>
          </a:bodyPr>
          <a:lstStyle/>
          <a:p>
            <a:r>
              <a:rPr lang="en-US" sz="2000" b="1" dirty="0"/>
              <a:t>Beam Characteristics and Linearity</a:t>
            </a:r>
          </a:p>
        </p:txBody>
      </p:sp>
      <p:sp>
        <p:nvSpPr>
          <p:cNvPr id="7" name="TextBox 6">
            <a:extLst>
              <a:ext uri="{FF2B5EF4-FFF2-40B4-BE49-F238E27FC236}">
                <a16:creationId xmlns:a16="http://schemas.microsoft.com/office/drawing/2014/main" id="{452A8343-B704-5781-1BA1-9156A6DB4BFF}"/>
              </a:ext>
            </a:extLst>
          </p:cNvPr>
          <p:cNvSpPr txBox="1"/>
          <p:nvPr/>
        </p:nvSpPr>
        <p:spPr>
          <a:xfrm>
            <a:off x="309106" y="655897"/>
            <a:ext cx="10731279" cy="5755422"/>
          </a:xfrm>
          <a:prstGeom prst="rect">
            <a:avLst/>
          </a:prstGeom>
          <a:noFill/>
        </p:spPr>
        <p:txBody>
          <a:bodyPr wrap="square">
            <a:spAutoFit/>
          </a:bodyPr>
          <a:lstStyle/>
          <a:p>
            <a:pPr algn="l"/>
            <a:r>
              <a:rPr lang="en-CA" sz="1600" b="0" i="0" u="none" strike="noStrike" baseline="0" dirty="0"/>
              <a:t>High rates require signal integration (timing and spatial) and a detector that produces </a:t>
            </a:r>
            <a:r>
              <a:rPr lang="en-US" sz="1600" b="0" i="0" u="none" strike="noStrike" baseline="0" dirty="0"/>
              <a:t>a response that is strictly proportional to the number of electrons detected.</a:t>
            </a:r>
          </a:p>
          <a:p>
            <a:pPr algn="l"/>
            <a:endParaRPr lang="en-US" sz="1600" b="1" i="0" u="none" strike="noStrike" baseline="0" dirty="0">
              <a:solidFill>
                <a:srgbClr val="FF0000"/>
              </a:solidFill>
            </a:endParaRPr>
          </a:p>
          <a:p>
            <a:pPr lvl="1"/>
            <a:r>
              <a:rPr lang="en-US" sz="1600" b="1" i="0" u="none" strike="noStrike" baseline="0" dirty="0">
                <a:solidFill>
                  <a:srgbClr val="FF0000"/>
                </a:solidFill>
              </a:rPr>
              <a:t>In this mode you integrate every single noise source into your signal (within your defined bandwidth).</a:t>
            </a:r>
          </a:p>
          <a:p>
            <a:pPr algn="l"/>
            <a:endParaRPr lang="en-US" sz="1600" dirty="0"/>
          </a:p>
          <a:p>
            <a:pPr algn="l"/>
            <a:endParaRPr lang="en-US" sz="1600" dirty="0"/>
          </a:p>
          <a:p>
            <a:pPr algn="l"/>
            <a:endParaRPr lang="en-US" sz="1600" dirty="0"/>
          </a:p>
          <a:p>
            <a:pPr algn="l"/>
            <a:endParaRPr lang="en-US" sz="1600" dirty="0"/>
          </a:p>
          <a:p>
            <a:pPr algn="l"/>
            <a:r>
              <a:rPr lang="en-US" sz="1600" dirty="0"/>
              <a:t>We are trying to make highly precise relative measurements of average/mean signal levels to form asymmetries. </a:t>
            </a:r>
          </a:p>
          <a:p>
            <a:pPr algn="l"/>
            <a:endParaRPr lang="en-US" sz="1600" dirty="0"/>
          </a:p>
          <a:p>
            <a:pPr algn="l"/>
            <a:r>
              <a:rPr lang="en-US" sz="1600" dirty="0"/>
              <a:t>Any non-linearity in the experimental response to the variation in the scattering rate (for +/- helicity states) is a problem.</a:t>
            </a:r>
          </a:p>
          <a:p>
            <a:pPr algn="l"/>
            <a:endParaRPr lang="en-US" sz="1600" dirty="0"/>
          </a:p>
          <a:p>
            <a:pPr algn="l"/>
            <a:r>
              <a:rPr lang="en-US" sz="1600" dirty="0"/>
              <a:t>Normally drifts caused by diurnal variations, general temperature fluctuations, slow electronics drifts, etc. would preclude any chance of such a measurement, but …</a:t>
            </a:r>
          </a:p>
          <a:p>
            <a:pPr algn="l"/>
            <a:endParaRPr lang="en-US" sz="1600" dirty="0"/>
          </a:p>
          <a:p>
            <a:pPr lvl="1"/>
            <a:r>
              <a:rPr lang="en-US" sz="1600" dirty="0"/>
              <a:t>	Fast helicity reversal , fast (over)sampling, signal integration mitigate this to levels we can handle   </a:t>
            </a:r>
          </a:p>
          <a:p>
            <a:pPr marL="285750" indent="-285750" algn="l">
              <a:buFont typeface="Wingdings" panose="05000000000000000000" pitchFamily="2" charset="2"/>
              <a:buChar char="è"/>
            </a:pPr>
            <a:endParaRPr lang="en-US" sz="1600" dirty="0"/>
          </a:p>
          <a:p>
            <a:pPr algn="l"/>
            <a:r>
              <a:rPr lang="en-US" sz="1600" dirty="0"/>
              <a:t>The spectrometer has to separate wanted events from background since there is no way to implement amplitude threshold cuts, timing cuts, or tracking cuts (at highest rates).</a:t>
            </a:r>
          </a:p>
          <a:p>
            <a:pPr algn="l"/>
            <a:endParaRPr lang="en-US" sz="1600" dirty="0"/>
          </a:p>
          <a:p>
            <a:pPr algn="l"/>
            <a:r>
              <a:rPr lang="en-US" sz="1600" dirty="0"/>
              <a:t>Some conditions which can change rapidly during these measurements – notably the electron beam trajectory, energy, and intensity – must be averaged over the same integration periods and used to correct the measured asymmetry for the changing conditions.</a:t>
            </a:r>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AE490178-3413-7763-B2CC-ECC3BA7C4A9F}"/>
                  </a:ext>
                </a:extLst>
              </p:cNvPr>
              <p:cNvSpPr txBox="1"/>
              <p:nvPr/>
            </p:nvSpPr>
            <p:spPr bwMode="auto">
              <a:xfrm>
                <a:off x="1887377" y="1836434"/>
                <a:ext cx="2743200"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𝒄𝒐𝒓𝒓</m:t>
                          </m:r>
                        </m:sub>
                      </m:sSub>
                      <m:r>
                        <a:rPr lang="en-CA" sz="1600" b="1" i="1">
                          <a:solidFill>
                            <a:schemeClr val="accent1"/>
                          </a:solidFill>
                          <a:latin typeface="Cambria Math" panose="02040503050406030204" pitchFamily="18" charset="0"/>
                        </a:rPr>
                        <m:t>=</m:t>
                      </m:r>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den>
                          </m:f>
                        </m:e>
                      </m:d>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oMath>
                  </m:oMathPara>
                </a14:m>
                <a:endParaRPr lang="en-CA" sz="1600" b="1" dirty="0">
                  <a:solidFill>
                    <a:schemeClr val="accent1"/>
                  </a:solidFill>
                </a:endParaRPr>
              </a:p>
            </p:txBody>
          </p:sp>
        </mc:Choice>
        <mc:Fallback xmlns="">
          <p:sp>
            <p:nvSpPr>
              <p:cNvPr id="8" name="Object 7">
                <a:extLst>
                  <a:ext uri="{FF2B5EF4-FFF2-40B4-BE49-F238E27FC236}">
                    <a16:creationId xmlns:a16="http://schemas.microsoft.com/office/drawing/2014/main" id="{AE490178-3413-7763-B2CC-ECC3BA7C4A9F}"/>
                  </a:ext>
                </a:extLst>
              </p:cNvPr>
              <p:cNvSpPr txBox="1">
                <a:spLocks noRot="1" noChangeAspect="1" noMove="1" noResize="1" noEditPoints="1" noAdjustHandles="1" noChangeArrowheads="1" noChangeShapeType="1" noTextEdit="1"/>
              </p:cNvSpPr>
              <p:nvPr/>
            </p:nvSpPr>
            <p:spPr bwMode="auto">
              <a:xfrm>
                <a:off x="1887377" y="1836434"/>
                <a:ext cx="2743200" cy="833093"/>
              </a:xfrm>
              <a:prstGeom prst="rect">
                <a:avLst/>
              </a:prstGeom>
              <a:blipFill>
                <a:blip r:embed="rId2"/>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270B35D2-7900-212B-7B86-BCC983C1499C}"/>
                  </a:ext>
                </a:extLst>
              </p:cNvPr>
              <p:cNvSpPr txBox="1"/>
              <p:nvPr/>
            </p:nvSpPr>
            <p:spPr bwMode="auto">
              <a:xfrm>
                <a:off x="5073907" y="1836434"/>
                <a:ext cx="5480440"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den>
                              </m:f>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𝝏𝜹</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0" smtClean="0">
                                          <a:solidFill>
                                            <a:schemeClr val="accent1"/>
                                          </a:solidFill>
                                          <a:latin typeface="Cambria Math" panose="02040503050406030204" pitchFamily="18" charset="0"/>
                                        </a:rPr>
                                        <m:t>𝐗</m:t>
                                      </m:r>
                                    </m:e>
                                    <m:sub>
                                      <m:r>
                                        <a:rPr lang="en-CA" sz="1600" b="1" i="0" smtClean="0">
                                          <a:solidFill>
                                            <a:schemeClr val="accent1"/>
                                          </a:solidFill>
                                          <a:latin typeface="Cambria Math" panose="02040503050406030204" pitchFamily="18" charset="0"/>
                                        </a:rPr>
                                        <m:t>𝐣</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smtClean="0">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𝒊</m:t>
                          </m:r>
                          <m:r>
                            <a:rPr lang="en-CA" sz="1600" b="1" i="1" smtClean="0">
                              <a:solidFill>
                                <a:schemeClr val="accent1"/>
                              </a:solidFill>
                              <a:latin typeface="Cambria Math" panose="02040503050406030204" pitchFamily="18" charset="0"/>
                            </a:rPr>
                            <m:t>𝒏𝒔𝒕</m:t>
                          </m:r>
                        </m:sub>
                      </m:sSub>
                    </m:oMath>
                  </m:oMathPara>
                </a14:m>
                <a:endParaRPr lang="en-CA" sz="1600" b="1" dirty="0">
                  <a:solidFill>
                    <a:schemeClr val="accent1"/>
                  </a:solidFill>
                </a:endParaRPr>
              </a:p>
            </p:txBody>
          </p:sp>
        </mc:Choice>
        <mc:Fallback xmlns="">
          <p:sp>
            <p:nvSpPr>
              <p:cNvPr id="9" name="Object 7">
                <a:extLst>
                  <a:ext uri="{FF2B5EF4-FFF2-40B4-BE49-F238E27FC236}">
                    <a16:creationId xmlns:a16="http://schemas.microsoft.com/office/drawing/2014/main" id="{270B35D2-7900-212B-7B86-BCC983C1499C}"/>
                  </a:ext>
                </a:extLst>
              </p:cNvPr>
              <p:cNvSpPr txBox="1">
                <a:spLocks noRot="1" noChangeAspect="1" noMove="1" noResize="1" noEditPoints="1" noAdjustHandles="1" noChangeArrowheads="1" noChangeShapeType="1" noTextEdit="1"/>
              </p:cNvSpPr>
              <p:nvPr/>
            </p:nvSpPr>
            <p:spPr bwMode="auto">
              <a:xfrm>
                <a:off x="5073907" y="1836434"/>
                <a:ext cx="5480440"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p:sp>
        <p:nvSpPr>
          <p:cNvPr id="5" name="Arrow: Right 4">
            <a:extLst>
              <a:ext uri="{FF2B5EF4-FFF2-40B4-BE49-F238E27FC236}">
                <a16:creationId xmlns:a16="http://schemas.microsoft.com/office/drawing/2014/main" id="{02E415CF-8278-7C14-D547-018AFD0782FD}"/>
              </a:ext>
            </a:extLst>
          </p:cNvPr>
          <p:cNvSpPr/>
          <p:nvPr/>
        </p:nvSpPr>
        <p:spPr>
          <a:xfrm>
            <a:off x="565688" y="4358898"/>
            <a:ext cx="647054" cy="2402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943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22258-B9CF-3B6D-E0A0-96E9366ECC3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4BB15D5-090D-7178-3C78-68D71C85FCB7}"/>
              </a:ext>
            </a:extLst>
          </p:cNvPr>
          <p:cNvSpPr>
            <a:spLocks noGrp="1"/>
          </p:cNvSpPr>
          <p:nvPr>
            <p:ph type="dt" sz="half" idx="10"/>
          </p:nvPr>
        </p:nvSpPr>
        <p:spPr/>
        <p:txBody>
          <a:bodyPr/>
          <a:lstStyle/>
          <a:p>
            <a:fld id="{4FDD99C9-7B7B-4C17-8562-863CD307EAED}" type="datetime1">
              <a:rPr lang="en-CA" smtClean="0"/>
              <a:t>2025-09-23</a:t>
            </a:fld>
            <a:endParaRPr lang="en-CA"/>
          </a:p>
        </p:txBody>
      </p:sp>
      <p:sp>
        <p:nvSpPr>
          <p:cNvPr id="3" name="Footer Placeholder 2">
            <a:extLst>
              <a:ext uri="{FF2B5EF4-FFF2-40B4-BE49-F238E27FC236}">
                <a16:creationId xmlns:a16="http://schemas.microsoft.com/office/drawing/2014/main" id="{F647A43D-CF1C-CBD0-6D25-005D2A584C90}"/>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3DA1B08C-ABE1-C3AC-36AE-DC29E71D704F}"/>
              </a:ext>
            </a:extLst>
          </p:cNvPr>
          <p:cNvSpPr>
            <a:spLocks noGrp="1"/>
          </p:cNvSpPr>
          <p:nvPr>
            <p:ph type="sldNum" sz="quarter" idx="12"/>
          </p:nvPr>
        </p:nvSpPr>
        <p:spPr/>
        <p:txBody>
          <a:bodyPr/>
          <a:lstStyle/>
          <a:p>
            <a:fld id="{8C8064D2-ECE5-434A-BBA5-E34E59BF6EAC}" type="slidenum">
              <a:rPr lang="en-CA" smtClean="0"/>
              <a:t>43</a:t>
            </a:fld>
            <a:endParaRPr lang="en-CA"/>
          </a:p>
        </p:txBody>
      </p:sp>
      <p:sp>
        <p:nvSpPr>
          <p:cNvPr id="6" name="TextBox 5">
            <a:extLst>
              <a:ext uri="{FF2B5EF4-FFF2-40B4-BE49-F238E27FC236}">
                <a16:creationId xmlns:a16="http://schemas.microsoft.com/office/drawing/2014/main" id="{18172F2E-6732-25C8-EC19-CAC4572FAAE7}"/>
              </a:ext>
            </a:extLst>
          </p:cNvPr>
          <p:cNvSpPr txBox="1"/>
          <p:nvPr/>
        </p:nvSpPr>
        <p:spPr>
          <a:xfrm>
            <a:off x="271875" y="212487"/>
            <a:ext cx="4623398" cy="400110"/>
          </a:xfrm>
          <a:prstGeom prst="rect">
            <a:avLst/>
          </a:prstGeom>
          <a:noFill/>
        </p:spPr>
        <p:txBody>
          <a:bodyPr wrap="square" rtlCol="0">
            <a:spAutoFit/>
          </a:bodyPr>
          <a:lstStyle/>
          <a:p>
            <a:r>
              <a:rPr lang="en-US" sz="2000" b="1" dirty="0"/>
              <a:t>Asymmetry Corrections</a:t>
            </a:r>
          </a:p>
        </p:txBody>
      </p:sp>
      <p:sp>
        <p:nvSpPr>
          <p:cNvPr id="9" name="TextBox 8">
            <a:extLst>
              <a:ext uri="{FF2B5EF4-FFF2-40B4-BE49-F238E27FC236}">
                <a16:creationId xmlns:a16="http://schemas.microsoft.com/office/drawing/2014/main" id="{25ADA7EC-CF01-D8D0-3264-CA3C3A7A48C1}"/>
              </a:ext>
            </a:extLst>
          </p:cNvPr>
          <p:cNvSpPr txBox="1"/>
          <p:nvPr/>
        </p:nvSpPr>
        <p:spPr>
          <a:xfrm>
            <a:off x="647038" y="875972"/>
            <a:ext cx="6096662" cy="3539430"/>
          </a:xfrm>
          <a:prstGeom prst="rect">
            <a:avLst/>
          </a:prstGeom>
          <a:noFill/>
        </p:spPr>
        <p:txBody>
          <a:bodyPr wrap="square">
            <a:spAutoFit/>
          </a:bodyPr>
          <a:lstStyle/>
          <a:p>
            <a:r>
              <a:rPr lang="en-US" sz="1600" dirty="0"/>
              <a:t>Measured asymmetry: </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Regressing out systematic effects (e.g. beam motion)</a:t>
            </a:r>
          </a:p>
          <a:p>
            <a:endParaRPr lang="en-US" sz="1600" dirty="0"/>
          </a:p>
          <a:p>
            <a:endParaRPr lang="en-US" sz="1600" dirty="0"/>
          </a:p>
          <a:p>
            <a:endParaRPr lang="en-US" sz="1600" dirty="0"/>
          </a:p>
          <a:p>
            <a:endParaRPr lang="en-US" sz="1600" dirty="0"/>
          </a:p>
          <a:p>
            <a:endParaRPr lang="en-US" sz="1600" dirty="0"/>
          </a:p>
          <a:p>
            <a:r>
              <a:rPr lang="en-US" sz="1600" dirty="0"/>
              <a:t>Removing the backgrounds and applying radiative corrections</a:t>
            </a:r>
          </a:p>
        </p:txBody>
      </p:sp>
      <mc:AlternateContent xmlns:mc="http://schemas.openxmlformats.org/markup-compatibility/2006" xmlns:a14="http://schemas.microsoft.com/office/drawing/2010/main">
        <mc:Choice Requires="a14">
          <p:sp>
            <p:nvSpPr>
              <p:cNvPr id="10" name="Object 72">
                <a:extLst>
                  <a:ext uri="{FF2B5EF4-FFF2-40B4-BE49-F238E27FC236}">
                    <a16:creationId xmlns:a16="http://schemas.microsoft.com/office/drawing/2014/main" id="{29962F05-5EC3-E6E6-A15B-E0B092CC3E78}"/>
                  </a:ext>
                </a:extLst>
              </p:cNvPr>
              <p:cNvSpPr txBox="1"/>
              <p:nvPr/>
            </p:nvSpPr>
            <p:spPr bwMode="auto">
              <a:xfrm>
                <a:off x="1724025" y="1213915"/>
                <a:ext cx="7019925" cy="104457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𝒎𝒔𝒓</m:t>
                          </m:r>
                        </m:sub>
                      </m:sSub>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𝒀</m:t>
                              </m:r>
                            </m:e>
                            <m:sub>
                              <m:r>
                                <a:rPr lang="en-CA" sz="1600" b="1" i="1">
                                  <a:solidFill>
                                    <a:schemeClr val="accent1"/>
                                  </a:solidFill>
                                  <a:latin typeface="Cambria Math" panose="02040503050406030204" pitchFamily="18" charset="0"/>
                                </a:rPr>
                                <m:t>+</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𝒀</m:t>
                              </m:r>
                            </m:e>
                            <m:sub>
                              <m:r>
                                <a:rPr lang="en-CA" sz="1600" b="1" i="1">
                                  <a:solidFill>
                                    <a:schemeClr val="accent1"/>
                                  </a:solidFill>
                                  <a:latin typeface="Cambria Math" panose="02040503050406030204" pitchFamily="18" charset="0"/>
                                </a:rPr>
                                <m:t>−</m:t>
                              </m:r>
                            </m:sub>
                          </m:sSub>
                        </m:num>
                        <m:den>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𝒀</m:t>
                              </m:r>
                            </m:e>
                            <m:sub>
                              <m:r>
                                <a:rPr lang="en-CA" sz="1600" b="1" i="1">
                                  <a:solidFill>
                                    <a:schemeClr val="accent1"/>
                                  </a:solidFill>
                                  <a:latin typeface="Cambria Math" panose="02040503050406030204" pitchFamily="18" charset="0"/>
                                </a:rPr>
                                <m:t>+</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𝒀</m:t>
                              </m:r>
                            </m:e>
                            <m:sub>
                              <m:r>
                                <a:rPr lang="en-CA" sz="1600" b="1" i="1">
                                  <a:solidFill>
                                    <a:schemeClr val="accent1"/>
                                  </a:solidFill>
                                  <a:latin typeface="Cambria Math" panose="02040503050406030204" pitchFamily="18" charset="0"/>
                                </a:rPr>
                                <m:t>−</m:t>
                              </m:r>
                            </m:sub>
                          </m:sSub>
                        </m:den>
                      </m:f>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𝑷</m:t>
                      </m:r>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𝒇</m:t>
                              </m:r>
                            </m:e>
                            <m:sub>
                              <m:r>
                                <a:rPr lang="en-CA" sz="1600" b="1" i="1">
                                  <a:solidFill>
                                    <a:schemeClr val="accent1"/>
                                  </a:solidFill>
                                  <a:latin typeface="Cambria Math" panose="02040503050406030204" pitchFamily="18" charset="0"/>
                                </a:rPr>
                                <m:t>𝒑</m:t>
                              </m:r>
                            </m:sub>
                          </m:sSub>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𝑷𝑽</m:t>
                              </m:r>
                            </m:sub>
                          </m:sSub>
                          <m:r>
                            <a:rPr lang="en-CA" sz="1600" b="1" i="1">
                              <a:solidFill>
                                <a:schemeClr val="accent1"/>
                              </a:solidFill>
                              <a:latin typeface="Cambria Math" panose="02040503050406030204" pitchFamily="18" charset="0"/>
                            </a:rPr>
                            <m:t>+</m:t>
                          </m:r>
                          <m:nary>
                            <m:naryPr>
                              <m:chr m:val="∑"/>
                              <m:supHide m:val="on"/>
                              <m:ctrlPr>
                                <a:rPr lang="en-CA" sz="1600" b="1" i="1">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𝒃</m:t>
                              </m:r>
                            </m:sub>
                            <m:sup/>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𝒇</m:t>
                                  </m:r>
                                </m:e>
                                <m:sub>
                                  <m:r>
                                    <a:rPr lang="en-CA" sz="1600" b="1" i="1">
                                      <a:solidFill>
                                        <a:schemeClr val="accent1"/>
                                      </a:solidFill>
                                      <a:latin typeface="Cambria Math" panose="02040503050406030204" pitchFamily="18" charset="0"/>
                                    </a:rPr>
                                    <m:t>𝒃</m:t>
                                  </m:r>
                                </m:sub>
                              </m:sSub>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𝑩𝒈𝒓</m:t>
                                  </m:r>
                                </m:sub>
                                <m:sup>
                                  <m:r>
                                    <a:rPr lang="en-CA" sz="1600" b="1" i="1">
                                      <a:solidFill>
                                        <a:schemeClr val="accent1"/>
                                      </a:solidFill>
                                      <a:latin typeface="Cambria Math" panose="02040503050406030204" pitchFamily="18" charset="0"/>
                                    </a:rPr>
                                    <m:t>𝒃</m:t>
                                  </m:r>
                                </m:sup>
                              </m:sSubSup>
                            </m:e>
                          </m:nary>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𝑻𝒓𝒂𝒏𝒔</m:t>
                              </m:r>
                            </m:sub>
                          </m:sSub>
                        </m:e>
                      </m:d>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𝑩𝒆𝒂𝒎</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𝑳𝒊𝒏</m:t>
                          </m:r>
                        </m:sub>
                      </m:sSub>
                    </m:oMath>
                  </m:oMathPara>
                </a14:m>
                <a:endParaRPr lang="en-CA" sz="1600" b="1" dirty="0">
                  <a:solidFill>
                    <a:schemeClr val="accent1"/>
                  </a:solidFill>
                </a:endParaRPr>
              </a:p>
            </p:txBody>
          </p:sp>
        </mc:Choice>
        <mc:Fallback xmlns="">
          <p:sp>
            <p:nvSpPr>
              <p:cNvPr id="10" name="Object 72">
                <a:extLst>
                  <a:ext uri="{FF2B5EF4-FFF2-40B4-BE49-F238E27FC236}">
                    <a16:creationId xmlns:a16="http://schemas.microsoft.com/office/drawing/2014/main" id="{29962F05-5EC3-E6E6-A15B-E0B092CC3E78}"/>
                  </a:ext>
                </a:extLst>
              </p:cNvPr>
              <p:cNvSpPr txBox="1">
                <a:spLocks noRot="1" noChangeAspect="1" noMove="1" noResize="1" noEditPoints="1" noAdjustHandles="1" noChangeArrowheads="1" noChangeShapeType="1" noTextEdit="1"/>
              </p:cNvSpPr>
              <p:nvPr/>
            </p:nvSpPr>
            <p:spPr bwMode="auto">
              <a:xfrm>
                <a:off x="1724025" y="1213915"/>
                <a:ext cx="7019925" cy="1044575"/>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Object 72">
                <a:extLst>
                  <a:ext uri="{FF2B5EF4-FFF2-40B4-BE49-F238E27FC236}">
                    <a16:creationId xmlns:a16="http://schemas.microsoft.com/office/drawing/2014/main" id="{C8B7BBE5-A247-3B74-7940-74142ED9A762}"/>
                  </a:ext>
                </a:extLst>
              </p:cNvPr>
              <p:cNvSpPr txBox="1"/>
              <p:nvPr/>
            </p:nvSpPr>
            <p:spPr bwMode="auto">
              <a:xfrm>
                <a:off x="1724025" y="4753345"/>
                <a:ext cx="5365158" cy="78213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𝑷𝑽</m:t>
                          </m:r>
                        </m:sub>
                      </m:sSub>
                      <m:r>
                        <a:rPr lang="en-CA" sz="1600" b="1" i="1">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𝑹</m:t>
                      </m:r>
                      <m:f>
                        <m:fPr>
                          <m:ctrlPr>
                            <a:rPr lang="en-CA" sz="1600" b="1" i="1">
                              <a:solidFill>
                                <a:schemeClr val="accent1"/>
                              </a:solidFill>
                              <a:latin typeface="Cambria Math" panose="02040503050406030204" pitchFamily="18" charset="0"/>
                            </a:rPr>
                          </m:ctrlPr>
                        </m:fPr>
                        <m:num>
                          <m:d>
                            <m:dPr>
                              <m:ctrlPr>
                                <a:rPr lang="en-CA" sz="1600" b="1" i="1">
                                  <a:solidFill>
                                    <a:schemeClr val="accent1"/>
                                  </a:solidFill>
                                  <a:latin typeface="Cambria Math" panose="02040503050406030204" pitchFamily="18" charset="0"/>
                                </a:rPr>
                              </m:ctrlPr>
                            </m:dPr>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𝒎𝒔𝒓</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𝑩𝒆𝒂𝒎</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𝑳𝒊𝒏</m:t>
                                  </m:r>
                                </m:sub>
                              </m:sSub>
                            </m:e>
                          </m:d>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𝑷</m:t>
                          </m:r>
                          <m:r>
                            <a:rPr lang="en-CA" sz="1600" b="1" i="1">
                              <a:solidFill>
                                <a:schemeClr val="accent1"/>
                              </a:solidFill>
                              <a:latin typeface="Cambria Math" panose="02040503050406030204" pitchFamily="18" charset="0"/>
                            </a:rPr>
                            <m:t>−</m:t>
                          </m:r>
                          <m:nary>
                            <m:naryPr>
                              <m:chr m:val="∑"/>
                              <m:supHide m:val="on"/>
                              <m:ctrlPr>
                                <a:rPr lang="en-CA" sz="1600" b="1" i="1">
                                  <a:solidFill>
                                    <a:schemeClr val="accent1"/>
                                  </a:solidFill>
                                  <a:latin typeface="Cambria Math" panose="02040503050406030204" pitchFamily="18" charset="0"/>
                                </a:rPr>
                              </m:ctrlPr>
                            </m:naryPr>
                            <m:sub>
                              <m:r>
                                <a:rPr lang="en-CA" sz="1600" b="1" i="1">
                                  <a:solidFill>
                                    <a:schemeClr val="accent1"/>
                                  </a:solidFill>
                                  <a:latin typeface="Cambria Math" panose="02040503050406030204" pitchFamily="18" charset="0"/>
                                </a:rPr>
                                <m:t>𝒃</m:t>
                              </m:r>
                            </m:sub>
                            <m:sup/>
                            <m:e>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𝒇</m:t>
                                  </m:r>
                                </m:e>
                                <m:sub>
                                  <m:r>
                                    <a:rPr lang="en-CA" sz="1600" b="1" i="1">
                                      <a:solidFill>
                                        <a:schemeClr val="accent1"/>
                                      </a:solidFill>
                                      <a:latin typeface="Cambria Math" panose="02040503050406030204" pitchFamily="18" charset="0"/>
                                    </a:rPr>
                                    <m:t>𝒃</m:t>
                                  </m:r>
                                </m:sub>
                              </m:sSub>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𝑩𝒈𝒓</m:t>
                                  </m:r>
                                </m:sub>
                                <m:sup>
                                  <m:r>
                                    <a:rPr lang="en-CA" sz="1600" b="1" i="1">
                                      <a:solidFill>
                                        <a:schemeClr val="accent1"/>
                                      </a:solidFill>
                                      <a:latin typeface="Cambria Math" panose="02040503050406030204" pitchFamily="18" charset="0"/>
                                    </a:rPr>
                                    <m:t>𝒃</m:t>
                                  </m:r>
                                </m:sup>
                              </m:sSubSup>
                            </m:e>
                          </m:nary>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𝑻𝒓𝒂𝒏𝒔</m:t>
                              </m:r>
                            </m:sub>
                          </m:sSub>
                        </m:num>
                        <m:den>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𝒇</m:t>
                              </m:r>
                            </m:e>
                            <m:sub>
                              <m:r>
                                <a:rPr lang="en-CA" sz="1600" b="1" i="1">
                                  <a:solidFill>
                                    <a:schemeClr val="accent1"/>
                                  </a:solidFill>
                                  <a:latin typeface="Cambria Math" panose="02040503050406030204" pitchFamily="18" charset="0"/>
                                </a:rPr>
                                <m:t>𝑷</m:t>
                              </m:r>
                            </m:sub>
                          </m:sSub>
                        </m:den>
                      </m:f>
                    </m:oMath>
                  </m:oMathPara>
                </a14:m>
                <a:endParaRPr lang="en-CA" sz="1600" b="1" dirty="0">
                  <a:solidFill>
                    <a:schemeClr val="accent1"/>
                  </a:solidFill>
                </a:endParaRPr>
              </a:p>
            </p:txBody>
          </p:sp>
        </mc:Choice>
        <mc:Fallback xmlns="">
          <p:sp>
            <p:nvSpPr>
              <p:cNvPr id="11" name="Object 72">
                <a:extLst>
                  <a:ext uri="{FF2B5EF4-FFF2-40B4-BE49-F238E27FC236}">
                    <a16:creationId xmlns:a16="http://schemas.microsoft.com/office/drawing/2014/main" id="{C8B7BBE5-A247-3B74-7940-74142ED9A762}"/>
                  </a:ext>
                </a:extLst>
              </p:cNvPr>
              <p:cNvSpPr txBox="1">
                <a:spLocks noRot="1" noChangeAspect="1" noMove="1" noResize="1" noEditPoints="1" noAdjustHandles="1" noChangeArrowheads="1" noChangeShapeType="1" noTextEdit="1"/>
              </p:cNvSpPr>
              <p:nvPr/>
            </p:nvSpPr>
            <p:spPr bwMode="auto">
              <a:xfrm>
                <a:off x="1724025" y="4753345"/>
                <a:ext cx="5365158" cy="782136"/>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Object 72">
                <a:extLst>
                  <a:ext uri="{FF2B5EF4-FFF2-40B4-BE49-F238E27FC236}">
                    <a16:creationId xmlns:a16="http://schemas.microsoft.com/office/drawing/2014/main" id="{40A586C5-7DD7-5390-FE9F-0FBBFF7C0E64}"/>
                  </a:ext>
                </a:extLst>
              </p:cNvPr>
              <p:cNvSpPr txBox="1"/>
              <p:nvPr/>
            </p:nvSpPr>
            <p:spPr bwMode="auto">
              <a:xfrm>
                <a:off x="1724025" y="3074320"/>
                <a:ext cx="5884863" cy="101441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𝑩𝒆𝒂𝒎</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𝑩𝒆𝒂𝒎</m:t>
                          </m:r>
                        </m:sub>
                      </m:sSub>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𝑬</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𝒙</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𝒚</m:t>
                          </m:r>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𝒙</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𝒚</m:t>
                              </m:r>
                            </m:e>
                            <m:sup>
                              <m:r>
                                <a:rPr lang="en-CA" sz="1600" b="1" i="1">
                                  <a:solidFill>
                                    <a:schemeClr val="accent1"/>
                                  </a:solidFill>
                                  <a:latin typeface="Cambria Math" panose="02040503050406030204" pitchFamily="18" charset="0"/>
                                </a:rPr>
                                <m:t>′</m:t>
                              </m:r>
                            </m:sup>
                          </m:sSup>
                        </m:e>
                      </m:d>
                      <m:r>
                        <a:rPr lang="en-CA" sz="1600" b="1" i="1">
                          <a:solidFill>
                            <a:schemeClr val="accent1"/>
                          </a:solidFill>
                          <a:latin typeface="Cambria Math" panose="02040503050406030204" pitchFamily="18" charset="0"/>
                        </a:rPr>
                        <m:t>=</m:t>
                      </m:r>
                      <m:nary>
                        <m:naryPr>
                          <m:chr m:val="∑"/>
                          <m:ctrlPr>
                            <a:rPr lang="en-CA" sz="1600" b="1" i="1">
                              <a:solidFill>
                                <a:schemeClr val="accent1"/>
                              </a:solidFill>
                              <a:latin typeface="Cambria Math" panose="02040503050406030204" pitchFamily="18" charset="0"/>
                            </a:rPr>
                          </m:ctrlPr>
                        </m:naryPr>
                        <m:sub>
                          <m:r>
                            <a:rPr lang="en-CA" sz="1600" b="1" i="1">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𝑬</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𝒙</m:t>
                          </m:r>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𝒚</m:t>
                          </m:r>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𝒙</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𝒚</m:t>
                              </m:r>
                            </m:e>
                            <m:sup>
                              <m:r>
                                <a:rPr lang="en-CA" sz="1600" b="1" i="1">
                                  <a:solidFill>
                                    <a:schemeClr val="accent1"/>
                                  </a:solidFill>
                                  <a:latin typeface="Cambria Math" panose="02040503050406030204" pitchFamily="18" charset="0"/>
                                </a:rPr>
                                <m:t>′</m:t>
                              </m:r>
                            </m:sup>
                          </m:sSup>
                        </m:sup>
                        <m:e>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𝒎𝒔𝒓</m:t>
                                      </m:r>
                                    </m:sub>
                                  </m:sSub>
                                </m:num>
                                <m:den>
                                  <m:r>
                                    <a:rPr lang="en-CA" sz="1600" b="1" i="1">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𝜹</m:t>
                                  </m:r>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a:solidFill>
                                            <a:schemeClr val="accent1"/>
                                          </a:solidFill>
                                          <a:latin typeface="Cambria Math" panose="02040503050406030204" pitchFamily="18" charset="0"/>
                                        </a:rPr>
                                        <m:t>𝒊</m:t>
                                      </m:r>
                                    </m:sub>
                                  </m:sSub>
                                </m:den>
                              </m:f>
                            </m:e>
                          </m:d>
                        </m:e>
                      </m:nary>
                      <m:r>
                        <a:rPr lang="en-CA" sz="1600" b="1" i="1" smtClean="0">
                          <a:solidFill>
                            <a:schemeClr val="accent1"/>
                          </a:solidFill>
                          <a:latin typeface="Cambria Math" panose="02040503050406030204" pitchFamily="18" charset="0"/>
                        </a:rPr>
                        <m:t>𝜹</m:t>
                      </m:r>
                      <m:sSub>
                        <m:sSubPr>
                          <m:ctrlPr>
                            <a:rPr lang="en-CA" sz="1600" b="1" i="1">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a:solidFill>
                                <a:schemeClr val="accent1"/>
                              </a:solidFill>
                              <a:latin typeface="Cambria Math" panose="02040503050406030204" pitchFamily="18" charset="0"/>
                            </a:rPr>
                            <m:t>𝒊</m:t>
                          </m:r>
                        </m:sub>
                      </m:sSub>
                    </m:oMath>
                  </m:oMathPara>
                </a14:m>
                <a:endParaRPr lang="en-CA" sz="1600" b="1" dirty="0">
                  <a:solidFill>
                    <a:schemeClr val="accent1"/>
                  </a:solidFill>
                </a:endParaRPr>
              </a:p>
            </p:txBody>
          </p:sp>
        </mc:Choice>
        <mc:Fallback xmlns="">
          <p:sp>
            <p:nvSpPr>
              <p:cNvPr id="12" name="Object 72">
                <a:extLst>
                  <a:ext uri="{FF2B5EF4-FFF2-40B4-BE49-F238E27FC236}">
                    <a16:creationId xmlns:a16="http://schemas.microsoft.com/office/drawing/2014/main" id="{40A586C5-7DD7-5390-FE9F-0FBBFF7C0E64}"/>
                  </a:ext>
                </a:extLst>
              </p:cNvPr>
              <p:cNvSpPr txBox="1">
                <a:spLocks noRot="1" noChangeAspect="1" noMove="1" noResize="1" noEditPoints="1" noAdjustHandles="1" noChangeArrowheads="1" noChangeShapeType="1" noTextEdit="1"/>
              </p:cNvSpPr>
              <p:nvPr/>
            </p:nvSpPr>
            <p:spPr bwMode="auto">
              <a:xfrm>
                <a:off x="1724025" y="3074320"/>
                <a:ext cx="5884863" cy="1014413"/>
              </a:xfrm>
              <a:prstGeom prst="rect">
                <a:avLst/>
              </a:prstGeom>
              <a:blipFill>
                <a:blip r:embed="rId5"/>
                <a:stretch>
                  <a:fillRect/>
                </a:stretch>
              </a:blipFill>
            </p:spPr>
            <p:txBody>
              <a:bodyPr/>
              <a:lstStyle/>
              <a:p>
                <a:r>
                  <a:rPr lang="en-CA">
                    <a:noFill/>
                  </a:rPr>
                  <a:t> </a:t>
                </a:r>
              </a:p>
            </p:txBody>
          </p:sp>
        </mc:Fallback>
      </mc:AlternateContent>
      <p:sp>
        <p:nvSpPr>
          <p:cNvPr id="19" name="Left Brace 18">
            <a:extLst>
              <a:ext uri="{FF2B5EF4-FFF2-40B4-BE49-F238E27FC236}">
                <a16:creationId xmlns:a16="http://schemas.microsoft.com/office/drawing/2014/main" id="{84F4289F-9BED-BEE0-E0B5-2C473361967F}"/>
              </a:ext>
            </a:extLst>
          </p:cNvPr>
          <p:cNvSpPr/>
          <p:nvPr/>
        </p:nvSpPr>
        <p:spPr bwMode="auto">
          <a:xfrm rot="16200000">
            <a:off x="4924377" y="629256"/>
            <a:ext cx="269682" cy="2955635"/>
          </a:xfrm>
          <a:prstGeom prst="leftBrace">
            <a:avLst>
              <a:gd name="adj1" fmla="val 101667"/>
              <a:gd name="adj2" fmla="val 50000"/>
            </a:avLst>
          </a:prstGeom>
          <a:noFill/>
          <a:ln w="28575" cap="flat" cmpd="sng" algn="ctr">
            <a:solidFill>
              <a:schemeClr val="tx1"/>
            </a:solidFill>
            <a:prstDash val="solid"/>
            <a:round/>
            <a:headEnd type="none" w="med" len="lg"/>
            <a:tailEnd type="none" w="med"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110" charset="0"/>
            </a:endParaRPr>
          </a:p>
        </p:txBody>
      </p:sp>
      <p:sp>
        <p:nvSpPr>
          <p:cNvPr id="20" name="TextBox 19">
            <a:extLst>
              <a:ext uri="{FF2B5EF4-FFF2-40B4-BE49-F238E27FC236}">
                <a16:creationId xmlns:a16="http://schemas.microsoft.com/office/drawing/2014/main" id="{E51EC0A5-BE9F-2ABE-E2F3-68DD86229D8D}"/>
              </a:ext>
            </a:extLst>
          </p:cNvPr>
          <p:cNvSpPr txBox="1"/>
          <p:nvPr/>
        </p:nvSpPr>
        <p:spPr>
          <a:xfrm>
            <a:off x="4088696" y="2197513"/>
            <a:ext cx="1941044" cy="307777"/>
          </a:xfrm>
          <a:prstGeom prst="rect">
            <a:avLst/>
          </a:prstGeom>
          <a:noFill/>
        </p:spPr>
        <p:txBody>
          <a:bodyPr wrap="none" rtlCol="0">
            <a:spAutoFit/>
          </a:bodyPr>
          <a:lstStyle/>
          <a:p>
            <a:r>
              <a:rPr lang="en-CA" sz="1400" b="1" dirty="0">
                <a:solidFill>
                  <a:srgbClr val="FF0000"/>
                </a:solidFill>
              </a:rPr>
              <a:t>Polarization Dependent</a:t>
            </a:r>
          </a:p>
        </p:txBody>
      </p:sp>
    </p:spTree>
    <p:extLst>
      <p:ext uri="{BB962C8B-B14F-4D97-AF65-F5344CB8AC3E}">
        <p14:creationId xmlns:p14="http://schemas.microsoft.com/office/powerpoint/2010/main" val="3380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AF1D-9370-3008-4670-45CFD091993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1FC6AFE-996E-7B35-8164-46C0427D3F0C}"/>
              </a:ext>
            </a:extLst>
          </p:cNvPr>
          <p:cNvSpPr>
            <a:spLocks noGrp="1"/>
          </p:cNvSpPr>
          <p:nvPr>
            <p:ph type="dt" sz="half" idx="10"/>
          </p:nvPr>
        </p:nvSpPr>
        <p:spPr/>
        <p:txBody>
          <a:bodyPr/>
          <a:lstStyle/>
          <a:p>
            <a:fld id="{450D7CAF-E9AF-46DE-A5ED-4132D904AF84}" type="datetime1">
              <a:rPr lang="en-CA" smtClean="0"/>
              <a:t>2025-09-23</a:t>
            </a:fld>
            <a:endParaRPr lang="en-CA"/>
          </a:p>
        </p:txBody>
      </p:sp>
      <p:sp>
        <p:nvSpPr>
          <p:cNvPr id="3" name="Footer Placeholder 2">
            <a:extLst>
              <a:ext uri="{FF2B5EF4-FFF2-40B4-BE49-F238E27FC236}">
                <a16:creationId xmlns:a16="http://schemas.microsoft.com/office/drawing/2014/main" id="{37BF8123-EF82-39F9-0773-26A106E3CB6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63CFA1B-9D8A-714E-58BF-E3A2DE1801ED}"/>
              </a:ext>
            </a:extLst>
          </p:cNvPr>
          <p:cNvSpPr>
            <a:spLocks noGrp="1"/>
          </p:cNvSpPr>
          <p:nvPr>
            <p:ph type="sldNum" sz="quarter" idx="12"/>
          </p:nvPr>
        </p:nvSpPr>
        <p:spPr/>
        <p:txBody>
          <a:bodyPr/>
          <a:lstStyle/>
          <a:p>
            <a:fld id="{8C8064D2-ECE5-434A-BBA5-E34E59BF6EAC}" type="slidenum">
              <a:rPr lang="en-CA" smtClean="0"/>
              <a:t>44</a:t>
            </a:fld>
            <a:endParaRPr lang="en-CA"/>
          </a:p>
        </p:txBody>
      </p:sp>
      <p:sp>
        <p:nvSpPr>
          <p:cNvPr id="6" name="TextBox 5">
            <a:extLst>
              <a:ext uri="{FF2B5EF4-FFF2-40B4-BE49-F238E27FC236}">
                <a16:creationId xmlns:a16="http://schemas.microsoft.com/office/drawing/2014/main" id="{6EB675C1-88C8-5A0F-2E27-362A4557998B}"/>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23EA5354-98F1-3597-1994-CE8326C0A7CD}"/>
              </a:ext>
            </a:extLst>
          </p:cNvPr>
          <p:cNvSpPr txBox="1"/>
          <p:nvPr/>
        </p:nvSpPr>
        <p:spPr>
          <a:xfrm>
            <a:off x="305131" y="756872"/>
            <a:ext cx="11482678" cy="3785652"/>
          </a:xfrm>
          <a:prstGeom prst="rect">
            <a:avLst/>
          </a:prstGeom>
          <a:noFill/>
        </p:spPr>
        <p:txBody>
          <a:bodyPr wrap="square">
            <a:spAutoFit/>
          </a:bodyPr>
          <a:lstStyle/>
          <a:p>
            <a:pPr algn="l"/>
            <a:r>
              <a:rPr lang="en-US" sz="1600" i="0" u="none" strike="noStrike" baseline="0" dirty="0"/>
              <a:t>The accuracy of a PV experiment is ultimately limited by the degree and knowledge of the electron beam polarization.</a:t>
            </a:r>
          </a:p>
          <a:p>
            <a:pPr algn="l"/>
            <a:endParaRPr lang="en-US" sz="1600" dirty="0"/>
          </a:p>
          <a:p>
            <a:pPr algn="l"/>
            <a:endParaRPr lang="en-US" sz="1600" dirty="0"/>
          </a:p>
          <a:p>
            <a:pPr algn="l"/>
            <a:endParaRPr lang="en-US" sz="1600" b="0" i="0" u="none" strike="noStrike" baseline="0" dirty="0"/>
          </a:p>
          <a:p>
            <a:r>
              <a:rPr lang="en-US" sz="1600" b="1" dirty="0"/>
              <a:t>The source:</a:t>
            </a:r>
            <a:endParaRPr lang="en-US" sz="1600" b="0" i="0" u="none" strike="noStrike" baseline="0" dirty="0"/>
          </a:p>
          <a:p>
            <a:pPr marL="742950" lvl="1" indent="-285750">
              <a:buFont typeface="Arial" panose="020B0604020202020204" pitchFamily="34" charset="0"/>
              <a:buChar char="•"/>
            </a:pPr>
            <a:r>
              <a:rPr lang="en-US" sz="1600" b="0" i="0" u="none" strike="noStrike" baseline="0" dirty="0"/>
              <a:t>The most important aspects (including almost all systematic beam effects) are determined at the source</a:t>
            </a:r>
          </a:p>
          <a:p>
            <a:pPr marL="742950" lvl="1" indent="-285750">
              <a:buFont typeface="Arial" panose="020B0604020202020204" pitchFamily="34" charset="0"/>
              <a:buChar char="•"/>
            </a:pPr>
            <a:endParaRPr lang="en-US" sz="1600" b="0" i="0" u="none" strike="noStrike" baseline="0" dirty="0"/>
          </a:p>
          <a:p>
            <a:pPr marL="742950" lvl="1" indent="-285750">
              <a:buFont typeface="Arial" panose="020B0604020202020204" pitchFamily="34" charset="0"/>
              <a:buChar char="•"/>
            </a:pPr>
            <a:r>
              <a:rPr lang="en-US" sz="1600" b="0" i="0" u="none" strike="noStrike" baseline="0" dirty="0"/>
              <a:t>The polarized electron </a:t>
            </a:r>
            <a:r>
              <a:rPr lang="en-US" sz="1600" dirty="0"/>
              <a:t>beam is generated using photoemission due to circularly-polarized light on a </a:t>
            </a:r>
            <a:r>
              <a:rPr lang="en-CA" sz="1600" dirty="0"/>
              <a:t>photocathode.</a:t>
            </a:r>
          </a:p>
          <a:p>
            <a:pPr marL="742950" lvl="1" indent="-285750">
              <a:buFont typeface="Arial" panose="020B0604020202020204" pitchFamily="34" charset="0"/>
              <a:buChar char="•"/>
            </a:pPr>
            <a:endParaRPr lang="en-US" sz="1600" b="0" i="0" u="none" strike="noStrike" baseline="0" dirty="0"/>
          </a:p>
          <a:p>
            <a:pPr marL="742950" lvl="1" indent="-285750">
              <a:buFont typeface="Arial" panose="020B0604020202020204" pitchFamily="34" charset="0"/>
              <a:buChar char="•"/>
            </a:pPr>
            <a:r>
              <a:rPr lang="en-US" sz="1600" dirty="0"/>
              <a:t>The circular polarization is created in a Pockels cell and determines the spin of the emitted electrons</a:t>
            </a:r>
          </a:p>
          <a:p>
            <a:pPr marL="742950" lvl="1" indent="-285750">
              <a:buFont typeface="Arial" panose="020B0604020202020204" pitchFamily="34" charset="0"/>
              <a:buChar char="•"/>
            </a:pPr>
            <a:endParaRPr lang="en-US" sz="1600" b="0" i="0" u="none" strike="noStrike" baseline="0" dirty="0"/>
          </a:p>
          <a:p>
            <a:pPr marL="742950" lvl="1" indent="-285750">
              <a:buFont typeface="Arial" panose="020B0604020202020204" pitchFamily="34" charset="0"/>
              <a:buChar char="•"/>
            </a:pPr>
            <a:r>
              <a:rPr lang="en-US" sz="1600" dirty="0"/>
              <a:t>The Pockels cell allows fast flipping of the laser polarization, by reversing the applied high voltage - providing for the important fast flipping of the beam helicity</a:t>
            </a:r>
          </a:p>
          <a:p>
            <a:pPr marL="742950" lvl="1" indent="-285750">
              <a:buFont typeface="Arial" panose="020B0604020202020204" pitchFamily="34" charset="0"/>
              <a:buChar char="•"/>
            </a:pPr>
            <a:endParaRPr lang="en-US" sz="1600" b="0" i="0" u="none" strike="noStrike" baseline="0" dirty="0"/>
          </a:p>
          <a:p>
            <a:pPr marL="742950" lvl="1" indent="-285750">
              <a:buFont typeface="Arial" panose="020B0604020202020204" pitchFamily="34" charset="0"/>
              <a:buChar char="•"/>
            </a:pPr>
            <a:endParaRPr lang="en-US" sz="1600" b="0" i="0" u="none" strike="noStrike" baseline="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203722-C95F-A19D-B069-23DDFE11A679}"/>
                  </a:ext>
                </a:extLst>
              </p:cNvPr>
              <p:cNvSpPr txBox="1"/>
              <p:nvPr/>
            </p:nvSpPr>
            <p:spPr>
              <a:xfrm>
                <a:off x="5002796" y="1182282"/>
                <a:ext cx="1429247" cy="5728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ea typeface="Cambria Math" panose="02040503050406030204" pitchFamily="18" charset="0"/>
                            </a:rPr>
                          </m:ctrlPr>
                        </m:sSubPr>
                        <m:e>
                          <m:r>
                            <a:rPr lang="en-CA" sz="1600" b="1" i="1" smtClean="0">
                              <a:solidFill>
                                <a:schemeClr val="accent1"/>
                              </a:solidFill>
                              <a:latin typeface="Cambria Math" panose="02040503050406030204" pitchFamily="18" charset="0"/>
                              <a:ea typeface="Cambria Math" panose="02040503050406030204" pitchFamily="18" charset="0"/>
                            </a:rPr>
                            <m:t>𝑷</m:t>
                          </m:r>
                        </m:e>
                        <m:sub>
                          <m:r>
                            <a:rPr lang="en-CA" sz="1600" b="1" i="1" smtClean="0">
                              <a:solidFill>
                                <a:schemeClr val="accent1"/>
                              </a:solidFill>
                              <a:latin typeface="Cambria Math" panose="02040503050406030204" pitchFamily="18" charset="0"/>
                              <a:ea typeface="Cambria Math" panose="02040503050406030204" pitchFamily="18" charset="0"/>
                            </a:rPr>
                            <m:t>𝒆</m:t>
                          </m:r>
                        </m:sub>
                      </m:sSub>
                      <m:r>
                        <a:rPr lang="en-CA" sz="1600" b="1" i="1" smtClean="0">
                          <a:solidFill>
                            <a:schemeClr val="accent1"/>
                          </a:solidFill>
                          <a:latin typeface="Cambria Math" panose="02040503050406030204" pitchFamily="18" charset="0"/>
                          <a:ea typeface="Cambria Math" panose="02040503050406030204" pitchFamily="18" charset="0"/>
                        </a:rPr>
                        <m:t>=</m:t>
                      </m:r>
                      <m:f>
                        <m:fPr>
                          <m:ctrlPr>
                            <a:rPr lang="en-CA" sz="1600" b="1" i="1" smtClean="0">
                              <a:solidFill>
                                <a:schemeClr val="accent1"/>
                              </a:solidFill>
                              <a:latin typeface="Cambria Math" panose="02040503050406030204" pitchFamily="18" charset="0"/>
                              <a:ea typeface="Cambria Math" panose="02040503050406030204" pitchFamily="18" charset="0"/>
                            </a:rPr>
                          </m:ctrlPr>
                        </m:fPr>
                        <m:num>
                          <m:sSubSup>
                            <m:sSubSupPr>
                              <m:ctrlPr>
                                <a:rPr lang="en-CA" sz="1600" b="1" i="1" smtClean="0">
                                  <a:solidFill>
                                    <a:schemeClr val="accent1"/>
                                  </a:solidFill>
                                  <a:latin typeface="Cambria Math" panose="02040503050406030204" pitchFamily="18" charset="0"/>
                                  <a:ea typeface="Cambria Math" panose="02040503050406030204" pitchFamily="18" charset="0"/>
                                </a:rPr>
                              </m:ctrlPr>
                            </m:sSubSupPr>
                            <m:e>
                              <m:r>
                                <a:rPr lang="en-CA" sz="1600" b="1" i="1" smtClean="0">
                                  <a:solidFill>
                                    <a:schemeClr val="accent1"/>
                                  </a:solidFill>
                                  <a:latin typeface="Cambria Math" panose="02040503050406030204" pitchFamily="18" charset="0"/>
                                  <a:ea typeface="Cambria Math" panose="02040503050406030204" pitchFamily="18" charset="0"/>
                                </a:rPr>
                                <m:t>𝑹</m:t>
                              </m:r>
                            </m:e>
                            <m:sub>
                              <m:r>
                                <a:rPr lang="en-CA" sz="1600" b="1" i="1" smtClean="0">
                                  <a:solidFill>
                                    <a:schemeClr val="accent1"/>
                                  </a:solidFill>
                                  <a:latin typeface="Cambria Math" panose="02040503050406030204" pitchFamily="18" charset="0"/>
                                  <a:ea typeface="Cambria Math" panose="02040503050406030204" pitchFamily="18" charset="0"/>
                                </a:rPr>
                                <m:t>𝒆</m:t>
                              </m:r>
                            </m:sub>
                            <m:sup>
                              <m:r>
                                <a:rPr lang="en-CA" sz="1600" b="1" i="1" smtClean="0">
                                  <a:solidFill>
                                    <a:schemeClr val="accent1"/>
                                  </a:solidFill>
                                  <a:latin typeface="Cambria Math" panose="02040503050406030204" pitchFamily="18" charset="0"/>
                                  <a:ea typeface="Cambria Math" panose="02040503050406030204" pitchFamily="18" charset="0"/>
                                </a:rPr>
                                <m:t>↑</m:t>
                              </m:r>
                            </m:sup>
                          </m:sSubSup>
                          <m:r>
                            <a:rPr lang="en-CA" sz="1600" b="1" i="1" smtClean="0">
                              <a:solidFill>
                                <a:schemeClr val="accent1"/>
                              </a:solidFill>
                              <a:latin typeface="Cambria Math" panose="02040503050406030204" pitchFamily="18" charset="0"/>
                              <a:ea typeface="Cambria Math" panose="02040503050406030204" pitchFamily="18" charset="0"/>
                            </a:rPr>
                            <m:t>−</m:t>
                          </m:r>
                          <m:sSubSup>
                            <m:sSubSupPr>
                              <m:ctrlPr>
                                <a:rPr lang="en-CA" sz="1600" b="1" i="1" smtClean="0">
                                  <a:solidFill>
                                    <a:schemeClr val="accent1"/>
                                  </a:solidFill>
                                  <a:latin typeface="Cambria Math" panose="02040503050406030204" pitchFamily="18" charset="0"/>
                                  <a:ea typeface="Cambria Math" panose="02040503050406030204" pitchFamily="18" charset="0"/>
                                </a:rPr>
                              </m:ctrlPr>
                            </m:sSubSupPr>
                            <m:e>
                              <m:r>
                                <a:rPr lang="en-CA" sz="1600" b="1" i="1" smtClean="0">
                                  <a:solidFill>
                                    <a:schemeClr val="accent1"/>
                                  </a:solidFill>
                                  <a:latin typeface="Cambria Math" panose="02040503050406030204" pitchFamily="18" charset="0"/>
                                  <a:ea typeface="Cambria Math" panose="02040503050406030204" pitchFamily="18" charset="0"/>
                                </a:rPr>
                                <m:t>𝑹</m:t>
                              </m:r>
                            </m:e>
                            <m:sub>
                              <m:r>
                                <a:rPr lang="en-CA" sz="1600" b="1" i="1" smtClean="0">
                                  <a:solidFill>
                                    <a:schemeClr val="accent1"/>
                                  </a:solidFill>
                                  <a:latin typeface="Cambria Math" panose="02040503050406030204" pitchFamily="18" charset="0"/>
                                  <a:ea typeface="Cambria Math" panose="02040503050406030204" pitchFamily="18" charset="0"/>
                                </a:rPr>
                                <m:t>𝒆</m:t>
                              </m:r>
                            </m:sub>
                            <m:sup>
                              <m:r>
                                <a:rPr lang="en-CA" sz="1600" b="1" i="1" smtClean="0">
                                  <a:solidFill>
                                    <a:schemeClr val="accent1"/>
                                  </a:solidFill>
                                  <a:latin typeface="Cambria Math" panose="02040503050406030204" pitchFamily="18" charset="0"/>
                                  <a:ea typeface="Cambria Math" panose="02040503050406030204" pitchFamily="18" charset="0"/>
                                </a:rPr>
                                <m:t>↓</m:t>
                              </m:r>
                            </m:sup>
                          </m:sSubSup>
                        </m:num>
                        <m:den>
                          <m:sSubSup>
                            <m:sSubSupPr>
                              <m:ctrlPr>
                                <a:rPr lang="en-CA" sz="1600" b="1" i="1" smtClean="0">
                                  <a:solidFill>
                                    <a:schemeClr val="accent1"/>
                                  </a:solidFill>
                                  <a:latin typeface="Cambria Math" panose="02040503050406030204" pitchFamily="18" charset="0"/>
                                  <a:ea typeface="Cambria Math" panose="02040503050406030204" pitchFamily="18" charset="0"/>
                                </a:rPr>
                              </m:ctrlPr>
                            </m:sSubSupPr>
                            <m:e>
                              <m:r>
                                <a:rPr lang="en-CA" sz="1600" b="1" i="1" smtClean="0">
                                  <a:solidFill>
                                    <a:schemeClr val="accent1"/>
                                  </a:solidFill>
                                  <a:latin typeface="Cambria Math" panose="02040503050406030204" pitchFamily="18" charset="0"/>
                                  <a:ea typeface="Cambria Math" panose="02040503050406030204" pitchFamily="18" charset="0"/>
                                </a:rPr>
                                <m:t>𝑹</m:t>
                              </m:r>
                            </m:e>
                            <m:sub>
                              <m:r>
                                <a:rPr lang="en-CA" sz="1600" b="1" i="1" smtClean="0">
                                  <a:solidFill>
                                    <a:schemeClr val="accent1"/>
                                  </a:solidFill>
                                  <a:latin typeface="Cambria Math" panose="02040503050406030204" pitchFamily="18" charset="0"/>
                                  <a:ea typeface="Cambria Math" panose="02040503050406030204" pitchFamily="18" charset="0"/>
                                </a:rPr>
                                <m:t>𝒆</m:t>
                              </m:r>
                            </m:sub>
                            <m:sup>
                              <m:r>
                                <a:rPr lang="en-CA" sz="1600" b="1" i="1">
                                  <a:solidFill>
                                    <a:schemeClr val="accent1"/>
                                  </a:solidFill>
                                  <a:latin typeface="Cambria Math" panose="02040503050406030204" pitchFamily="18" charset="0"/>
                                  <a:ea typeface="Cambria Math" panose="02040503050406030204" pitchFamily="18" charset="0"/>
                                </a:rPr>
                                <m:t>↑</m:t>
                              </m:r>
                            </m:sup>
                          </m:sSubSup>
                          <m:r>
                            <a:rPr lang="en-CA" sz="1600" b="1" i="1" smtClean="0">
                              <a:solidFill>
                                <a:schemeClr val="accent1"/>
                              </a:solidFill>
                              <a:latin typeface="Cambria Math" panose="02040503050406030204" pitchFamily="18" charset="0"/>
                              <a:ea typeface="Cambria Math" panose="02040503050406030204" pitchFamily="18" charset="0"/>
                            </a:rPr>
                            <m:t>+</m:t>
                          </m:r>
                          <m:sSubSup>
                            <m:sSubSupPr>
                              <m:ctrlPr>
                                <a:rPr lang="en-CA" sz="1600" b="1" i="1" smtClean="0">
                                  <a:solidFill>
                                    <a:schemeClr val="accent1"/>
                                  </a:solidFill>
                                  <a:latin typeface="Cambria Math" panose="02040503050406030204" pitchFamily="18" charset="0"/>
                                  <a:ea typeface="Cambria Math" panose="02040503050406030204" pitchFamily="18" charset="0"/>
                                </a:rPr>
                              </m:ctrlPr>
                            </m:sSubSupPr>
                            <m:e>
                              <m:r>
                                <a:rPr lang="en-CA" sz="1600" b="1" i="1" smtClean="0">
                                  <a:solidFill>
                                    <a:schemeClr val="accent1"/>
                                  </a:solidFill>
                                  <a:latin typeface="Cambria Math" panose="02040503050406030204" pitchFamily="18" charset="0"/>
                                  <a:ea typeface="Cambria Math" panose="02040503050406030204" pitchFamily="18" charset="0"/>
                                </a:rPr>
                                <m:t>𝑹</m:t>
                              </m:r>
                            </m:e>
                            <m:sub>
                              <m:r>
                                <a:rPr lang="en-CA" sz="1600" b="1" i="1" smtClean="0">
                                  <a:solidFill>
                                    <a:schemeClr val="accent1"/>
                                  </a:solidFill>
                                  <a:latin typeface="Cambria Math" panose="02040503050406030204" pitchFamily="18" charset="0"/>
                                  <a:ea typeface="Cambria Math" panose="02040503050406030204" pitchFamily="18" charset="0"/>
                                </a:rPr>
                                <m:t>𝒆</m:t>
                              </m:r>
                            </m:sub>
                            <m:sup>
                              <m:r>
                                <a:rPr lang="en-CA" sz="1600" b="1" i="1">
                                  <a:solidFill>
                                    <a:schemeClr val="accent1"/>
                                  </a:solidFill>
                                  <a:latin typeface="Cambria Math" panose="02040503050406030204" pitchFamily="18" charset="0"/>
                                  <a:ea typeface="Cambria Math" panose="02040503050406030204" pitchFamily="18" charset="0"/>
                                </a:rPr>
                                <m:t>↓</m:t>
                              </m:r>
                            </m:sup>
                          </m:sSubSup>
                        </m:den>
                      </m:f>
                    </m:oMath>
                  </m:oMathPara>
                </a14:m>
                <a:endParaRPr lang="en-CA" sz="1600" b="1" i="1" dirty="0">
                  <a:solidFill>
                    <a:schemeClr val="accent1"/>
                  </a:solidFill>
                  <a:latin typeface="Cambria Math" panose="02040503050406030204" pitchFamily="18" charset="0"/>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3E203722-C95F-A19D-B069-23DDFE11A679}"/>
                  </a:ext>
                </a:extLst>
              </p:cNvPr>
              <p:cNvSpPr txBox="1">
                <a:spLocks noRot="1" noChangeAspect="1" noMove="1" noResize="1" noEditPoints="1" noAdjustHandles="1" noChangeArrowheads="1" noChangeShapeType="1" noTextEdit="1"/>
              </p:cNvSpPr>
              <p:nvPr/>
            </p:nvSpPr>
            <p:spPr>
              <a:xfrm>
                <a:off x="5002796" y="1182282"/>
                <a:ext cx="1429247" cy="572849"/>
              </a:xfrm>
              <a:prstGeom prst="rect">
                <a:avLst/>
              </a:prstGeom>
              <a:blipFill>
                <a:blip r:embed="rId3"/>
                <a:stretch>
                  <a:fillRect/>
                </a:stretch>
              </a:blipFill>
            </p:spPr>
            <p:txBody>
              <a:bodyPr/>
              <a:lstStyle/>
              <a:p>
                <a:r>
                  <a:rPr lang="en-CA">
                    <a:noFill/>
                  </a:rPr>
                  <a:t> </a:t>
                </a:r>
              </a:p>
            </p:txBody>
          </p:sp>
        </mc:Fallback>
      </mc:AlternateContent>
      <p:pic>
        <p:nvPicPr>
          <p:cNvPr id="8" name="Picture 1">
            <a:extLst>
              <a:ext uri="{FF2B5EF4-FFF2-40B4-BE49-F238E27FC236}">
                <a16:creationId xmlns:a16="http://schemas.microsoft.com/office/drawing/2014/main" id="{30C892E1-B730-4F0D-DABF-9187082407A9}"/>
              </a:ext>
            </a:extLst>
          </p:cNvPr>
          <p:cNvPicPr>
            <a:picLocks noChangeAspect="1" noChangeArrowheads="1"/>
          </p:cNvPicPr>
          <p:nvPr/>
        </p:nvPicPr>
        <p:blipFill>
          <a:blip r:embed="rId4" cstate="print"/>
          <a:srcRect/>
          <a:stretch>
            <a:fillRect/>
          </a:stretch>
        </p:blipFill>
        <p:spPr bwMode="auto">
          <a:xfrm>
            <a:off x="900618" y="4289469"/>
            <a:ext cx="5084289" cy="1777281"/>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9" name="Picture 8">
            <a:extLst>
              <a:ext uri="{FF2B5EF4-FFF2-40B4-BE49-F238E27FC236}">
                <a16:creationId xmlns:a16="http://schemas.microsoft.com/office/drawing/2014/main" id="{FF54D0BA-0C36-C25E-057B-6B31BB34954D}"/>
              </a:ext>
            </a:extLst>
          </p:cNvPr>
          <p:cNvPicPr>
            <a:picLocks noChangeAspect="1"/>
          </p:cNvPicPr>
          <p:nvPr/>
        </p:nvPicPr>
        <p:blipFill>
          <a:blip r:embed="rId5"/>
          <a:stretch>
            <a:fillRect/>
          </a:stretch>
        </p:blipFill>
        <p:spPr>
          <a:xfrm>
            <a:off x="6976634" y="3873947"/>
            <a:ext cx="3979572" cy="2482403"/>
          </a:xfrm>
          <a:prstGeom prst="rect">
            <a:avLst/>
          </a:prstGeom>
        </p:spPr>
      </p:pic>
      <p:sp>
        <p:nvSpPr>
          <p:cNvPr id="10" name="TextBox 9">
            <a:extLst>
              <a:ext uri="{FF2B5EF4-FFF2-40B4-BE49-F238E27FC236}">
                <a16:creationId xmlns:a16="http://schemas.microsoft.com/office/drawing/2014/main" id="{17E89FC1-8097-513F-72A3-C41CE72D45A2}"/>
              </a:ext>
            </a:extLst>
          </p:cNvPr>
          <p:cNvSpPr txBox="1"/>
          <p:nvPr/>
        </p:nvSpPr>
        <p:spPr>
          <a:xfrm>
            <a:off x="8763698" y="5500937"/>
            <a:ext cx="1738873"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
        <p:nvSpPr>
          <p:cNvPr id="12" name="TextBox 11">
            <a:extLst>
              <a:ext uri="{FF2B5EF4-FFF2-40B4-BE49-F238E27FC236}">
                <a16:creationId xmlns:a16="http://schemas.microsoft.com/office/drawing/2014/main" id="{F04B2884-A150-9961-9FBC-B427C89B954A}"/>
              </a:ext>
            </a:extLst>
          </p:cNvPr>
          <p:cNvSpPr txBox="1"/>
          <p:nvPr/>
        </p:nvSpPr>
        <p:spPr>
          <a:xfrm>
            <a:off x="1032573" y="5719204"/>
            <a:ext cx="1738873" cy="261610"/>
          </a:xfrm>
          <a:prstGeom prst="rect">
            <a:avLst/>
          </a:prstGeom>
          <a:noFill/>
        </p:spPr>
        <p:txBody>
          <a:bodyPr wrap="square">
            <a:spAutoFit/>
          </a:bodyPr>
          <a:lstStyle/>
          <a:p>
            <a:r>
              <a:rPr lang="en-US" sz="1100" b="0" i="0" u="none" strike="noStrike" baseline="0" dirty="0">
                <a:solidFill>
                  <a:srgbClr val="0081AD"/>
                </a:solidFill>
                <a:latin typeface="CharisSIL"/>
              </a:rPr>
              <a:t>Unknown source</a:t>
            </a:r>
            <a:endParaRPr lang="en-CA" sz="1100" dirty="0"/>
          </a:p>
        </p:txBody>
      </p:sp>
    </p:spTree>
    <p:extLst>
      <p:ext uri="{BB962C8B-B14F-4D97-AF65-F5344CB8AC3E}">
        <p14:creationId xmlns:p14="http://schemas.microsoft.com/office/powerpoint/2010/main" val="2497032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F00D-7D6F-DA56-5D4C-A2A197D20DF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48877DF-ADC7-7406-C270-44801C80E593}"/>
              </a:ext>
            </a:extLst>
          </p:cNvPr>
          <p:cNvSpPr>
            <a:spLocks noGrp="1"/>
          </p:cNvSpPr>
          <p:nvPr>
            <p:ph type="dt" sz="half" idx="10"/>
          </p:nvPr>
        </p:nvSpPr>
        <p:spPr/>
        <p:txBody>
          <a:bodyPr/>
          <a:lstStyle/>
          <a:p>
            <a:fld id="{D7441351-9701-4768-9D18-6464B5B031D1}" type="datetime1">
              <a:rPr lang="en-CA" smtClean="0"/>
              <a:t>2025-09-23</a:t>
            </a:fld>
            <a:endParaRPr lang="en-CA"/>
          </a:p>
        </p:txBody>
      </p:sp>
      <p:sp>
        <p:nvSpPr>
          <p:cNvPr id="3" name="Footer Placeholder 2">
            <a:extLst>
              <a:ext uri="{FF2B5EF4-FFF2-40B4-BE49-F238E27FC236}">
                <a16:creationId xmlns:a16="http://schemas.microsoft.com/office/drawing/2014/main" id="{7454362A-896B-FB94-1D44-949E9C8E05F7}"/>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2C4AF20-3F84-E0D0-9266-07C761F2B6E1}"/>
              </a:ext>
            </a:extLst>
          </p:cNvPr>
          <p:cNvSpPr>
            <a:spLocks noGrp="1"/>
          </p:cNvSpPr>
          <p:nvPr>
            <p:ph type="sldNum" sz="quarter" idx="12"/>
          </p:nvPr>
        </p:nvSpPr>
        <p:spPr/>
        <p:txBody>
          <a:bodyPr/>
          <a:lstStyle/>
          <a:p>
            <a:fld id="{8C8064D2-ECE5-434A-BBA5-E34E59BF6EAC}" type="slidenum">
              <a:rPr lang="en-CA" smtClean="0"/>
              <a:t>45</a:t>
            </a:fld>
            <a:endParaRPr lang="en-CA"/>
          </a:p>
        </p:txBody>
      </p:sp>
      <p:sp>
        <p:nvSpPr>
          <p:cNvPr id="6" name="TextBox 5">
            <a:extLst>
              <a:ext uri="{FF2B5EF4-FFF2-40B4-BE49-F238E27FC236}">
                <a16:creationId xmlns:a16="http://schemas.microsoft.com/office/drawing/2014/main" id="{6BD136BA-A3C5-AF69-5448-0F16AD4C3D70}"/>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71135D7-6452-78E5-3A09-9701403859AD}"/>
                  </a:ext>
                </a:extLst>
              </p:cNvPr>
              <p:cNvSpPr txBox="1"/>
              <p:nvPr/>
            </p:nvSpPr>
            <p:spPr>
              <a:xfrm>
                <a:off x="305131" y="756872"/>
                <a:ext cx="11482678" cy="3293209"/>
              </a:xfrm>
              <a:prstGeom prst="rect">
                <a:avLst/>
              </a:prstGeom>
              <a:noFill/>
            </p:spPr>
            <p:txBody>
              <a:bodyPr wrap="square">
                <a:spAutoFit/>
              </a:bodyPr>
              <a:lstStyle/>
              <a:p>
                <a:r>
                  <a:rPr lang="en-US" sz="1600" b="1" dirty="0"/>
                  <a:t>The source:</a:t>
                </a:r>
                <a:endParaRPr lang="en-CA" sz="1600" dirty="0"/>
              </a:p>
              <a:p>
                <a:pPr marL="742950" lvl="1" indent="-285750">
                  <a:buFont typeface="Arial" panose="020B0604020202020204" pitchFamily="34" charset="0"/>
                  <a:buChar char="•"/>
                </a:pPr>
                <a:endParaRPr lang="en-US" sz="1600" b="0" i="0" u="none" strike="noStrike" baseline="0" dirty="0"/>
              </a:p>
              <a:p>
                <a:pPr lvl="1"/>
                <a:r>
                  <a:rPr lang="en-US" sz="1600" b="1" dirty="0"/>
                  <a:t>P</a:t>
                </a:r>
                <a:r>
                  <a:rPr lang="en-US" sz="1600" b="1" i="0" u="none" strike="noStrike" baseline="0" dirty="0"/>
                  <a:t>hotoemission of electrons from GaAs:</a:t>
                </a:r>
              </a:p>
              <a:p>
                <a:pPr lvl="1"/>
                <a:endParaRPr lang="en-US" sz="1600" b="1" i="0" u="none" strike="noStrike" baseline="0" dirty="0"/>
              </a:p>
              <a:p>
                <a:pPr marL="742950" lvl="1" indent="-285750">
                  <a:buFont typeface="Wingdings" panose="05000000000000000000" pitchFamily="2" charset="2"/>
                  <a:buChar char="Ø"/>
                </a:pPr>
                <a:r>
                  <a:rPr lang="en-US" sz="1600" b="0" i="0" u="none" strike="noStrike" baseline="0" dirty="0"/>
                  <a:t>Bulk GaAs typical </a:t>
                </a:r>
                <a14:m>
                  <m:oMath xmlns:m="http://schemas.openxmlformats.org/officeDocument/2006/math">
                    <m:sSub>
                      <m:sSubPr>
                        <m:ctrlPr>
                          <a:rPr lang="en-CA" sz="1600" b="0" i="1" u="none" strike="noStrike" baseline="0" smtClean="0">
                            <a:solidFill>
                              <a:srgbClr val="6183C1"/>
                            </a:solidFill>
                            <a:latin typeface="Cambria Math" panose="02040503050406030204" pitchFamily="18" charset="0"/>
                          </a:rPr>
                        </m:ctrlPr>
                      </m:sSubPr>
                      <m:e>
                        <m:r>
                          <a:rPr lang="en-CA" sz="1600" b="0" i="1" u="none" strike="noStrike" baseline="0" smtClean="0">
                            <a:solidFill>
                              <a:srgbClr val="6183C1"/>
                            </a:solidFill>
                            <a:latin typeface="Cambria Math" panose="02040503050406030204" pitchFamily="18" charset="0"/>
                          </a:rPr>
                          <m:t>𝑃</m:t>
                        </m:r>
                      </m:e>
                      <m:sub>
                        <m:r>
                          <a:rPr lang="en-CA" sz="1600" b="0" i="1" u="none" strike="noStrike" baseline="0" smtClean="0">
                            <a:solidFill>
                              <a:srgbClr val="6183C1"/>
                            </a:solidFill>
                            <a:latin typeface="Cambria Math" panose="02040503050406030204" pitchFamily="18" charset="0"/>
                          </a:rPr>
                          <m:t>𝑒</m:t>
                        </m:r>
                      </m:sub>
                    </m:sSub>
                    <m:r>
                      <a:rPr lang="en-CA" sz="1600" b="0" i="1" u="none" strike="noStrike" baseline="0" smtClean="0">
                        <a:solidFill>
                          <a:srgbClr val="6183C1"/>
                        </a:solidFill>
                        <a:latin typeface="Cambria Math" panose="02040503050406030204" pitchFamily="18" charset="0"/>
                      </a:rPr>
                      <m:t>≃37%</m:t>
                    </m:r>
                  </m:oMath>
                </a14:m>
                <a:br>
                  <a:rPr lang="en-US" sz="1600" b="0" i="0" u="none" strike="noStrike" baseline="0" dirty="0">
                    <a:solidFill>
                      <a:srgbClr val="6183C1"/>
                    </a:solidFill>
                  </a:rPr>
                </a:br>
                <a:r>
                  <a:rPr lang="en-US" sz="1600" dirty="0"/>
                  <a:t>T</a:t>
                </a:r>
                <a:r>
                  <a:rPr lang="en-US" sz="1600" b="0" i="0" u="none" strike="noStrike" baseline="0" dirty="0"/>
                  <a:t>heoretical maximum:</a:t>
                </a:r>
                <a:r>
                  <a:rPr lang="en-US" sz="1600" b="0" i="0" u="none" strike="noStrike" dirty="0"/>
                  <a:t> </a:t>
                </a:r>
                <a14:m>
                  <m:oMath xmlns:m="http://schemas.openxmlformats.org/officeDocument/2006/math">
                    <m:sSub>
                      <m:sSubPr>
                        <m:ctrlPr>
                          <a:rPr lang="en-CA" sz="1600" b="0" i="1" u="none" strike="noStrike" smtClean="0">
                            <a:solidFill>
                              <a:srgbClr val="6183C1"/>
                            </a:solidFill>
                            <a:latin typeface="Cambria Math" panose="02040503050406030204" pitchFamily="18" charset="0"/>
                          </a:rPr>
                        </m:ctrlPr>
                      </m:sSubPr>
                      <m:e>
                        <m:r>
                          <a:rPr lang="en-CA" sz="1600" b="0" i="1" u="none" strike="noStrike" smtClean="0">
                            <a:solidFill>
                              <a:srgbClr val="6183C1"/>
                            </a:solidFill>
                            <a:latin typeface="Cambria Math" panose="02040503050406030204" pitchFamily="18" charset="0"/>
                          </a:rPr>
                          <m:t>𝑃</m:t>
                        </m:r>
                      </m:e>
                      <m:sub>
                        <m:r>
                          <a:rPr lang="en-CA" sz="1600" b="0" i="1" u="none" strike="noStrike" smtClean="0">
                            <a:solidFill>
                              <a:srgbClr val="6183C1"/>
                            </a:solidFill>
                            <a:latin typeface="Cambria Math" panose="02040503050406030204" pitchFamily="18" charset="0"/>
                          </a:rPr>
                          <m:t>𝑒</m:t>
                        </m:r>
                      </m:sub>
                    </m:sSub>
                    <m:r>
                      <a:rPr lang="en-CA" sz="1600" b="0" i="1" u="none" strike="noStrike" smtClean="0">
                        <a:solidFill>
                          <a:srgbClr val="6183C1"/>
                        </a:solidFill>
                        <a:latin typeface="Cambria Math" panose="02040503050406030204" pitchFamily="18" charset="0"/>
                      </a:rPr>
                      <m:t>=50%</m:t>
                    </m:r>
                  </m:oMath>
                </a14:m>
                <a:r>
                  <a:rPr lang="en-US" sz="1600" b="0" i="0" u="none" strike="noStrike" baseline="0" dirty="0">
                    <a:solidFill>
                      <a:srgbClr val="6183C1"/>
                    </a:solidFill>
                  </a:rPr>
                  <a:t> </a:t>
                </a:r>
                <a:endParaRPr lang="en-US" sz="1600" dirty="0">
                  <a:solidFill>
                    <a:srgbClr val="6183C1"/>
                  </a:solidFill>
                </a:endParaRPr>
              </a:p>
              <a:p>
                <a:pPr marL="742950" lvl="1" indent="-285750">
                  <a:buFont typeface="Wingdings" panose="05000000000000000000" pitchFamily="2" charset="2"/>
                  <a:buChar char="Ø"/>
                </a:pPr>
                <a:endParaRPr lang="en-US" sz="1600" b="0" i="0" u="none" strike="noStrike" baseline="0" dirty="0">
                  <a:solidFill>
                    <a:srgbClr val="6183C1"/>
                  </a:solidFill>
                </a:endParaRPr>
              </a:p>
              <a:p>
                <a:pPr marL="742950" lvl="1" indent="-285750">
                  <a:buFont typeface="Wingdings" panose="05000000000000000000" pitchFamily="2" charset="2"/>
                  <a:buChar char="Ø"/>
                </a:pPr>
                <a:r>
                  <a:rPr lang="en-US" sz="1600" b="0" i="0" u="none" strike="noStrike" baseline="0" dirty="0"/>
                  <a:t>Strained GaAs = typical </a:t>
                </a:r>
                <a14:m>
                  <m:oMath xmlns:m="http://schemas.openxmlformats.org/officeDocument/2006/math">
                    <m:sSub>
                      <m:sSubPr>
                        <m:ctrlPr>
                          <a:rPr lang="en-CA" sz="1600" b="0" i="1" u="none" strike="noStrike" baseline="0" smtClean="0">
                            <a:solidFill>
                              <a:srgbClr val="6183C1"/>
                            </a:solidFill>
                            <a:latin typeface="Cambria Math" panose="02040503050406030204" pitchFamily="18" charset="0"/>
                          </a:rPr>
                        </m:ctrlPr>
                      </m:sSubPr>
                      <m:e>
                        <m:r>
                          <a:rPr lang="en-CA" sz="1600" b="0" i="1" u="none" strike="noStrike" baseline="0" smtClean="0">
                            <a:solidFill>
                              <a:srgbClr val="6183C1"/>
                            </a:solidFill>
                            <a:latin typeface="Cambria Math" panose="02040503050406030204" pitchFamily="18" charset="0"/>
                          </a:rPr>
                          <m:t>𝑃</m:t>
                        </m:r>
                      </m:e>
                      <m:sub>
                        <m:r>
                          <a:rPr lang="en-CA" sz="1600" b="0" i="1" u="none" strike="noStrike" baseline="0" smtClean="0">
                            <a:solidFill>
                              <a:srgbClr val="6183C1"/>
                            </a:solidFill>
                            <a:latin typeface="Cambria Math" panose="02040503050406030204" pitchFamily="18" charset="0"/>
                          </a:rPr>
                          <m:t>𝑒</m:t>
                        </m:r>
                      </m:sub>
                    </m:sSub>
                    <m:r>
                      <a:rPr lang="en-CA" sz="1600" b="0" i="1" u="none" strike="noStrike" baseline="0" smtClean="0">
                        <a:solidFill>
                          <a:srgbClr val="6183C1"/>
                        </a:solidFill>
                        <a:latin typeface="Cambria Math" panose="02040503050406030204" pitchFamily="18" charset="0"/>
                      </a:rPr>
                      <m:t>≃80%</m:t>
                    </m:r>
                  </m:oMath>
                </a14:m>
                <a:br>
                  <a:rPr lang="en-CA" sz="1600" b="0" i="0" u="none" strike="noStrike" baseline="0" dirty="0">
                    <a:solidFill>
                      <a:srgbClr val="6183C1"/>
                    </a:solidFill>
                  </a:rPr>
                </a:br>
                <a:r>
                  <a:rPr lang="en-US" sz="1600" dirty="0"/>
                  <a:t>T</a:t>
                </a:r>
                <a:r>
                  <a:rPr lang="en-US" sz="1600" b="0" i="0" u="none" strike="noStrike" baseline="0" dirty="0"/>
                  <a:t>heoretical maximum:</a:t>
                </a:r>
                <a:r>
                  <a:rPr lang="en-US" sz="1600" b="0" i="0" u="none" strike="noStrike" dirty="0"/>
                  <a:t> </a:t>
                </a:r>
                <a14:m>
                  <m:oMath xmlns:m="http://schemas.openxmlformats.org/officeDocument/2006/math">
                    <m:sSub>
                      <m:sSubPr>
                        <m:ctrlPr>
                          <a:rPr lang="en-CA" sz="1600" i="1">
                            <a:solidFill>
                              <a:srgbClr val="6183C1"/>
                            </a:solidFill>
                            <a:latin typeface="Cambria Math" panose="02040503050406030204" pitchFamily="18" charset="0"/>
                          </a:rPr>
                        </m:ctrlPr>
                      </m:sSubPr>
                      <m:e>
                        <m:r>
                          <a:rPr lang="en-CA" sz="1600" i="1">
                            <a:solidFill>
                              <a:srgbClr val="6183C1"/>
                            </a:solidFill>
                            <a:latin typeface="Cambria Math" panose="02040503050406030204" pitchFamily="18" charset="0"/>
                          </a:rPr>
                          <m:t>𝑃</m:t>
                        </m:r>
                      </m:e>
                      <m:sub>
                        <m:r>
                          <a:rPr lang="en-CA" sz="1600" i="1">
                            <a:solidFill>
                              <a:srgbClr val="6183C1"/>
                            </a:solidFill>
                            <a:latin typeface="Cambria Math" panose="02040503050406030204" pitchFamily="18" charset="0"/>
                          </a:rPr>
                          <m:t>𝑒</m:t>
                        </m:r>
                      </m:sub>
                    </m:sSub>
                    <m:r>
                      <a:rPr lang="en-CA" sz="1600" i="1">
                        <a:solidFill>
                          <a:srgbClr val="6183C1"/>
                        </a:solidFill>
                        <a:latin typeface="Cambria Math" panose="02040503050406030204" pitchFamily="18" charset="0"/>
                      </a:rPr>
                      <m:t>=</m:t>
                    </m:r>
                    <m:r>
                      <a:rPr lang="en-CA" sz="1600" b="0" i="1" smtClean="0">
                        <a:solidFill>
                          <a:srgbClr val="6183C1"/>
                        </a:solidFill>
                        <a:latin typeface="Cambria Math" panose="02040503050406030204" pitchFamily="18" charset="0"/>
                      </a:rPr>
                      <m:t>10</m:t>
                    </m:r>
                    <m:r>
                      <a:rPr lang="en-CA" sz="1600" i="1">
                        <a:solidFill>
                          <a:srgbClr val="6183C1"/>
                        </a:solidFill>
                        <a:latin typeface="Cambria Math" panose="02040503050406030204" pitchFamily="18" charset="0"/>
                      </a:rPr>
                      <m:t>0%</m:t>
                    </m:r>
                  </m:oMath>
                </a14:m>
                <a:r>
                  <a:rPr lang="en-US" sz="1600" dirty="0">
                    <a:solidFill>
                      <a:srgbClr val="6183C1"/>
                    </a:solidFill>
                  </a:rPr>
                  <a:t> </a:t>
                </a:r>
                <a:endParaRPr lang="en-US" sz="1600" b="0" i="0" u="none" strike="noStrike" baseline="0" dirty="0"/>
              </a:p>
              <a:p>
                <a:pPr lvl="1"/>
                <a:endParaRPr lang="en-US" sz="1600" b="0" i="0" u="none" strike="noStrike" baseline="0" dirty="0"/>
              </a:p>
              <a:p>
                <a:pPr lvl="1"/>
                <a:r>
                  <a:rPr lang="en-US" sz="1600" b="0" i="0" u="none" strike="noStrike" baseline="0" dirty="0"/>
                  <a:t>Figure of Merit:   </a:t>
                </a:r>
                <a14:m>
                  <m:oMath xmlns:m="http://schemas.openxmlformats.org/officeDocument/2006/math">
                    <m:r>
                      <a:rPr lang="en-CA" sz="1600" b="0" i="1" u="none" strike="noStrike" baseline="0" smtClean="0">
                        <a:solidFill>
                          <a:srgbClr val="6183C1"/>
                        </a:solidFill>
                        <a:latin typeface="Cambria Math" panose="02040503050406030204" pitchFamily="18" charset="0"/>
                      </a:rPr>
                      <m:t>𝐼</m:t>
                    </m:r>
                    <m:sSubSup>
                      <m:sSubSupPr>
                        <m:ctrlPr>
                          <a:rPr lang="en-CA" sz="1600" b="0" i="1" u="none" strike="noStrike" baseline="0" smtClean="0">
                            <a:solidFill>
                              <a:srgbClr val="6183C1"/>
                            </a:solidFill>
                            <a:latin typeface="Cambria Math" panose="02040503050406030204" pitchFamily="18" charset="0"/>
                          </a:rPr>
                        </m:ctrlPr>
                      </m:sSubSupPr>
                      <m:e>
                        <m:r>
                          <a:rPr lang="en-CA" sz="1600" b="0" i="1" u="none" strike="noStrike" baseline="0" smtClean="0">
                            <a:solidFill>
                              <a:srgbClr val="6183C1"/>
                            </a:solidFill>
                            <a:latin typeface="Cambria Math" panose="02040503050406030204" pitchFamily="18" charset="0"/>
                          </a:rPr>
                          <m:t>𝑃</m:t>
                        </m:r>
                      </m:e>
                      <m:sub>
                        <m:r>
                          <a:rPr lang="en-CA" sz="1600" b="0" i="1" u="none" strike="noStrike" baseline="0" smtClean="0">
                            <a:solidFill>
                              <a:srgbClr val="6183C1"/>
                            </a:solidFill>
                            <a:latin typeface="Cambria Math" panose="02040503050406030204" pitchFamily="18" charset="0"/>
                          </a:rPr>
                          <m:t>𝑒</m:t>
                        </m:r>
                      </m:sub>
                      <m:sup>
                        <m:r>
                          <a:rPr lang="en-CA" sz="1600" b="0" i="1" u="none" strike="noStrike" baseline="0" smtClean="0">
                            <a:solidFill>
                              <a:srgbClr val="6183C1"/>
                            </a:solidFill>
                            <a:latin typeface="Cambria Math" panose="02040503050406030204" pitchFamily="18" charset="0"/>
                          </a:rPr>
                          <m:t>2</m:t>
                        </m:r>
                      </m:sup>
                    </m:sSubSup>
                  </m:oMath>
                </a14:m>
                <a:endParaRPr lang="en-US" sz="1600" b="0" i="0" u="none" strike="noStrike" baseline="0" dirty="0"/>
              </a:p>
              <a:p>
                <a:pPr lvl="1"/>
                <a:endParaRPr lang="en-US" sz="1600" b="0" i="0" u="none" strike="noStrike" baseline="0" dirty="0"/>
              </a:p>
              <a:p>
                <a:pPr marL="742950" lvl="1" indent="-285750">
                  <a:buFont typeface="Arial" panose="020B0604020202020204" pitchFamily="34" charset="0"/>
                  <a:buChar char="•"/>
                </a:pPr>
                <a:endParaRPr lang="en-US" sz="1600" b="0" i="0" u="none" strike="noStrike" baseline="0" dirty="0"/>
              </a:p>
            </p:txBody>
          </p:sp>
        </mc:Choice>
        <mc:Fallback xmlns="">
          <p:sp>
            <p:nvSpPr>
              <p:cNvPr id="7" name="TextBox 6">
                <a:extLst>
                  <a:ext uri="{FF2B5EF4-FFF2-40B4-BE49-F238E27FC236}">
                    <a16:creationId xmlns:a16="http://schemas.microsoft.com/office/drawing/2014/main" id="{171135D7-6452-78E5-3A09-9701403859AD}"/>
                  </a:ext>
                </a:extLst>
              </p:cNvPr>
              <p:cNvSpPr txBox="1">
                <a:spLocks noRot="1" noChangeAspect="1" noMove="1" noResize="1" noEditPoints="1" noAdjustHandles="1" noChangeArrowheads="1" noChangeShapeType="1" noTextEdit="1"/>
              </p:cNvSpPr>
              <p:nvPr/>
            </p:nvSpPr>
            <p:spPr>
              <a:xfrm>
                <a:off x="305131" y="756872"/>
                <a:ext cx="11482678" cy="3293209"/>
              </a:xfrm>
              <a:prstGeom prst="rect">
                <a:avLst/>
              </a:prstGeom>
              <a:blipFill>
                <a:blip r:embed="rId3"/>
                <a:stretch>
                  <a:fillRect l="-265" t="-556"/>
                </a:stretch>
              </a:blipFill>
            </p:spPr>
            <p:txBody>
              <a:bodyPr/>
              <a:lstStyle/>
              <a:p>
                <a:r>
                  <a:rPr lang="en-CA">
                    <a:noFill/>
                  </a:rPr>
                  <a:t> </a:t>
                </a:r>
              </a:p>
            </p:txBody>
          </p:sp>
        </mc:Fallback>
      </mc:AlternateContent>
      <p:grpSp>
        <p:nvGrpSpPr>
          <p:cNvPr id="8" name="Group 8">
            <a:extLst>
              <a:ext uri="{FF2B5EF4-FFF2-40B4-BE49-F238E27FC236}">
                <a16:creationId xmlns:a16="http://schemas.microsoft.com/office/drawing/2014/main" id="{E628AC52-64E2-945B-9B0B-277B6EC16A28}"/>
              </a:ext>
            </a:extLst>
          </p:cNvPr>
          <p:cNvGrpSpPr>
            <a:grpSpLocks/>
          </p:cNvGrpSpPr>
          <p:nvPr/>
        </p:nvGrpSpPr>
        <p:grpSpPr bwMode="auto">
          <a:xfrm>
            <a:off x="6234112" y="1006344"/>
            <a:ext cx="4752975" cy="2185988"/>
            <a:chOff x="2670" y="1518"/>
            <a:chExt cx="3090" cy="1377"/>
          </a:xfrm>
        </p:grpSpPr>
        <p:pic>
          <p:nvPicPr>
            <p:cNvPr id="9" name="Picture 6" descr="polsource">
              <a:extLst>
                <a:ext uri="{FF2B5EF4-FFF2-40B4-BE49-F238E27FC236}">
                  <a16:creationId xmlns:a16="http://schemas.microsoft.com/office/drawing/2014/main" id="{5242EE57-1C3B-09B3-57E1-321E0949E6EC}"/>
                </a:ext>
              </a:extLst>
            </p:cNvPr>
            <p:cNvPicPr>
              <a:picLocks noChangeAspect="1" noChangeArrowheads="1"/>
            </p:cNvPicPr>
            <p:nvPr/>
          </p:nvPicPr>
          <p:blipFill>
            <a:blip r:embed="rId4" cstate="print"/>
            <a:srcRect/>
            <a:stretch>
              <a:fillRect/>
            </a:stretch>
          </p:blipFill>
          <p:spPr bwMode="auto">
            <a:xfrm>
              <a:off x="2670" y="1572"/>
              <a:ext cx="3090" cy="1323"/>
            </a:xfrm>
            <a:prstGeom prst="rect">
              <a:avLst/>
            </a:prstGeom>
            <a:noFill/>
            <a:ln w="9525">
              <a:noFill/>
              <a:miter lim="800000"/>
              <a:headEnd/>
              <a:tailEnd/>
            </a:ln>
          </p:spPr>
        </p:pic>
        <p:sp>
          <p:nvSpPr>
            <p:cNvPr id="10" name="Rectangle 7">
              <a:extLst>
                <a:ext uri="{FF2B5EF4-FFF2-40B4-BE49-F238E27FC236}">
                  <a16:creationId xmlns:a16="http://schemas.microsoft.com/office/drawing/2014/main" id="{16DEBCE8-2024-BA4B-0196-9C45B4D05D3E}"/>
                </a:ext>
              </a:extLst>
            </p:cNvPr>
            <p:cNvSpPr>
              <a:spLocks noChangeArrowheads="1"/>
            </p:cNvSpPr>
            <p:nvPr/>
          </p:nvSpPr>
          <p:spPr bwMode="auto">
            <a:xfrm>
              <a:off x="5154" y="1518"/>
              <a:ext cx="606" cy="234"/>
            </a:xfrm>
            <a:prstGeom prst="rect">
              <a:avLst/>
            </a:prstGeom>
            <a:solidFill>
              <a:schemeClr val="bg1"/>
            </a:solidFill>
            <a:ln w="9525">
              <a:solidFill>
                <a:schemeClr val="bg1"/>
              </a:solidFill>
              <a:miter lim="800000"/>
              <a:headEnd/>
              <a:tailEnd/>
            </a:ln>
          </p:spPr>
          <p:txBody>
            <a:bodyPr wrap="none" anchor="ctr"/>
            <a:lstStyle/>
            <a:p>
              <a:endParaRPr lang="en-US"/>
            </a:p>
          </p:txBody>
        </p:sp>
      </p:grpSp>
      <p:pic>
        <p:nvPicPr>
          <p:cNvPr id="11" name="Picture 10">
            <a:extLst>
              <a:ext uri="{FF2B5EF4-FFF2-40B4-BE49-F238E27FC236}">
                <a16:creationId xmlns:a16="http://schemas.microsoft.com/office/drawing/2014/main" id="{241EED8F-1DF2-9C7B-758B-93555AAE7B91}"/>
              </a:ext>
            </a:extLst>
          </p:cNvPr>
          <p:cNvPicPr>
            <a:picLocks noChangeAspect="1"/>
          </p:cNvPicPr>
          <p:nvPr/>
        </p:nvPicPr>
        <p:blipFill>
          <a:blip r:embed="rId5"/>
          <a:stretch>
            <a:fillRect/>
          </a:stretch>
        </p:blipFill>
        <p:spPr>
          <a:xfrm>
            <a:off x="2415343" y="3729419"/>
            <a:ext cx="7038621" cy="2371709"/>
          </a:xfrm>
          <a:prstGeom prst="rect">
            <a:avLst/>
          </a:prstGeom>
        </p:spPr>
      </p:pic>
      <p:sp>
        <p:nvSpPr>
          <p:cNvPr id="5" name="TextBox 4">
            <a:extLst>
              <a:ext uri="{FF2B5EF4-FFF2-40B4-BE49-F238E27FC236}">
                <a16:creationId xmlns:a16="http://schemas.microsoft.com/office/drawing/2014/main" id="{295E76A6-AC5D-F00A-56EC-2B219DBD42C5}"/>
              </a:ext>
            </a:extLst>
          </p:cNvPr>
          <p:cNvSpPr txBox="1"/>
          <p:nvPr/>
        </p:nvSpPr>
        <p:spPr>
          <a:xfrm>
            <a:off x="7805334" y="5800570"/>
            <a:ext cx="1222430" cy="261610"/>
          </a:xfrm>
          <a:prstGeom prst="rect">
            <a:avLst/>
          </a:prstGeom>
          <a:noFill/>
        </p:spPr>
        <p:txBody>
          <a:bodyPr wrap="square">
            <a:spAutoFit/>
          </a:bodyPr>
          <a:lstStyle/>
          <a:p>
            <a:r>
              <a:rPr lang="en-US" sz="1100" b="0" i="0" u="none" strike="noStrike" baseline="0" dirty="0">
                <a:solidFill>
                  <a:srgbClr val="0081AD"/>
                </a:solidFill>
                <a:latin typeface="CharisSIL"/>
              </a:rPr>
              <a:t>Unknown source</a:t>
            </a:r>
            <a:endParaRPr lang="en-CA" sz="1100" dirty="0"/>
          </a:p>
        </p:txBody>
      </p:sp>
      <p:sp>
        <p:nvSpPr>
          <p:cNvPr id="12" name="TextBox 11">
            <a:extLst>
              <a:ext uri="{FF2B5EF4-FFF2-40B4-BE49-F238E27FC236}">
                <a16:creationId xmlns:a16="http://schemas.microsoft.com/office/drawing/2014/main" id="{6D985B19-6195-CF0D-B5A7-854E5AB1C4BC}"/>
              </a:ext>
            </a:extLst>
          </p:cNvPr>
          <p:cNvSpPr txBox="1"/>
          <p:nvPr/>
        </p:nvSpPr>
        <p:spPr>
          <a:xfrm>
            <a:off x="8416549" y="2997776"/>
            <a:ext cx="1222430" cy="261610"/>
          </a:xfrm>
          <a:prstGeom prst="rect">
            <a:avLst/>
          </a:prstGeom>
          <a:noFill/>
        </p:spPr>
        <p:txBody>
          <a:bodyPr wrap="square">
            <a:spAutoFit/>
          </a:bodyPr>
          <a:lstStyle/>
          <a:p>
            <a:r>
              <a:rPr lang="en-US" sz="1100" b="0" i="0" u="none" strike="noStrike" baseline="0" dirty="0">
                <a:solidFill>
                  <a:srgbClr val="0081AD"/>
                </a:solidFill>
                <a:latin typeface="CharisSIL"/>
              </a:rPr>
              <a:t>Unknown source</a:t>
            </a:r>
            <a:endParaRPr lang="en-CA" sz="1100" dirty="0"/>
          </a:p>
        </p:txBody>
      </p:sp>
    </p:spTree>
    <p:extLst>
      <p:ext uri="{BB962C8B-B14F-4D97-AF65-F5344CB8AC3E}">
        <p14:creationId xmlns:p14="http://schemas.microsoft.com/office/powerpoint/2010/main" val="2211525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CE7BB-1D22-71FB-D5F6-B866E8DA0CF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935DABA-67F3-1353-3577-08E61011EE93}"/>
              </a:ext>
            </a:extLst>
          </p:cNvPr>
          <p:cNvSpPr>
            <a:spLocks noGrp="1"/>
          </p:cNvSpPr>
          <p:nvPr>
            <p:ph type="dt" sz="half" idx="10"/>
          </p:nvPr>
        </p:nvSpPr>
        <p:spPr/>
        <p:txBody>
          <a:bodyPr/>
          <a:lstStyle/>
          <a:p>
            <a:fld id="{38B091C9-3A23-42CB-9B37-3D3281C6583C}" type="datetime1">
              <a:rPr lang="en-CA" smtClean="0"/>
              <a:t>2025-09-23</a:t>
            </a:fld>
            <a:endParaRPr lang="en-CA"/>
          </a:p>
        </p:txBody>
      </p:sp>
      <p:sp>
        <p:nvSpPr>
          <p:cNvPr id="3" name="Footer Placeholder 2">
            <a:extLst>
              <a:ext uri="{FF2B5EF4-FFF2-40B4-BE49-F238E27FC236}">
                <a16:creationId xmlns:a16="http://schemas.microsoft.com/office/drawing/2014/main" id="{57BBAD11-D6EB-9892-C595-37219988C32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1EEDC8DA-5419-FA44-E5D1-0DF0797FEA0A}"/>
              </a:ext>
            </a:extLst>
          </p:cNvPr>
          <p:cNvSpPr>
            <a:spLocks noGrp="1"/>
          </p:cNvSpPr>
          <p:nvPr>
            <p:ph type="sldNum" sz="quarter" idx="12"/>
          </p:nvPr>
        </p:nvSpPr>
        <p:spPr/>
        <p:txBody>
          <a:bodyPr/>
          <a:lstStyle/>
          <a:p>
            <a:fld id="{8C8064D2-ECE5-434A-BBA5-E34E59BF6EAC}" type="slidenum">
              <a:rPr lang="en-CA" smtClean="0"/>
              <a:t>46</a:t>
            </a:fld>
            <a:endParaRPr lang="en-CA"/>
          </a:p>
        </p:txBody>
      </p:sp>
      <p:sp>
        <p:nvSpPr>
          <p:cNvPr id="6" name="TextBox 5">
            <a:extLst>
              <a:ext uri="{FF2B5EF4-FFF2-40B4-BE49-F238E27FC236}">
                <a16:creationId xmlns:a16="http://schemas.microsoft.com/office/drawing/2014/main" id="{A5F3CAC4-CE86-E737-375E-6B0B041867E5}"/>
              </a:ext>
            </a:extLst>
          </p:cNvPr>
          <p:cNvSpPr txBox="1"/>
          <p:nvPr/>
        </p:nvSpPr>
        <p:spPr>
          <a:xfrm>
            <a:off x="271875" y="212487"/>
            <a:ext cx="4623398" cy="400110"/>
          </a:xfrm>
          <a:prstGeom prst="rect">
            <a:avLst/>
          </a:prstGeom>
          <a:noFill/>
        </p:spPr>
        <p:txBody>
          <a:bodyPr wrap="square" rtlCol="0">
            <a:spAutoFit/>
          </a:bodyPr>
          <a:lstStyle/>
          <a:p>
            <a:r>
              <a:rPr lang="en-US" sz="2000" b="1"/>
              <a:t>Polarized beam  </a:t>
            </a:r>
            <a:endParaRPr lang="en-US" sz="2000" b="1" dirty="0"/>
          </a:p>
        </p:txBody>
      </p:sp>
      <p:sp>
        <p:nvSpPr>
          <p:cNvPr id="7" name="TextBox 6">
            <a:extLst>
              <a:ext uri="{FF2B5EF4-FFF2-40B4-BE49-F238E27FC236}">
                <a16:creationId xmlns:a16="http://schemas.microsoft.com/office/drawing/2014/main" id="{93ED80A6-13AE-9B0E-2E79-8B7F6DACA091}"/>
              </a:ext>
            </a:extLst>
          </p:cNvPr>
          <p:cNvSpPr txBox="1"/>
          <p:nvPr/>
        </p:nvSpPr>
        <p:spPr>
          <a:xfrm>
            <a:off x="305131" y="756872"/>
            <a:ext cx="6839588" cy="5262979"/>
          </a:xfrm>
          <a:prstGeom prst="rect">
            <a:avLst/>
          </a:prstGeom>
          <a:noFill/>
        </p:spPr>
        <p:txBody>
          <a:bodyPr wrap="square">
            <a:spAutoFit/>
          </a:bodyPr>
          <a:lstStyle/>
          <a:p>
            <a:r>
              <a:rPr lang="en-US" sz="1600" b="1" dirty="0"/>
              <a:t>The source:</a:t>
            </a:r>
          </a:p>
          <a:p>
            <a:endParaRPr lang="en-US" sz="1600" dirty="0"/>
          </a:p>
          <a:p>
            <a:pPr marL="742950" lvl="1" indent="-285750">
              <a:buFont typeface="Arial" panose="020B0604020202020204" pitchFamily="34" charset="0"/>
              <a:buChar char="•"/>
            </a:pPr>
            <a:r>
              <a:rPr lang="en-US" sz="1600" dirty="0"/>
              <a:t>The voltage applied to the Pockels cell is the only change in the electron beam generation or transport that is correlated to beam helicity.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photocathode quantum efficiency has an analyzing power for linear polarized light, but is the same for right- and left-handed circular polarization.</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Helicity-correlated asymmetries in the electron beam are directly related to the voltage applied to the Pockels cell or the polarization-sensitive transport of the laser light to the photocathode.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Residual linear polarization on the cathode is impossible to completely eliminate (Pockels cell alignment, vacuum windows, etc.)</a:t>
            </a:r>
          </a:p>
          <a:p>
            <a:pPr lvl="1"/>
            <a:endParaRPr lang="en-US" sz="1600" dirty="0"/>
          </a:p>
          <a:p>
            <a:pPr marL="742950" lvl="1" indent="-285750">
              <a:buFont typeface="Arial" panose="020B0604020202020204" pitchFamily="34" charset="0"/>
              <a:buChar char="•"/>
            </a:pPr>
            <a:r>
              <a:rPr lang="en-US" sz="1600" dirty="0"/>
              <a:t>The residual linear light polarization is the major reason for beam charge asymmetries </a:t>
            </a:r>
            <a:endParaRPr lang="en-CA" sz="1600" dirty="0"/>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US" sz="1600" dirty="0"/>
              <a:t>The cathode QE is also position dependent and changes over time, requiring laser spot changes.   </a:t>
            </a:r>
          </a:p>
        </p:txBody>
      </p:sp>
      <p:pic>
        <p:nvPicPr>
          <p:cNvPr id="8" name="Picture 7">
            <a:extLst>
              <a:ext uri="{FF2B5EF4-FFF2-40B4-BE49-F238E27FC236}">
                <a16:creationId xmlns:a16="http://schemas.microsoft.com/office/drawing/2014/main" id="{B8BB5051-0EB8-A41C-8FC7-002C51685D6A}"/>
              </a:ext>
            </a:extLst>
          </p:cNvPr>
          <p:cNvPicPr>
            <a:picLocks noChangeAspect="1"/>
          </p:cNvPicPr>
          <p:nvPr/>
        </p:nvPicPr>
        <p:blipFill>
          <a:blip r:embed="rId3"/>
          <a:stretch>
            <a:fillRect/>
          </a:stretch>
        </p:blipFill>
        <p:spPr>
          <a:xfrm>
            <a:off x="7692252" y="3316977"/>
            <a:ext cx="3979572" cy="2553237"/>
          </a:xfrm>
          <a:prstGeom prst="rect">
            <a:avLst/>
          </a:prstGeom>
        </p:spPr>
      </p:pic>
      <p:sp>
        <p:nvSpPr>
          <p:cNvPr id="10" name="TextBox 9">
            <a:extLst>
              <a:ext uri="{FF2B5EF4-FFF2-40B4-BE49-F238E27FC236}">
                <a16:creationId xmlns:a16="http://schemas.microsoft.com/office/drawing/2014/main" id="{4549568B-ADAA-18E0-9470-96A9BE972399}"/>
              </a:ext>
            </a:extLst>
          </p:cNvPr>
          <p:cNvSpPr txBox="1"/>
          <p:nvPr/>
        </p:nvSpPr>
        <p:spPr>
          <a:xfrm>
            <a:off x="8718722" y="3577395"/>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pic>
        <p:nvPicPr>
          <p:cNvPr id="12" name="Picture 11">
            <a:extLst>
              <a:ext uri="{FF2B5EF4-FFF2-40B4-BE49-F238E27FC236}">
                <a16:creationId xmlns:a16="http://schemas.microsoft.com/office/drawing/2014/main" id="{F3581F8C-FC1D-0598-E90D-1898EB2CFEF9}"/>
              </a:ext>
            </a:extLst>
          </p:cNvPr>
          <p:cNvPicPr>
            <a:picLocks noChangeAspect="1"/>
          </p:cNvPicPr>
          <p:nvPr/>
        </p:nvPicPr>
        <p:blipFill>
          <a:blip r:embed="rId4"/>
          <a:stretch>
            <a:fillRect/>
          </a:stretch>
        </p:blipFill>
        <p:spPr>
          <a:xfrm>
            <a:off x="8096718" y="756872"/>
            <a:ext cx="3474686" cy="2489516"/>
          </a:xfrm>
          <a:prstGeom prst="rect">
            <a:avLst/>
          </a:prstGeom>
        </p:spPr>
      </p:pic>
      <p:sp>
        <p:nvSpPr>
          <p:cNvPr id="14" name="TextBox 13">
            <a:extLst>
              <a:ext uri="{FF2B5EF4-FFF2-40B4-BE49-F238E27FC236}">
                <a16:creationId xmlns:a16="http://schemas.microsoft.com/office/drawing/2014/main" id="{9C0FC9D0-75E1-B479-ABD3-412D31C08E24}"/>
              </a:ext>
            </a:extLst>
          </p:cNvPr>
          <p:cNvSpPr txBox="1"/>
          <p:nvPr/>
        </p:nvSpPr>
        <p:spPr>
          <a:xfrm>
            <a:off x="10081647" y="4788976"/>
            <a:ext cx="1356910" cy="338554"/>
          </a:xfrm>
          <a:prstGeom prst="rect">
            <a:avLst/>
          </a:prstGeom>
          <a:noFill/>
        </p:spPr>
        <p:txBody>
          <a:bodyPr wrap="none" rtlCol="0">
            <a:spAutoFit/>
          </a:bodyPr>
          <a:lstStyle/>
          <a:p>
            <a:r>
              <a:rPr lang="en-CA" sz="1600" dirty="0"/>
              <a:t>QE anisotropy</a:t>
            </a:r>
          </a:p>
        </p:txBody>
      </p:sp>
    </p:spTree>
    <p:extLst>
      <p:ext uri="{BB962C8B-B14F-4D97-AF65-F5344CB8AC3E}">
        <p14:creationId xmlns:p14="http://schemas.microsoft.com/office/powerpoint/2010/main" val="251748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AA67-9D2D-97C2-4636-A934524FEC6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B5947FD-46B0-65D4-D683-8F458DD5C4F2}"/>
              </a:ext>
            </a:extLst>
          </p:cNvPr>
          <p:cNvSpPr>
            <a:spLocks noGrp="1"/>
          </p:cNvSpPr>
          <p:nvPr>
            <p:ph type="dt" sz="half" idx="10"/>
          </p:nvPr>
        </p:nvSpPr>
        <p:spPr/>
        <p:txBody>
          <a:bodyPr/>
          <a:lstStyle/>
          <a:p>
            <a:fld id="{1AB036B6-F513-482F-ABAB-35A4DCD15DAF}" type="datetime1">
              <a:rPr lang="en-CA" smtClean="0"/>
              <a:t>2025-09-23</a:t>
            </a:fld>
            <a:endParaRPr lang="en-CA"/>
          </a:p>
        </p:txBody>
      </p:sp>
      <p:sp>
        <p:nvSpPr>
          <p:cNvPr id="3" name="Footer Placeholder 2">
            <a:extLst>
              <a:ext uri="{FF2B5EF4-FFF2-40B4-BE49-F238E27FC236}">
                <a16:creationId xmlns:a16="http://schemas.microsoft.com/office/drawing/2014/main" id="{D89171E7-B8E8-645D-40E7-7B9734CB7E2E}"/>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E4762092-3782-C474-8271-68395AB364FA}"/>
              </a:ext>
            </a:extLst>
          </p:cNvPr>
          <p:cNvSpPr>
            <a:spLocks noGrp="1"/>
          </p:cNvSpPr>
          <p:nvPr>
            <p:ph type="sldNum" sz="quarter" idx="12"/>
          </p:nvPr>
        </p:nvSpPr>
        <p:spPr/>
        <p:txBody>
          <a:bodyPr/>
          <a:lstStyle/>
          <a:p>
            <a:fld id="{8C8064D2-ECE5-434A-BBA5-E34E59BF6EAC}" type="slidenum">
              <a:rPr lang="en-CA" smtClean="0"/>
              <a:t>47</a:t>
            </a:fld>
            <a:endParaRPr lang="en-CA"/>
          </a:p>
        </p:txBody>
      </p:sp>
      <p:sp>
        <p:nvSpPr>
          <p:cNvPr id="6" name="TextBox 5">
            <a:extLst>
              <a:ext uri="{FF2B5EF4-FFF2-40B4-BE49-F238E27FC236}">
                <a16:creationId xmlns:a16="http://schemas.microsoft.com/office/drawing/2014/main" id="{B9877122-5440-C755-7BC7-E1E5B792BC75}"/>
              </a:ext>
            </a:extLst>
          </p:cNvPr>
          <p:cNvSpPr txBox="1"/>
          <p:nvPr/>
        </p:nvSpPr>
        <p:spPr>
          <a:xfrm>
            <a:off x="271875" y="212487"/>
            <a:ext cx="4623398" cy="400110"/>
          </a:xfrm>
          <a:prstGeom prst="rect">
            <a:avLst/>
          </a:prstGeom>
          <a:noFill/>
        </p:spPr>
        <p:txBody>
          <a:bodyPr wrap="square" rtlCol="0">
            <a:spAutoFit/>
          </a:bodyPr>
          <a:lstStyle/>
          <a:p>
            <a:r>
              <a:rPr lang="en-US" sz="2000" b="1"/>
              <a:t>Polarized beam  </a:t>
            </a:r>
            <a:endParaRPr lang="en-US" sz="2000" b="1" dirty="0"/>
          </a:p>
        </p:txBody>
      </p:sp>
      <p:sp>
        <p:nvSpPr>
          <p:cNvPr id="7" name="TextBox 6">
            <a:extLst>
              <a:ext uri="{FF2B5EF4-FFF2-40B4-BE49-F238E27FC236}">
                <a16:creationId xmlns:a16="http://schemas.microsoft.com/office/drawing/2014/main" id="{6B81A876-1B34-2322-219C-610F59F0C5A6}"/>
              </a:ext>
            </a:extLst>
          </p:cNvPr>
          <p:cNvSpPr txBox="1"/>
          <p:nvPr/>
        </p:nvSpPr>
        <p:spPr>
          <a:xfrm>
            <a:off x="305131" y="756872"/>
            <a:ext cx="6839588" cy="5262979"/>
          </a:xfrm>
          <a:prstGeom prst="rect">
            <a:avLst/>
          </a:prstGeom>
          <a:noFill/>
        </p:spPr>
        <p:txBody>
          <a:bodyPr wrap="square">
            <a:spAutoFit/>
          </a:bodyPr>
          <a:lstStyle/>
          <a:p>
            <a:r>
              <a:rPr lang="en-US" sz="1600" b="1" dirty="0"/>
              <a:t>The source:</a:t>
            </a:r>
          </a:p>
          <a:p>
            <a:endParaRPr lang="en-US" sz="1600" dirty="0"/>
          </a:p>
          <a:p>
            <a:pPr marL="742950" lvl="1" indent="-285750">
              <a:buFont typeface="Arial" panose="020B0604020202020204" pitchFamily="34" charset="0"/>
              <a:buChar char="•"/>
            </a:pPr>
            <a:r>
              <a:rPr lang="en-US" sz="1600" dirty="0"/>
              <a:t>The voltage applied to the Pockels cell is the only change in the electron beam generation or transport that is correlated to beam helicity.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photocathode quantum efficiency has an analyzing power for linear polarized light, but is the same for right- and left-handed circular polarization.</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Helicity-correlated asymmetries in the electron beam are directly related to the voltage applied to the Pockels cell or the polarization-sensitive transport of the laser light to the photocathode.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Residual linear polarization on the cathode is impossible to completely eliminate (Pockels cell alignment, vacuum windows, etc.)</a:t>
            </a:r>
          </a:p>
          <a:p>
            <a:pPr lvl="1"/>
            <a:endParaRPr lang="en-US" sz="1600" dirty="0"/>
          </a:p>
          <a:p>
            <a:pPr marL="742950" lvl="1" indent="-285750">
              <a:buFont typeface="Arial" panose="020B0604020202020204" pitchFamily="34" charset="0"/>
              <a:buChar char="•"/>
            </a:pPr>
            <a:r>
              <a:rPr lang="en-US" sz="1600" dirty="0"/>
              <a:t>The residual linear light polarization is the major reason for beam charge asymmetries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cathode QE is also position dependent and changes over time, requiring laser spot changes. </a:t>
            </a:r>
            <a:endParaRPr lang="en-CA" sz="1600" dirty="0"/>
          </a:p>
        </p:txBody>
      </p:sp>
      <p:pic>
        <p:nvPicPr>
          <p:cNvPr id="5" name="Picture 4">
            <a:extLst>
              <a:ext uri="{FF2B5EF4-FFF2-40B4-BE49-F238E27FC236}">
                <a16:creationId xmlns:a16="http://schemas.microsoft.com/office/drawing/2014/main" id="{9BC0EB88-5288-B0CD-06E2-FAFCAFDCE2CE}"/>
              </a:ext>
            </a:extLst>
          </p:cNvPr>
          <p:cNvPicPr>
            <a:picLocks noChangeAspect="1"/>
          </p:cNvPicPr>
          <p:nvPr/>
        </p:nvPicPr>
        <p:blipFill rotWithShape="1">
          <a:blip r:embed="rId3"/>
          <a:srcRect l="4823" t="1403" r="6046" b="24544"/>
          <a:stretch/>
        </p:blipFill>
        <p:spPr>
          <a:xfrm>
            <a:off x="7358544" y="1876866"/>
            <a:ext cx="4575591" cy="2714508"/>
          </a:xfrm>
          <a:prstGeom prst="rect">
            <a:avLst/>
          </a:prstGeom>
        </p:spPr>
      </p:pic>
      <p:sp>
        <p:nvSpPr>
          <p:cNvPr id="8" name="TextBox 7">
            <a:extLst>
              <a:ext uri="{FF2B5EF4-FFF2-40B4-BE49-F238E27FC236}">
                <a16:creationId xmlns:a16="http://schemas.microsoft.com/office/drawing/2014/main" id="{66273DC9-E10F-5145-7289-07083889D52E}"/>
              </a:ext>
            </a:extLst>
          </p:cNvPr>
          <p:cNvSpPr txBox="1"/>
          <p:nvPr/>
        </p:nvSpPr>
        <p:spPr>
          <a:xfrm>
            <a:off x="8850500" y="4591374"/>
            <a:ext cx="1866577" cy="261610"/>
          </a:xfrm>
          <a:prstGeom prst="rect">
            <a:avLst/>
          </a:prstGeom>
          <a:noFill/>
        </p:spPr>
        <p:txBody>
          <a:bodyPr wrap="square">
            <a:spAutoFit/>
          </a:bodyPr>
          <a:lstStyle/>
          <a:p>
            <a:r>
              <a:rPr lang="en-US" sz="1100" dirty="0">
                <a:solidFill>
                  <a:srgbClr val="0081AD"/>
                </a:solidFill>
                <a:latin typeface="CharisSIL"/>
              </a:rPr>
              <a:t>QWeak</a:t>
            </a:r>
            <a:r>
              <a:rPr lang="en-US" sz="1100" b="0" i="0" u="none" strike="noStrike" baseline="0" dirty="0">
                <a:solidFill>
                  <a:srgbClr val="0081AD"/>
                </a:solidFill>
                <a:latin typeface="CharisSIL"/>
              </a:rPr>
              <a:t> ,Unknown source</a:t>
            </a:r>
            <a:endParaRPr lang="en-CA" sz="1100" dirty="0"/>
          </a:p>
        </p:txBody>
      </p:sp>
    </p:spTree>
    <p:extLst>
      <p:ext uri="{BB962C8B-B14F-4D97-AF65-F5344CB8AC3E}">
        <p14:creationId xmlns:p14="http://schemas.microsoft.com/office/powerpoint/2010/main" val="848930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6C94-8D8F-2DA9-C1D4-C9BD519A151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E703D9F-5E66-A05A-E2AB-93CDBB19514C}"/>
              </a:ext>
            </a:extLst>
          </p:cNvPr>
          <p:cNvSpPr>
            <a:spLocks noGrp="1"/>
          </p:cNvSpPr>
          <p:nvPr>
            <p:ph type="dt" sz="half" idx="10"/>
          </p:nvPr>
        </p:nvSpPr>
        <p:spPr/>
        <p:txBody>
          <a:bodyPr/>
          <a:lstStyle/>
          <a:p>
            <a:fld id="{9288053D-F2EE-44C5-8626-98734DC7EC98}" type="datetime1">
              <a:rPr lang="en-CA" smtClean="0"/>
              <a:t>2025-09-23</a:t>
            </a:fld>
            <a:endParaRPr lang="en-CA"/>
          </a:p>
        </p:txBody>
      </p:sp>
      <p:sp>
        <p:nvSpPr>
          <p:cNvPr id="3" name="Footer Placeholder 2">
            <a:extLst>
              <a:ext uri="{FF2B5EF4-FFF2-40B4-BE49-F238E27FC236}">
                <a16:creationId xmlns:a16="http://schemas.microsoft.com/office/drawing/2014/main" id="{348FF28D-BB34-7F17-54CD-64FE44BD6FE7}"/>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3B5ACCFB-E222-C30A-0A49-7665D3DAFA10}"/>
              </a:ext>
            </a:extLst>
          </p:cNvPr>
          <p:cNvSpPr>
            <a:spLocks noGrp="1"/>
          </p:cNvSpPr>
          <p:nvPr>
            <p:ph type="sldNum" sz="quarter" idx="12"/>
          </p:nvPr>
        </p:nvSpPr>
        <p:spPr/>
        <p:txBody>
          <a:bodyPr/>
          <a:lstStyle/>
          <a:p>
            <a:fld id="{8C8064D2-ECE5-434A-BBA5-E34E59BF6EAC}" type="slidenum">
              <a:rPr lang="en-CA" smtClean="0"/>
              <a:t>48</a:t>
            </a:fld>
            <a:endParaRPr lang="en-CA"/>
          </a:p>
        </p:txBody>
      </p:sp>
      <p:sp>
        <p:nvSpPr>
          <p:cNvPr id="6" name="TextBox 5">
            <a:extLst>
              <a:ext uri="{FF2B5EF4-FFF2-40B4-BE49-F238E27FC236}">
                <a16:creationId xmlns:a16="http://schemas.microsoft.com/office/drawing/2014/main" id="{76ADBD60-AF14-5C49-64C4-887D63BFFD8B}"/>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9" name="TextBox 8">
            <a:extLst>
              <a:ext uri="{FF2B5EF4-FFF2-40B4-BE49-F238E27FC236}">
                <a16:creationId xmlns:a16="http://schemas.microsoft.com/office/drawing/2014/main" id="{E3D34C27-3E3D-24CF-9F1A-4DD21775FAF3}"/>
              </a:ext>
            </a:extLst>
          </p:cNvPr>
          <p:cNvSpPr txBox="1"/>
          <p:nvPr/>
        </p:nvSpPr>
        <p:spPr>
          <a:xfrm>
            <a:off x="305131" y="756872"/>
            <a:ext cx="11616940" cy="5509200"/>
          </a:xfrm>
          <a:prstGeom prst="rect">
            <a:avLst/>
          </a:prstGeom>
          <a:noFill/>
        </p:spPr>
        <p:txBody>
          <a:bodyPr wrap="square">
            <a:spAutoFit/>
          </a:bodyPr>
          <a:lstStyle/>
          <a:p>
            <a:r>
              <a:rPr lang="en-US" sz="1600" b="1" dirty="0"/>
              <a:t>The source:</a:t>
            </a:r>
          </a:p>
          <a:p>
            <a:endParaRPr lang="en-US" sz="1600" b="1" dirty="0"/>
          </a:p>
          <a:p>
            <a:r>
              <a:rPr lang="en-US" sz="1600" dirty="0"/>
              <a:t>          </a:t>
            </a:r>
            <a:r>
              <a:rPr lang="en-US" sz="1600" b="1" dirty="0"/>
              <a:t>Position Differences</a:t>
            </a:r>
          </a:p>
          <a:p>
            <a:pPr lvl="1"/>
            <a:endParaRPr lang="en-US" sz="1600" dirty="0"/>
          </a:p>
          <a:p>
            <a:pPr marL="742950" lvl="1" indent="-285750">
              <a:buFont typeface="Arial" panose="020B0604020202020204" pitchFamily="34" charset="0"/>
              <a:buChar char="•"/>
            </a:pPr>
            <a:r>
              <a:rPr lang="en-US" sz="1600" dirty="0"/>
              <a:t>Pockels cell electric-field non-uniformity + Pockels cell alignment errors creates </a:t>
            </a:r>
            <a:br>
              <a:rPr lang="en-US" sz="1600" dirty="0"/>
            </a:br>
            <a:r>
              <a:rPr lang="en-US" sz="1600" dirty="0"/>
              <a:t>a polarization gradient.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Gradient causes helicity correlated changes in electron beam spatial profiles and </a:t>
            </a:r>
            <a:br>
              <a:rPr lang="en-US" sz="1600" dirty="0"/>
            </a:br>
            <a:r>
              <a:rPr lang="en-US" sz="1600" dirty="0"/>
              <a:t>result in electron beam ‘‘position difference’’.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Position differences can also emerge from physical modification of the cell </a:t>
            </a:r>
            <a:br>
              <a:rPr lang="en-US" sz="1600" dirty="0"/>
            </a:br>
            <a:r>
              <a:rPr lang="en-US" sz="1600" dirty="0"/>
              <a:t>dimensions when voltage is applied</a:t>
            </a:r>
            <a:br>
              <a:rPr lang="en-US" sz="1600" dirty="0"/>
            </a:br>
            <a:br>
              <a:rPr lang="en-US" sz="1600" dirty="0"/>
            </a:br>
            <a:r>
              <a:rPr lang="en-US" sz="1600" dirty="0"/>
              <a:t>leading to helicity-correlated beam steering or focusing </a:t>
            </a:r>
            <a:br>
              <a:rPr lang="en-US" sz="1600" dirty="0"/>
            </a:br>
            <a:r>
              <a:rPr lang="en-US" sz="1600" dirty="0"/>
              <a:t>(helicity-correlated “spot size asymmetry”)</a:t>
            </a:r>
          </a:p>
          <a:p>
            <a:pPr marL="742950" lvl="1" indent="-285750">
              <a:buFont typeface="Arial" panose="020B0604020202020204" pitchFamily="34" charset="0"/>
              <a:buChar char="•"/>
            </a:pPr>
            <a:endParaRPr lang="en-US" sz="1600" dirty="0"/>
          </a:p>
          <a:p>
            <a:pPr lvl="1"/>
            <a:r>
              <a:rPr lang="en-US" sz="1600" b="1" dirty="0"/>
              <a:t>Energy Asymmetry</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Caused as a side-effect of beam charge differences and </a:t>
            </a:r>
            <a:r>
              <a:rPr lang="en-CA" sz="1600" b="1" dirty="0"/>
              <a:t>beam loading</a:t>
            </a:r>
            <a:r>
              <a:rPr lang="en-CA" sz="1600" dirty="0"/>
              <a:t>: The beam in each helicity state extracts energy from the SRF cavities depending on the beam charge , reducing the field . </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If there is a charge asymmetry, the helicity state with the higher charge will draw more energy, leaving less for the next state.</a:t>
            </a:r>
          </a:p>
        </p:txBody>
      </p:sp>
      <p:pic>
        <p:nvPicPr>
          <p:cNvPr id="13" name="Picture 12">
            <a:extLst>
              <a:ext uri="{FF2B5EF4-FFF2-40B4-BE49-F238E27FC236}">
                <a16:creationId xmlns:a16="http://schemas.microsoft.com/office/drawing/2014/main" id="{A84349D8-F7EB-8381-198F-65A9262F61E6}"/>
              </a:ext>
            </a:extLst>
          </p:cNvPr>
          <p:cNvPicPr>
            <a:picLocks noChangeAspect="1"/>
          </p:cNvPicPr>
          <p:nvPr/>
        </p:nvPicPr>
        <p:blipFill>
          <a:blip r:embed="rId2"/>
          <a:stretch>
            <a:fillRect/>
          </a:stretch>
        </p:blipFill>
        <p:spPr>
          <a:xfrm>
            <a:off x="8012347" y="1421696"/>
            <a:ext cx="4134541" cy="3460270"/>
          </a:xfrm>
          <a:prstGeom prst="rect">
            <a:avLst/>
          </a:prstGeom>
        </p:spPr>
      </p:pic>
      <p:sp>
        <p:nvSpPr>
          <p:cNvPr id="7" name="TextBox 6">
            <a:extLst>
              <a:ext uri="{FF2B5EF4-FFF2-40B4-BE49-F238E27FC236}">
                <a16:creationId xmlns:a16="http://schemas.microsoft.com/office/drawing/2014/main" id="{78C0D32F-4C81-8A47-6D3F-12E4B5A61481}"/>
              </a:ext>
            </a:extLst>
          </p:cNvPr>
          <p:cNvSpPr txBox="1"/>
          <p:nvPr/>
        </p:nvSpPr>
        <p:spPr>
          <a:xfrm>
            <a:off x="8790836" y="1363686"/>
            <a:ext cx="2577562" cy="276999"/>
          </a:xfrm>
          <a:prstGeom prst="rect">
            <a:avLst/>
          </a:prstGeom>
          <a:noFill/>
        </p:spPr>
        <p:txBody>
          <a:bodyPr wrap="square">
            <a:spAutoFit/>
          </a:bodyPr>
          <a:lstStyle/>
          <a:p>
            <a:r>
              <a:rPr lang="en-CA" sz="1200" b="0" i="0" u="none" strike="noStrike" baseline="0" dirty="0">
                <a:latin typeface="Calibri" panose="020F0502020204030204" pitchFamily="34" charset="0"/>
              </a:rPr>
              <a:t>B. </a:t>
            </a:r>
            <a:r>
              <a:rPr lang="en-CA" sz="1200" b="0" i="0" u="none" strike="noStrike" baseline="0" dirty="0" err="1">
                <a:latin typeface="Calibri" panose="020F0502020204030204" pitchFamily="34" charset="0"/>
              </a:rPr>
              <a:t>Waidyawansa</a:t>
            </a:r>
            <a:r>
              <a:rPr lang="en-CA" sz="1200" b="0" i="0" u="none" strike="noStrike" baseline="0" dirty="0">
                <a:latin typeface="Calibri" panose="020F0502020204030204" pitchFamily="34" charset="0"/>
              </a:rPr>
              <a:t> , QWeak Ph.D. </a:t>
            </a:r>
            <a:r>
              <a:rPr lang="en-CA" sz="1200" dirty="0">
                <a:latin typeface="Calibri" panose="020F0502020204030204" pitchFamily="34" charset="0"/>
              </a:rPr>
              <a:t>T</a:t>
            </a:r>
            <a:r>
              <a:rPr lang="en-CA" sz="1200" b="0" i="0" u="none" strike="noStrike" baseline="0" dirty="0">
                <a:latin typeface="Calibri" panose="020F0502020204030204" pitchFamily="34" charset="0"/>
              </a:rPr>
              <a:t>hesis </a:t>
            </a:r>
            <a:endParaRPr lang="en-CA" sz="1200" dirty="0"/>
          </a:p>
        </p:txBody>
      </p:sp>
    </p:spTree>
    <p:extLst>
      <p:ext uri="{BB962C8B-B14F-4D97-AF65-F5344CB8AC3E}">
        <p14:creationId xmlns:p14="http://schemas.microsoft.com/office/powerpoint/2010/main" val="3881209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3A74-EEE0-543E-5DC7-922F9B58678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46C1AEB-6D49-14B4-15F0-36881605983E}"/>
              </a:ext>
            </a:extLst>
          </p:cNvPr>
          <p:cNvSpPr>
            <a:spLocks noGrp="1"/>
          </p:cNvSpPr>
          <p:nvPr>
            <p:ph type="dt" sz="half" idx="10"/>
          </p:nvPr>
        </p:nvSpPr>
        <p:spPr/>
        <p:txBody>
          <a:bodyPr/>
          <a:lstStyle/>
          <a:p>
            <a:fld id="{9EB7ECB6-4860-4EF0-940D-94D6BB6F460D}" type="datetime1">
              <a:rPr lang="en-CA" smtClean="0"/>
              <a:t>2025-09-23</a:t>
            </a:fld>
            <a:endParaRPr lang="en-CA"/>
          </a:p>
        </p:txBody>
      </p:sp>
      <p:sp>
        <p:nvSpPr>
          <p:cNvPr id="3" name="Footer Placeholder 2">
            <a:extLst>
              <a:ext uri="{FF2B5EF4-FFF2-40B4-BE49-F238E27FC236}">
                <a16:creationId xmlns:a16="http://schemas.microsoft.com/office/drawing/2014/main" id="{75F82B8F-9678-18EC-0C43-5211C0B36B1F}"/>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0005720-F1D7-33CF-CADF-D7ED53AF2691}"/>
              </a:ext>
            </a:extLst>
          </p:cNvPr>
          <p:cNvSpPr>
            <a:spLocks noGrp="1"/>
          </p:cNvSpPr>
          <p:nvPr>
            <p:ph type="sldNum" sz="quarter" idx="12"/>
          </p:nvPr>
        </p:nvSpPr>
        <p:spPr/>
        <p:txBody>
          <a:bodyPr/>
          <a:lstStyle/>
          <a:p>
            <a:fld id="{8C8064D2-ECE5-434A-BBA5-E34E59BF6EAC}" type="slidenum">
              <a:rPr lang="en-CA" smtClean="0"/>
              <a:t>49</a:t>
            </a:fld>
            <a:endParaRPr lang="en-CA"/>
          </a:p>
        </p:txBody>
      </p:sp>
      <p:sp>
        <p:nvSpPr>
          <p:cNvPr id="6" name="TextBox 5">
            <a:extLst>
              <a:ext uri="{FF2B5EF4-FFF2-40B4-BE49-F238E27FC236}">
                <a16:creationId xmlns:a16="http://schemas.microsoft.com/office/drawing/2014/main" id="{BA64F966-7D73-F8A0-BEE6-83B0B02702C6}"/>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9" name="TextBox 8">
            <a:extLst>
              <a:ext uri="{FF2B5EF4-FFF2-40B4-BE49-F238E27FC236}">
                <a16:creationId xmlns:a16="http://schemas.microsoft.com/office/drawing/2014/main" id="{FBB89467-A105-75DE-9DBD-F0CD7EB3930D}"/>
              </a:ext>
            </a:extLst>
          </p:cNvPr>
          <p:cNvSpPr txBox="1"/>
          <p:nvPr/>
        </p:nvSpPr>
        <p:spPr>
          <a:xfrm>
            <a:off x="305131" y="756872"/>
            <a:ext cx="11616940" cy="5755422"/>
          </a:xfrm>
          <a:prstGeom prst="rect">
            <a:avLst/>
          </a:prstGeom>
          <a:noFill/>
        </p:spPr>
        <p:txBody>
          <a:bodyPr wrap="square">
            <a:spAutoFit/>
          </a:bodyPr>
          <a:lstStyle/>
          <a:p>
            <a:r>
              <a:rPr lang="en-US" sz="1600" b="1" dirty="0"/>
              <a:t>The source:</a:t>
            </a:r>
          </a:p>
          <a:p>
            <a:endParaRPr lang="en-US" sz="1600" b="1" dirty="0"/>
          </a:p>
          <a:p>
            <a:r>
              <a:rPr lang="en-US" sz="1600" dirty="0"/>
              <a:t>          </a:t>
            </a:r>
            <a:r>
              <a:rPr lang="en-US" sz="1600" b="1" dirty="0"/>
              <a:t>Position Differences</a:t>
            </a:r>
            <a:endParaRPr lang="en-US" sz="1600" dirty="0"/>
          </a:p>
          <a:p>
            <a:pPr marL="742950" lvl="1" indent="-285750">
              <a:buFont typeface="Arial" panose="020B0604020202020204" pitchFamily="34" charset="0"/>
              <a:buChar char="•"/>
            </a:pPr>
            <a:r>
              <a:rPr lang="en-US" sz="1600" dirty="0"/>
              <a:t>Pockels cell electric-field non-uniformity + Pockels cell alignment errors creates </a:t>
            </a:r>
            <a:br>
              <a:rPr lang="en-US" sz="1600" dirty="0"/>
            </a:br>
            <a:r>
              <a:rPr lang="en-US" sz="1600" dirty="0"/>
              <a:t>a polarization gradient.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Gradient causes helicity correlated changes in electron beam spatial profiles and </a:t>
            </a:r>
            <a:br>
              <a:rPr lang="en-US" sz="1600" dirty="0"/>
            </a:br>
            <a:r>
              <a:rPr lang="en-US" sz="1600" dirty="0"/>
              <a:t>result in electron beam ‘‘position difference’’.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Position differences can also emerge from physical modification of the cell </a:t>
            </a:r>
            <a:br>
              <a:rPr lang="en-US" sz="1600" dirty="0"/>
            </a:br>
            <a:r>
              <a:rPr lang="en-US" sz="1600" dirty="0"/>
              <a:t>dimensions when voltage is applied</a:t>
            </a:r>
            <a:br>
              <a:rPr lang="en-US" sz="1600" dirty="0"/>
            </a:br>
            <a:br>
              <a:rPr lang="en-US" sz="1600" dirty="0"/>
            </a:br>
            <a:r>
              <a:rPr lang="en-US" sz="1600" dirty="0"/>
              <a:t>leading to helicity-correlated beam steering or focusing </a:t>
            </a:r>
            <a:br>
              <a:rPr lang="en-US" sz="1600" dirty="0"/>
            </a:br>
            <a:r>
              <a:rPr lang="en-US" sz="1600" dirty="0"/>
              <a:t>(helicity-correlated “spot size asymmetry”)</a:t>
            </a:r>
          </a:p>
          <a:p>
            <a:pPr marL="742950" lvl="1" indent="-285750">
              <a:buFont typeface="Arial" panose="020B0604020202020204" pitchFamily="34" charset="0"/>
              <a:buChar char="•"/>
            </a:pPr>
            <a:endParaRPr lang="en-US" sz="1600" dirty="0"/>
          </a:p>
          <a:p>
            <a:pPr lvl="1"/>
            <a:r>
              <a:rPr lang="en-US" sz="1600" b="1" dirty="0"/>
              <a:t>Energy Asymmetry</a:t>
            </a:r>
            <a:endParaRPr lang="en-CA" sz="1600" dirty="0"/>
          </a:p>
          <a:p>
            <a:pPr marL="742950" lvl="1" indent="-285750">
              <a:buFont typeface="Arial" panose="020B0604020202020204" pitchFamily="34" charset="0"/>
              <a:buChar char="•"/>
            </a:pPr>
            <a:r>
              <a:rPr lang="en-CA" sz="1600" dirty="0"/>
              <a:t>Caused as a side-effect of beam charge differences and </a:t>
            </a:r>
            <a:r>
              <a:rPr lang="en-CA" sz="1600" b="1" dirty="0"/>
              <a:t>beam loading</a:t>
            </a:r>
            <a:r>
              <a:rPr lang="en-CA" sz="1600" dirty="0"/>
              <a:t>: The beam in each helicity state extracts energy from the SRF cavities depending on the beam charge , reducing the field . </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If there is a charge asymmetry, the helicity state with the higher charge will draw more energy, leaving less for the next state.</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US" sz="1600" dirty="0"/>
              <a:t>the energy is treated as a position because the energy differences are measured as a position difference in the dispersive transport lines.</a:t>
            </a:r>
            <a:endParaRPr lang="en-CA" sz="1600" dirty="0"/>
          </a:p>
        </p:txBody>
      </p:sp>
      <p:pic>
        <p:nvPicPr>
          <p:cNvPr id="11" name="Picture 10">
            <a:extLst>
              <a:ext uri="{FF2B5EF4-FFF2-40B4-BE49-F238E27FC236}">
                <a16:creationId xmlns:a16="http://schemas.microsoft.com/office/drawing/2014/main" id="{963FCC68-5A14-2AAE-3180-D8B9A1C438D4}"/>
              </a:ext>
            </a:extLst>
          </p:cNvPr>
          <p:cNvPicPr>
            <a:picLocks noChangeAspect="1"/>
          </p:cNvPicPr>
          <p:nvPr/>
        </p:nvPicPr>
        <p:blipFill>
          <a:blip r:embed="rId2"/>
          <a:stretch>
            <a:fillRect/>
          </a:stretch>
        </p:blipFill>
        <p:spPr>
          <a:xfrm>
            <a:off x="7942882" y="996584"/>
            <a:ext cx="4149277" cy="3697737"/>
          </a:xfrm>
          <a:prstGeom prst="rect">
            <a:avLst/>
          </a:prstGeom>
        </p:spPr>
      </p:pic>
      <p:sp>
        <p:nvSpPr>
          <p:cNvPr id="5" name="TextBox 4">
            <a:extLst>
              <a:ext uri="{FF2B5EF4-FFF2-40B4-BE49-F238E27FC236}">
                <a16:creationId xmlns:a16="http://schemas.microsoft.com/office/drawing/2014/main" id="{BE13FB8D-27D3-DAF5-0D77-FEA45D4C2113}"/>
              </a:ext>
            </a:extLst>
          </p:cNvPr>
          <p:cNvSpPr txBox="1"/>
          <p:nvPr/>
        </p:nvSpPr>
        <p:spPr>
          <a:xfrm>
            <a:off x="9873388" y="4346129"/>
            <a:ext cx="1758089" cy="261610"/>
          </a:xfrm>
          <a:prstGeom prst="rect">
            <a:avLst/>
          </a:prstGeom>
          <a:noFill/>
        </p:spPr>
        <p:txBody>
          <a:bodyPr wrap="square">
            <a:spAutoFit/>
          </a:bodyPr>
          <a:lstStyle/>
          <a:p>
            <a:r>
              <a:rPr lang="en-US" sz="1100" dirty="0">
                <a:solidFill>
                  <a:srgbClr val="0081AD"/>
                </a:solidFill>
                <a:latin typeface="CharisSIL"/>
              </a:rPr>
              <a:t>QWeak</a:t>
            </a:r>
            <a:r>
              <a:rPr lang="en-US" sz="1100" b="0" i="0" u="none" strike="noStrike" baseline="0" dirty="0">
                <a:solidFill>
                  <a:srgbClr val="0081AD"/>
                </a:solidFill>
                <a:latin typeface="CharisSIL"/>
              </a:rPr>
              <a:t>, Unknown source</a:t>
            </a:r>
            <a:endParaRPr lang="en-CA" sz="1100" dirty="0"/>
          </a:p>
        </p:txBody>
      </p:sp>
    </p:spTree>
    <p:extLst>
      <p:ext uri="{BB962C8B-B14F-4D97-AF65-F5344CB8AC3E}">
        <p14:creationId xmlns:p14="http://schemas.microsoft.com/office/powerpoint/2010/main" val="180192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577CF-E052-315D-FC4F-64F676533EC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F9F9938-E0AF-3C05-D77F-4FA427C7BB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6AD573-574B-4D20-B6C7-EBD51B5239EF}"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A0809D-E60B-234F-E9C3-63BBC5CC10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A386B9D-1378-3428-FA0F-4C7DC9980878}"/>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04A13D-F366-BEC9-E2AE-A0727A67DEAB}"/>
                  </a:ext>
                </a:extLst>
              </p:cNvPr>
              <p:cNvSpPr txBox="1"/>
              <p:nvPr/>
            </p:nvSpPr>
            <p:spPr>
              <a:xfrm>
                <a:off x="287373" y="212487"/>
                <a:ext cx="11433220" cy="5945667"/>
              </a:xfrm>
              <a:prstGeom prst="rect">
                <a:avLst/>
              </a:prstGeom>
              <a:noFill/>
            </p:spPr>
            <p:txBody>
              <a:bodyPr wrap="square" rtlCol="0">
                <a:spAutoFit/>
              </a:bodyPr>
              <a:lstStyle/>
              <a:p>
                <a:r>
                  <a:rPr lang="en-US" sz="2000" b="1" dirty="0"/>
                  <a:t>Parity Violation (a brief summary)</a:t>
                </a:r>
              </a:p>
              <a:p>
                <a:endParaRPr lang="en-US" sz="2000" b="1" dirty="0"/>
              </a:p>
              <a:p>
                <a:r>
                  <a:rPr lang="en-US" sz="1600" b="1" dirty="0"/>
                  <a:t>Parity violation in beta decay (Columbia U.):</a:t>
                </a:r>
                <a:r>
                  <a:rPr lang="en-US" sz="2000" b="1" dirty="0"/>
                  <a:t> </a:t>
                </a:r>
              </a:p>
              <a:p>
                <a:endParaRPr lang="en-US" sz="1600" dirty="0"/>
              </a:p>
              <a:p>
                <a:pPr marL="742950" lvl="1" indent="-285750">
                  <a:buFont typeface="Arial" panose="020B0604020202020204" pitchFamily="34" charset="0"/>
                  <a:buChar char="•"/>
                </a:pPr>
                <a:r>
                  <a:rPr lang="en-US" sz="1600" dirty="0"/>
                  <a:t>The intensity of emitted electrons from </a:t>
                </a:r>
                <a14:m>
                  <m:oMath xmlns:m="http://schemas.openxmlformats.org/officeDocument/2006/math">
                    <m:r>
                      <a:rPr lang="en-CA" sz="1600" i="1" baseline="30000">
                        <a:solidFill>
                          <a:schemeClr val="accent1"/>
                        </a:solidFill>
                        <a:latin typeface="Cambria Math" panose="02040503050406030204" pitchFamily="18" charset="0"/>
                      </a:rPr>
                      <m:t>60</m:t>
                    </m:r>
                    <m:r>
                      <a:rPr lang="en-CA" sz="1600" i="1">
                        <a:solidFill>
                          <a:schemeClr val="accent1"/>
                        </a:solidFill>
                        <a:latin typeface="Cambria Math" panose="02040503050406030204" pitchFamily="18" charset="0"/>
                      </a:rPr>
                      <m:t>𝐶𝑜</m:t>
                    </m:r>
                  </m:oMath>
                </a14:m>
                <a:r>
                  <a:rPr lang="en-US" sz="1600" dirty="0"/>
                  <a:t> was found to be consistent with the angular distribution:</a:t>
                </a:r>
                <a:br>
                  <a:rPr lang="en-US" sz="1600" dirty="0"/>
                </a:br>
                <a:br>
                  <a:rPr lang="en-US" sz="1600" dirty="0"/>
                </a:br>
                <a:br>
                  <a:rPr lang="en-US" sz="1600" dirty="0"/>
                </a:br>
                <a:br>
                  <a:rPr lang="en-US" sz="1600" dirty="0"/>
                </a:br>
                <a:br>
                  <a:rPr lang="en-US" sz="1600" dirty="0"/>
                </a:br>
                <a:br>
                  <a:rPr lang="en-US" sz="1600" dirty="0"/>
                </a:br>
                <a:br>
                  <a:rPr lang="en-US" sz="1600" dirty="0"/>
                </a:br>
                <a:r>
                  <a:rPr lang="en-US" sz="1600" dirty="0"/>
                  <a:t>The polarization or helicity is defined as:</a:t>
                </a:r>
                <a:br>
                  <a:rPr lang="en-US" sz="1600" dirty="0"/>
                </a:br>
                <a:br>
                  <a:rPr lang="en-US" sz="1600" dirty="0"/>
                </a:br>
                <a:br>
                  <a:rPr lang="en-US" sz="1600" dirty="0"/>
                </a:br>
                <a:br>
                  <a:rPr lang="en-US" sz="1600" dirty="0"/>
                </a:br>
                <a:br>
                  <a:rPr lang="en-US" sz="1600" dirty="0"/>
                </a:br>
                <a:br>
                  <a:rPr lang="en-US" sz="1600" dirty="0"/>
                </a:br>
                <a:br>
                  <a:rPr lang="en-US" sz="1600" dirty="0"/>
                </a:br>
                <a:r>
                  <a:rPr lang="en-US" sz="1600" dirty="0"/>
                  <a:t>For </a:t>
                </a: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m:t>
                        </m:r>
                      </m:sub>
                    </m:sSub>
                  </m:oMath>
                </a14:m>
                <a:r>
                  <a:rPr lang="en-US" sz="1600" b="1" i="1" dirty="0">
                    <a:solidFill>
                      <a:schemeClr val="accent1"/>
                    </a:solidFill>
                  </a:rPr>
                  <a:t> </a:t>
                </a:r>
                <a:r>
                  <a:rPr lang="en-US" sz="1600" dirty="0"/>
                  <a:t>denoting the detector signal intensity for emission parallel and anti-parallel to the momentum.</a:t>
                </a:r>
              </a:p>
              <a:p>
                <a:pPr lvl="1"/>
                <a:endParaRPr lang="en-US" sz="1600" dirty="0"/>
              </a:p>
              <a:p>
                <a:pPr lvl="1"/>
                <a:r>
                  <a:rPr lang="en-US" sz="1600" dirty="0"/>
                  <a:t>PV Experimental amplitudes are formed from a product axial and polar vectors: </a:t>
                </a:r>
                <a14:m>
                  <m:oMath xmlns:m="http://schemas.openxmlformats.org/officeDocument/2006/math">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𝒔</m:t>
                        </m:r>
                      </m:e>
                    </m:acc>
                    <m:r>
                      <a:rPr lang="en-CA" sz="1600" b="1" i="1">
                        <a:solidFill>
                          <a:schemeClr val="accent1"/>
                        </a:solidFill>
                        <a:latin typeface="Cambria Math" panose="02040503050406030204" pitchFamily="18" charset="0"/>
                      </a:rPr>
                      <m:t>⋅</m:t>
                    </m:r>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𝒑</m:t>
                        </m:r>
                      </m:e>
                    </m:acc>
                  </m:oMath>
                </a14:m>
                <a:r>
                  <a:rPr lang="en-US" sz="1600" dirty="0"/>
                  <a:t> </a:t>
                </a:r>
              </a:p>
              <a:p>
                <a:pPr lvl="1"/>
                <a:endParaRPr lang="en-US" sz="1600" dirty="0"/>
              </a:p>
              <a:p>
                <a:pPr lvl="1"/>
                <a:r>
                  <a:rPr lang="en-US" sz="1600" dirty="0"/>
                  <a:t>We can induce a parity “transformation” either by spin reversal or momentum reversal, or both (not simultaneously).</a:t>
                </a:r>
              </a:p>
            </p:txBody>
          </p:sp>
        </mc:Choice>
        <mc:Fallback xmlns="">
          <p:sp>
            <p:nvSpPr>
              <p:cNvPr id="2" name="TextBox 1">
                <a:extLst>
                  <a:ext uri="{FF2B5EF4-FFF2-40B4-BE49-F238E27FC236}">
                    <a16:creationId xmlns:a16="http://schemas.microsoft.com/office/drawing/2014/main" id="{FB04A13D-F366-BEC9-E2AE-A0727A67DEAB}"/>
                  </a:ext>
                </a:extLst>
              </p:cNvPr>
              <p:cNvSpPr txBox="1">
                <a:spLocks noRot="1" noChangeAspect="1" noMove="1" noResize="1" noEditPoints="1" noAdjustHandles="1" noChangeArrowheads="1" noChangeShapeType="1" noTextEdit="1"/>
              </p:cNvSpPr>
              <p:nvPr/>
            </p:nvSpPr>
            <p:spPr>
              <a:xfrm>
                <a:off x="287373" y="212487"/>
                <a:ext cx="11433220" cy="5945667"/>
              </a:xfrm>
              <a:prstGeom prst="rect">
                <a:avLst/>
              </a:prstGeom>
              <a:blipFill>
                <a:blip r:embed="rId2"/>
                <a:stretch>
                  <a:fillRect l="-533" t="-615" b="-41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Object 2">
                <a:extLst>
                  <a:ext uri="{FF2B5EF4-FFF2-40B4-BE49-F238E27FC236}">
                    <a16:creationId xmlns:a16="http://schemas.microsoft.com/office/drawing/2014/main" id="{46254121-D7D8-7B94-2652-A7A20F27D1AE}"/>
                  </a:ext>
                </a:extLst>
              </p:cNvPr>
              <p:cNvSpPr txBox="1"/>
              <p:nvPr/>
            </p:nvSpPr>
            <p:spPr bwMode="auto">
              <a:xfrm>
                <a:off x="3500091" y="2207986"/>
                <a:ext cx="3510390" cy="72272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𝑰</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𝜽</m:t>
                          </m:r>
                        </m:e>
                      </m:d>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r>
                        <a:rPr lang="en-US" sz="1600" b="1" i="1" smtClean="0">
                          <a:solidFill>
                            <a:schemeClr val="accent1"/>
                          </a:solidFill>
                          <a:latin typeface="Cambria Math" panose="02040503050406030204" pitchFamily="18" charset="0"/>
                        </a:rPr>
                        <m:t>𝒇</m:t>
                      </m:r>
                      <m:f>
                        <m:fPr>
                          <m:ctrlPr>
                            <a:rPr lang="en-CA" sz="1600" b="1" i="1">
                              <a:solidFill>
                                <a:schemeClr val="accent1"/>
                              </a:solidFill>
                              <a:latin typeface="Cambria Math" panose="02040503050406030204" pitchFamily="18" charset="0"/>
                            </a:rPr>
                          </m:ctrlPr>
                        </m:fPr>
                        <m:num>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𝒔</m:t>
                              </m:r>
                            </m:e>
                          </m:acc>
                          <m:r>
                            <a:rPr lang="en-CA" sz="1600" b="1" i="1">
                              <a:solidFill>
                                <a:schemeClr val="accent1"/>
                              </a:solidFill>
                              <a:latin typeface="Cambria Math" panose="02040503050406030204" pitchFamily="18" charset="0"/>
                            </a:rPr>
                            <m:t>⋅</m:t>
                          </m:r>
                          <m:acc>
                            <m:accPr>
                              <m:chr m:val="⃗"/>
                              <m:ctrlPr>
                                <a:rPr lang="en-CA" sz="1600" b="1" i="1">
                                  <a:solidFill>
                                    <a:schemeClr val="accent1"/>
                                  </a:solidFill>
                                  <a:latin typeface="Cambria Math" panose="02040503050406030204" pitchFamily="18" charset="0"/>
                                </a:rPr>
                              </m:ctrlPr>
                            </m:accPr>
                            <m:e>
                              <m:r>
                                <a:rPr lang="en-CA" sz="1600" b="1" i="1">
                                  <a:solidFill>
                                    <a:schemeClr val="accent1"/>
                                  </a:solidFill>
                                  <a:latin typeface="Cambria Math" panose="02040503050406030204" pitchFamily="18" charset="0"/>
                                </a:rPr>
                                <m:t>𝒑</m:t>
                              </m:r>
                            </m:e>
                          </m:acc>
                        </m:num>
                        <m:den>
                          <m:r>
                            <a:rPr lang="en-CA" sz="1600" b="1" i="1">
                              <a:solidFill>
                                <a:schemeClr val="accent1"/>
                              </a:solidFill>
                              <a:latin typeface="Cambria Math" panose="02040503050406030204" pitchFamily="18" charset="0"/>
                            </a:rPr>
                            <m:t>𝑬</m:t>
                          </m:r>
                        </m:den>
                      </m:f>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𝟏</m:t>
                      </m:r>
                      <m:r>
                        <a:rPr lang="en-CA" sz="1600" b="1" i="1">
                          <a:solidFill>
                            <a:schemeClr val="accent1"/>
                          </a:solidFill>
                          <a:latin typeface="Cambria Math" panose="02040503050406030204" pitchFamily="18" charset="0"/>
                        </a:rPr>
                        <m:t>+</m:t>
                      </m:r>
                      <m:r>
                        <a:rPr lang="en-US" sz="1600" b="1" i="1" smtClean="0">
                          <a:solidFill>
                            <a:schemeClr val="accent1"/>
                          </a:solidFill>
                          <a:latin typeface="Cambria Math" panose="02040503050406030204" pitchFamily="18" charset="0"/>
                        </a:rPr>
                        <m:t>𝒇</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𝒗</m:t>
                          </m:r>
                        </m:num>
                        <m:den>
                          <m:r>
                            <a:rPr lang="en-CA" sz="1600" b="1" i="1">
                              <a:solidFill>
                                <a:schemeClr val="accent1"/>
                              </a:solidFill>
                              <a:latin typeface="Cambria Math" panose="02040503050406030204" pitchFamily="18" charset="0"/>
                            </a:rPr>
                            <m:t>𝒄</m:t>
                          </m:r>
                        </m:den>
                      </m:f>
                      <m:func>
                        <m:funcPr>
                          <m:ctrlPr>
                            <a:rPr lang="en-CA" sz="1600" b="1" i="1">
                              <a:solidFill>
                                <a:schemeClr val="accent1"/>
                              </a:solidFill>
                              <a:latin typeface="Cambria Math" panose="02040503050406030204" pitchFamily="18" charset="0"/>
                            </a:rPr>
                          </m:ctrlPr>
                        </m:funcPr>
                        <m:fName>
                          <m:r>
                            <a:rPr lang="en-CA" sz="1600" b="1" i="0">
                              <a:solidFill>
                                <a:schemeClr val="accent1"/>
                              </a:solidFill>
                              <a:latin typeface="Cambria Math" panose="02040503050406030204" pitchFamily="18" charset="0"/>
                            </a:rPr>
                            <m:t>𝐜𝐨𝐬</m:t>
                          </m:r>
                        </m:fName>
                        <m:e>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𝜽</m:t>
                              </m:r>
                            </m:e>
                          </m:d>
                        </m:e>
                      </m:func>
                    </m:oMath>
                  </m:oMathPara>
                </a14:m>
                <a:endParaRPr lang="en-CA" sz="1600" b="1" dirty="0">
                  <a:solidFill>
                    <a:schemeClr val="accent1"/>
                  </a:solidFill>
                </a:endParaRPr>
              </a:p>
            </p:txBody>
          </p:sp>
        </mc:Choice>
        <mc:Fallback xmlns="">
          <p:sp>
            <p:nvSpPr>
              <p:cNvPr id="14" name="Object 2">
                <a:extLst>
                  <a:ext uri="{FF2B5EF4-FFF2-40B4-BE49-F238E27FC236}">
                    <a16:creationId xmlns:a16="http://schemas.microsoft.com/office/drawing/2014/main" id="{46254121-D7D8-7B94-2652-A7A20F27D1AE}"/>
                  </a:ext>
                </a:extLst>
              </p:cNvPr>
              <p:cNvSpPr txBox="1">
                <a:spLocks noRot="1" noChangeAspect="1" noMove="1" noResize="1" noEditPoints="1" noAdjustHandles="1" noChangeArrowheads="1" noChangeShapeType="1" noTextEdit="1"/>
              </p:cNvSpPr>
              <p:nvPr/>
            </p:nvSpPr>
            <p:spPr bwMode="auto">
              <a:xfrm>
                <a:off x="3500091" y="2207986"/>
                <a:ext cx="3510390" cy="722727"/>
              </a:xfrm>
              <a:prstGeom prst="rect">
                <a:avLst/>
              </a:prstGeom>
              <a:blipFill>
                <a:blip r:embed="rId3"/>
                <a:stretch>
                  <a:fillRect/>
                </a:stretch>
              </a:blipFill>
            </p:spPr>
            <p:txBody>
              <a:bodyPr/>
              <a:lstStyle/>
              <a:p>
                <a:r>
                  <a:rPr lang="en-CA">
                    <a:noFill/>
                  </a:rPr>
                  <a:t> </a:t>
                </a:r>
              </a:p>
            </p:txBody>
          </p:sp>
        </mc:Fallback>
      </mc:AlternateContent>
      <p:pic>
        <p:nvPicPr>
          <p:cNvPr id="17" name="Picture 3">
            <a:extLst>
              <a:ext uri="{FF2B5EF4-FFF2-40B4-BE49-F238E27FC236}">
                <a16:creationId xmlns:a16="http://schemas.microsoft.com/office/drawing/2014/main" id="{68A1EABE-FAD3-E285-E5C1-F8184726B98D}"/>
              </a:ext>
            </a:extLst>
          </p:cNvPr>
          <p:cNvPicPr>
            <a:picLocks noChangeAspect="1" noChangeArrowheads="1"/>
          </p:cNvPicPr>
          <p:nvPr/>
        </p:nvPicPr>
        <p:blipFill>
          <a:blip r:embed="rId4" cstate="print"/>
          <a:srcRect/>
          <a:stretch>
            <a:fillRect/>
          </a:stretch>
        </p:blipFill>
        <p:spPr bwMode="auto">
          <a:xfrm>
            <a:off x="8893388" y="1890363"/>
            <a:ext cx="876300" cy="12001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8" name="Object 3">
                <a:extLst>
                  <a:ext uri="{FF2B5EF4-FFF2-40B4-BE49-F238E27FC236}">
                    <a16:creationId xmlns:a16="http://schemas.microsoft.com/office/drawing/2014/main" id="{A3E968AF-BF75-0584-6595-C8C75B31DFB2}"/>
                  </a:ext>
                </a:extLst>
              </p:cNvPr>
              <p:cNvSpPr txBox="1"/>
              <p:nvPr/>
            </p:nvSpPr>
            <p:spPr bwMode="auto">
              <a:xfrm>
                <a:off x="3295762" y="3713542"/>
                <a:ext cx="3919047" cy="81166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𝒉</m:t>
                      </m:r>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𝑰</m:t>
                              </m:r>
                            </m:e>
                            <m:sub>
                              <m:r>
                                <a:rPr lang="en-CA" sz="1600" b="1" i="1">
                                  <a:solidFill>
                                    <a:schemeClr val="accent1"/>
                                  </a:solidFill>
                                  <a:latin typeface="Cambria Math" panose="02040503050406030204" pitchFamily="18" charset="0"/>
                                </a:rPr>
                                <m:t>+</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𝑰</m:t>
                              </m:r>
                            </m:e>
                            <m:sub>
                              <m:r>
                                <a:rPr lang="en-CA" sz="1600" b="1" i="1">
                                  <a:solidFill>
                                    <a:schemeClr val="accent1"/>
                                  </a:solidFill>
                                  <a:latin typeface="Cambria Math" panose="02040503050406030204" pitchFamily="18" charset="0"/>
                                </a:rPr>
                                <m:t>−</m:t>
                              </m:r>
                            </m:sub>
                          </m:sSub>
                        </m:num>
                        <m:den>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𝑰</m:t>
                              </m:r>
                            </m:e>
                            <m:sub>
                              <m:r>
                                <a:rPr lang="en-CA" sz="1600" b="1" i="1">
                                  <a:solidFill>
                                    <a:schemeClr val="accent1"/>
                                  </a:solidFill>
                                  <a:latin typeface="Cambria Math" panose="02040503050406030204" pitchFamily="18" charset="0"/>
                                </a:rPr>
                                <m:t>+</m:t>
                              </m:r>
                            </m:sub>
                          </m:sSub>
                          <m:r>
                            <a:rPr lang="en-CA" sz="1600" b="1" i="1">
                              <a:solidFill>
                                <a:schemeClr val="accent1"/>
                              </a:solidFill>
                              <a:latin typeface="Cambria Math" panose="02040503050406030204" pitchFamily="18" charset="0"/>
                            </a:rPr>
                            <m:t>+</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𝑰</m:t>
                              </m:r>
                            </m:e>
                            <m:sub>
                              <m:r>
                                <a:rPr lang="en-CA" sz="1600" b="1" i="1">
                                  <a:solidFill>
                                    <a:schemeClr val="accent1"/>
                                  </a:solidFill>
                                  <a:latin typeface="Cambria Math" panose="02040503050406030204" pitchFamily="18" charset="0"/>
                                </a:rPr>
                                <m:t>−</m:t>
                              </m:r>
                            </m:sub>
                          </m:sSub>
                        </m:den>
                      </m:f>
                      <m:r>
                        <a:rPr lang="en-CA" sz="1600" b="1" i="1">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𝑰</m:t>
                          </m:r>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𝟎</m:t>
                                  </m:r>
                                </m:e>
                                <m:sup>
                                  <m:r>
                                    <a:rPr lang="en-CA" sz="1600" b="1" i="1">
                                      <a:solidFill>
                                        <a:schemeClr val="accent1"/>
                                      </a:solidFill>
                                      <a:latin typeface="Cambria Math" panose="02040503050406030204" pitchFamily="18" charset="0"/>
                                    </a:rPr>
                                    <m:t>°</m:t>
                                  </m:r>
                                </m:sup>
                              </m:sSup>
                            </m:e>
                          </m:d>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𝑰</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𝟏𝟖</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𝟎</m:t>
                                  </m:r>
                                </m:e>
                                <m:sup>
                                  <m:r>
                                    <a:rPr lang="en-CA" sz="1600" b="1" i="1">
                                      <a:solidFill>
                                        <a:schemeClr val="accent1"/>
                                      </a:solidFill>
                                      <a:latin typeface="Cambria Math" panose="02040503050406030204" pitchFamily="18" charset="0"/>
                                    </a:rPr>
                                    <m:t>°</m:t>
                                  </m:r>
                                </m:sup>
                              </m:sSup>
                            </m:e>
                          </m:d>
                        </m:num>
                        <m:den>
                          <m:r>
                            <a:rPr lang="en-CA" sz="1600" b="1" i="1">
                              <a:solidFill>
                                <a:schemeClr val="accent1"/>
                              </a:solidFill>
                              <a:latin typeface="Cambria Math" panose="02040503050406030204" pitchFamily="18" charset="0"/>
                            </a:rPr>
                            <m:t>𝑰</m:t>
                          </m:r>
                          <m:d>
                            <m:dPr>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𝟎</m:t>
                                  </m:r>
                                </m:e>
                                <m:sup>
                                  <m:r>
                                    <a:rPr lang="en-CA" sz="1600" b="1" i="1">
                                      <a:solidFill>
                                        <a:schemeClr val="accent1"/>
                                      </a:solidFill>
                                      <a:latin typeface="Cambria Math" panose="02040503050406030204" pitchFamily="18" charset="0"/>
                                    </a:rPr>
                                    <m:t>°</m:t>
                                  </m:r>
                                </m:sup>
                              </m:sSup>
                            </m:e>
                          </m:d>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𝑰</m:t>
                          </m:r>
                          <m:d>
                            <m:dPr>
                              <m:ctrlPr>
                                <a:rPr lang="en-CA" sz="1600" b="1" i="1">
                                  <a:solidFill>
                                    <a:schemeClr val="accent1"/>
                                  </a:solidFill>
                                  <a:latin typeface="Cambria Math" panose="02040503050406030204" pitchFamily="18" charset="0"/>
                                </a:rPr>
                              </m:ctrlPr>
                            </m:dPr>
                            <m:e>
                              <m:r>
                                <a:rPr lang="en-CA" sz="1600" b="1" i="1">
                                  <a:solidFill>
                                    <a:schemeClr val="accent1"/>
                                  </a:solidFill>
                                  <a:latin typeface="Cambria Math" panose="02040503050406030204" pitchFamily="18" charset="0"/>
                                </a:rPr>
                                <m:t>𝟏𝟖</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𝟎</m:t>
                                  </m:r>
                                </m:e>
                                <m:sup>
                                  <m:r>
                                    <a:rPr lang="en-CA" sz="1600" b="1" i="1">
                                      <a:solidFill>
                                        <a:schemeClr val="accent1"/>
                                      </a:solidFill>
                                      <a:latin typeface="Cambria Math" panose="02040503050406030204" pitchFamily="18" charset="0"/>
                                    </a:rPr>
                                    <m:t>°</m:t>
                                  </m:r>
                                </m:sup>
                              </m:sSup>
                            </m:e>
                          </m:d>
                        </m:den>
                      </m:f>
                      <m:r>
                        <a:rPr lang="en-CA" sz="1600" b="1" i="1">
                          <a:solidFill>
                            <a:schemeClr val="accent1"/>
                          </a:solidFill>
                          <a:latin typeface="Cambria Math" panose="02040503050406030204" pitchFamily="18" charset="0"/>
                        </a:rPr>
                        <m:t>=</m:t>
                      </m:r>
                      <m:r>
                        <a:rPr lang="en-US" sz="1600" b="1" i="1" smtClean="0">
                          <a:solidFill>
                            <a:schemeClr val="accent1"/>
                          </a:solidFill>
                          <a:latin typeface="Cambria Math" panose="02040503050406030204" pitchFamily="18" charset="0"/>
                        </a:rPr>
                        <m:t>𝒇</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𝒗</m:t>
                          </m:r>
                        </m:num>
                        <m:den>
                          <m:r>
                            <a:rPr lang="en-CA" sz="1600" b="1" i="1">
                              <a:solidFill>
                                <a:schemeClr val="accent1"/>
                              </a:solidFill>
                              <a:latin typeface="Cambria Math" panose="02040503050406030204" pitchFamily="18" charset="0"/>
                            </a:rPr>
                            <m:t>𝒄</m:t>
                          </m:r>
                        </m:den>
                      </m:f>
                    </m:oMath>
                  </m:oMathPara>
                </a14:m>
                <a:endParaRPr lang="en-CA" sz="1600" b="1" dirty="0">
                  <a:solidFill>
                    <a:schemeClr val="accent1"/>
                  </a:solidFill>
                </a:endParaRPr>
              </a:p>
            </p:txBody>
          </p:sp>
        </mc:Choice>
        <mc:Fallback xmlns="">
          <p:sp>
            <p:nvSpPr>
              <p:cNvPr id="18" name="Object 3">
                <a:extLst>
                  <a:ext uri="{FF2B5EF4-FFF2-40B4-BE49-F238E27FC236}">
                    <a16:creationId xmlns:a16="http://schemas.microsoft.com/office/drawing/2014/main" id="{A3E968AF-BF75-0584-6595-C8C75B31DFB2}"/>
                  </a:ext>
                </a:extLst>
              </p:cNvPr>
              <p:cNvSpPr txBox="1">
                <a:spLocks noRot="1" noChangeAspect="1" noMove="1" noResize="1" noEditPoints="1" noAdjustHandles="1" noChangeArrowheads="1" noChangeShapeType="1" noTextEdit="1"/>
              </p:cNvSpPr>
              <p:nvPr/>
            </p:nvSpPr>
            <p:spPr bwMode="auto">
              <a:xfrm>
                <a:off x="3295762" y="3713542"/>
                <a:ext cx="3919047" cy="811661"/>
              </a:xfrm>
              <a:prstGeom prst="rect">
                <a:avLst/>
              </a:prstGeom>
              <a:blipFill>
                <a:blip r:embed="rId5"/>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374299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24DD-854B-3BA9-14F6-C63F68BE724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7E0B8C8-5FD2-2F35-C596-F36D3EBE3662}"/>
              </a:ext>
            </a:extLst>
          </p:cNvPr>
          <p:cNvSpPr>
            <a:spLocks noGrp="1"/>
          </p:cNvSpPr>
          <p:nvPr>
            <p:ph type="dt" sz="half" idx="10"/>
          </p:nvPr>
        </p:nvSpPr>
        <p:spPr/>
        <p:txBody>
          <a:bodyPr/>
          <a:lstStyle/>
          <a:p>
            <a:fld id="{AFC23BDC-26CF-459A-86E3-37747CB62402}" type="datetime1">
              <a:rPr lang="en-CA" smtClean="0"/>
              <a:t>2025-09-23</a:t>
            </a:fld>
            <a:endParaRPr lang="en-CA"/>
          </a:p>
        </p:txBody>
      </p:sp>
      <p:sp>
        <p:nvSpPr>
          <p:cNvPr id="3" name="Footer Placeholder 2">
            <a:extLst>
              <a:ext uri="{FF2B5EF4-FFF2-40B4-BE49-F238E27FC236}">
                <a16:creationId xmlns:a16="http://schemas.microsoft.com/office/drawing/2014/main" id="{E17F2899-E6D3-5FAA-4769-9F95031EAA6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8EF81E5-E04B-07AD-F2A7-3733F1BC4BE1}"/>
              </a:ext>
            </a:extLst>
          </p:cNvPr>
          <p:cNvSpPr>
            <a:spLocks noGrp="1"/>
          </p:cNvSpPr>
          <p:nvPr>
            <p:ph type="sldNum" sz="quarter" idx="12"/>
          </p:nvPr>
        </p:nvSpPr>
        <p:spPr/>
        <p:txBody>
          <a:bodyPr/>
          <a:lstStyle/>
          <a:p>
            <a:fld id="{8C8064D2-ECE5-434A-BBA5-E34E59BF6EAC}" type="slidenum">
              <a:rPr lang="en-CA" smtClean="0"/>
              <a:t>50</a:t>
            </a:fld>
            <a:endParaRPr lang="en-CA"/>
          </a:p>
        </p:txBody>
      </p:sp>
      <p:sp>
        <p:nvSpPr>
          <p:cNvPr id="6" name="TextBox 5">
            <a:extLst>
              <a:ext uri="{FF2B5EF4-FFF2-40B4-BE49-F238E27FC236}">
                <a16:creationId xmlns:a16="http://schemas.microsoft.com/office/drawing/2014/main" id="{736A2048-C75B-9AD9-3531-01A347AD2915}"/>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9" name="TextBox 8">
            <a:extLst>
              <a:ext uri="{FF2B5EF4-FFF2-40B4-BE49-F238E27FC236}">
                <a16:creationId xmlns:a16="http://schemas.microsoft.com/office/drawing/2014/main" id="{00190399-A324-5532-8A51-02F9D0F88614}"/>
              </a:ext>
            </a:extLst>
          </p:cNvPr>
          <p:cNvSpPr txBox="1"/>
          <p:nvPr/>
        </p:nvSpPr>
        <p:spPr>
          <a:xfrm>
            <a:off x="305131" y="756872"/>
            <a:ext cx="11574320" cy="4770537"/>
          </a:xfrm>
          <a:prstGeom prst="rect">
            <a:avLst/>
          </a:prstGeom>
          <a:noFill/>
        </p:spPr>
        <p:txBody>
          <a:bodyPr wrap="square">
            <a:spAutoFit/>
          </a:bodyPr>
          <a:lstStyle/>
          <a:p>
            <a:r>
              <a:rPr lang="en-US" sz="1600" b="1" dirty="0"/>
              <a:t>The source:</a:t>
            </a:r>
          </a:p>
          <a:p>
            <a:endParaRPr lang="en-US" sz="1600" dirty="0"/>
          </a:p>
          <a:p>
            <a:pPr marL="742950" lvl="1" indent="-285750">
              <a:buFont typeface="Arial" panose="020B0604020202020204" pitchFamily="34" charset="0"/>
              <a:buChar char="•"/>
            </a:pPr>
            <a:r>
              <a:rPr lang="en-US" sz="1600" dirty="0"/>
              <a:t>PV experiments usually rely on longitudinal beam polarization, which is how it is emitted from the cathode (but spin </a:t>
            </a:r>
            <a:r>
              <a:rPr lang="en-US" sz="1600" dirty="0" err="1"/>
              <a:t>precesses</a:t>
            </a:r>
            <a:r>
              <a:rPr lang="en-US" sz="1600" dirty="0"/>
              <a:t> in the accelerator dipoles)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We need a way to mitigate this – spin manipulation in the injector – create the opposite spin position to what is expected to be caused by precession in the accelerator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Horizontal Wien – ration from longitudinal to transverse </a:t>
            </a:r>
            <a:br>
              <a:rPr lang="en-US" sz="1600" dirty="0"/>
            </a:br>
            <a:r>
              <a:rPr lang="en-US" sz="1600" dirty="0"/>
              <a:t>in the accelerator plane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Vertical Wien added to allow for slow helicity reversal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Vertical Wien also used for transverse asymmetry </a:t>
            </a:r>
            <a:br>
              <a:rPr lang="en-US" sz="1600" dirty="0"/>
            </a:br>
            <a:r>
              <a:rPr lang="en-US" sz="1600" dirty="0"/>
              <a:t>measurements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g-2 rotation can also be used as a slow reversal tool </a:t>
            </a:r>
            <a:br>
              <a:rPr lang="en-US" sz="1600" dirty="0"/>
            </a:br>
            <a:r>
              <a:rPr lang="en-US" sz="1600" dirty="0"/>
              <a:t>to study systematics, since all sources of HCBAs will be </a:t>
            </a:r>
            <a:br>
              <a:rPr lang="en-US" sz="1600" dirty="0"/>
            </a:br>
            <a:r>
              <a:rPr lang="en-US" sz="1600" dirty="0"/>
              <a:t>reversed under this operation.</a:t>
            </a:r>
          </a:p>
        </p:txBody>
      </p:sp>
      <p:pic>
        <p:nvPicPr>
          <p:cNvPr id="5" name="Picture 1">
            <a:extLst>
              <a:ext uri="{FF2B5EF4-FFF2-40B4-BE49-F238E27FC236}">
                <a16:creationId xmlns:a16="http://schemas.microsoft.com/office/drawing/2014/main" id="{BECEAF5B-742D-8CD7-AEE9-111A67F6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445" y="2831373"/>
            <a:ext cx="5440158" cy="333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 name="TextBox 6">
            <a:extLst>
              <a:ext uri="{FF2B5EF4-FFF2-40B4-BE49-F238E27FC236}">
                <a16:creationId xmlns:a16="http://schemas.microsoft.com/office/drawing/2014/main" id="{E1D0622D-F0A6-1467-279A-2AED3434D411}"/>
              </a:ext>
            </a:extLst>
          </p:cNvPr>
          <p:cNvSpPr txBox="1"/>
          <p:nvPr/>
        </p:nvSpPr>
        <p:spPr>
          <a:xfrm>
            <a:off x="9037701" y="5839518"/>
            <a:ext cx="2578277" cy="261610"/>
          </a:xfrm>
          <a:prstGeom prst="rect">
            <a:avLst/>
          </a:prstGeom>
          <a:noFill/>
        </p:spPr>
        <p:txBody>
          <a:bodyPr wrap="square">
            <a:spAutoFit/>
          </a:bodyPr>
          <a:lstStyle/>
          <a:p>
            <a:r>
              <a:rPr lang="en-US" sz="1100" b="0" i="0" u="none" strike="noStrike" baseline="0" dirty="0">
                <a:solidFill>
                  <a:srgbClr val="0081AD"/>
                </a:solidFill>
                <a:latin typeface="CharisSIL"/>
              </a:rPr>
              <a:t>MOLLER collaboration: Unknown source</a:t>
            </a:r>
            <a:endParaRPr lang="en-CA" sz="1100" dirty="0"/>
          </a:p>
        </p:txBody>
      </p:sp>
    </p:spTree>
    <p:extLst>
      <p:ext uri="{BB962C8B-B14F-4D97-AF65-F5344CB8AC3E}">
        <p14:creationId xmlns:p14="http://schemas.microsoft.com/office/powerpoint/2010/main" val="2950583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B8975-256C-47EB-5B6F-957F3F7E789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2D399CF-FD09-3019-C93A-89F133E65EC6}"/>
              </a:ext>
            </a:extLst>
          </p:cNvPr>
          <p:cNvSpPr>
            <a:spLocks noGrp="1"/>
          </p:cNvSpPr>
          <p:nvPr>
            <p:ph type="dt" sz="half" idx="10"/>
          </p:nvPr>
        </p:nvSpPr>
        <p:spPr/>
        <p:txBody>
          <a:bodyPr/>
          <a:lstStyle/>
          <a:p>
            <a:fld id="{524CDA9A-7778-4ED8-BB65-DB4745A6B92F}" type="datetime1">
              <a:rPr lang="en-CA" smtClean="0"/>
              <a:t>2025-09-23</a:t>
            </a:fld>
            <a:endParaRPr lang="en-CA"/>
          </a:p>
        </p:txBody>
      </p:sp>
      <p:sp>
        <p:nvSpPr>
          <p:cNvPr id="3" name="Footer Placeholder 2">
            <a:extLst>
              <a:ext uri="{FF2B5EF4-FFF2-40B4-BE49-F238E27FC236}">
                <a16:creationId xmlns:a16="http://schemas.microsoft.com/office/drawing/2014/main" id="{78E81FCE-8FF1-7189-DB3B-3AF9326C198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194A4A9-30C1-EC79-9DD2-3BC6E81795A0}"/>
              </a:ext>
            </a:extLst>
          </p:cNvPr>
          <p:cNvSpPr>
            <a:spLocks noGrp="1"/>
          </p:cNvSpPr>
          <p:nvPr>
            <p:ph type="sldNum" sz="quarter" idx="12"/>
          </p:nvPr>
        </p:nvSpPr>
        <p:spPr/>
        <p:txBody>
          <a:bodyPr/>
          <a:lstStyle/>
          <a:p>
            <a:fld id="{8C8064D2-ECE5-434A-BBA5-E34E59BF6EAC}" type="slidenum">
              <a:rPr lang="en-CA" smtClean="0"/>
              <a:t>51</a:t>
            </a:fld>
            <a:endParaRPr lang="en-CA"/>
          </a:p>
        </p:txBody>
      </p:sp>
      <p:sp>
        <p:nvSpPr>
          <p:cNvPr id="6" name="TextBox 5">
            <a:extLst>
              <a:ext uri="{FF2B5EF4-FFF2-40B4-BE49-F238E27FC236}">
                <a16:creationId xmlns:a16="http://schemas.microsoft.com/office/drawing/2014/main" id="{DA0D7D13-6C30-0C01-1462-8A8179BB725A}"/>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9" name="TextBox 8">
            <a:extLst>
              <a:ext uri="{FF2B5EF4-FFF2-40B4-BE49-F238E27FC236}">
                <a16:creationId xmlns:a16="http://schemas.microsoft.com/office/drawing/2014/main" id="{E6503FF8-3C23-B809-B01C-0EDD579908F6}"/>
              </a:ext>
            </a:extLst>
          </p:cNvPr>
          <p:cNvSpPr txBox="1"/>
          <p:nvPr/>
        </p:nvSpPr>
        <p:spPr>
          <a:xfrm>
            <a:off x="305131" y="756872"/>
            <a:ext cx="11535574" cy="5509200"/>
          </a:xfrm>
          <a:prstGeom prst="rect">
            <a:avLst/>
          </a:prstGeom>
          <a:noFill/>
        </p:spPr>
        <p:txBody>
          <a:bodyPr wrap="square">
            <a:spAutoFit/>
          </a:bodyPr>
          <a:lstStyle/>
          <a:p>
            <a:r>
              <a:rPr lang="en-US" sz="1600" b="1" dirty="0"/>
              <a:t>The source:</a:t>
            </a:r>
            <a:endParaRPr lang="en-US" sz="1600" dirty="0"/>
          </a:p>
          <a:p>
            <a:pPr lvl="1"/>
            <a:r>
              <a:rPr lang="en-US" sz="1600" dirty="0"/>
              <a:t>Use a combination of Wien filters and solenoids to rotate and focus the beam.</a:t>
            </a:r>
          </a:p>
          <a:p>
            <a:pPr marL="742950" lvl="1" indent="-285750">
              <a:buFont typeface="Arial" panose="020B0604020202020204" pitchFamily="34" charset="0"/>
              <a:buChar char="•"/>
            </a:pPr>
            <a:endParaRPr lang="en-US" sz="1600" dirty="0"/>
          </a:p>
          <a:p>
            <a:pPr lvl="1"/>
            <a:r>
              <a:rPr lang="en-US" sz="1600" dirty="0"/>
              <a:t>Top: </a:t>
            </a:r>
          </a:p>
          <a:p>
            <a:pPr marL="1200150" lvl="2" indent="-285750">
              <a:buFont typeface="Arial" panose="020B0604020202020204" pitchFamily="34" charset="0"/>
              <a:buChar char="•"/>
            </a:pPr>
            <a:r>
              <a:rPr lang="en-US" sz="1600" dirty="0"/>
              <a:t>1</a:t>
            </a:r>
            <a:r>
              <a:rPr lang="en-US" sz="1600" baseline="30000" dirty="0"/>
              <a:t>st</a:t>
            </a:r>
            <a:r>
              <a:rPr lang="en-US" sz="1600" dirty="0"/>
              <a:t> Wien rotates the spin vertical </a:t>
            </a:r>
          </a:p>
          <a:p>
            <a:pPr marL="1200150" lvl="2" indent="-285750">
              <a:buFont typeface="Arial" panose="020B0604020202020204" pitchFamily="34" charset="0"/>
              <a:buChar char="•"/>
            </a:pPr>
            <a:r>
              <a:rPr lang="en-US" sz="1600" dirty="0"/>
              <a:t>(out of horizontal plane)</a:t>
            </a:r>
          </a:p>
          <a:p>
            <a:pPr marL="1200150" lvl="2" indent="-285750">
              <a:buFont typeface="Arial" panose="020B0604020202020204" pitchFamily="34" charset="0"/>
              <a:buChar char="•"/>
            </a:pPr>
            <a:r>
              <a:rPr lang="en-US" sz="1600" dirty="0"/>
              <a:t>Solenoids focus and rotate back into </a:t>
            </a:r>
            <a:br>
              <a:rPr lang="en-US" sz="1600" dirty="0"/>
            </a:br>
            <a:r>
              <a:rPr lang="en-US" sz="1600" dirty="0"/>
              <a:t>the horizontal plane, but transverse</a:t>
            </a:r>
          </a:p>
          <a:p>
            <a:pPr marL="1200150" lvl="2" indent="-285750">
              <a:buFont typeface="Arial" panose="020B0604020202020204" pitchFamily="34" charset="0"/>
              <a:buChar char="•"/>
            </a:pPr>
            <a:r>
              <a:rPr lang="en-US" sz="1600" dirty="0"/>
              <a:t>Solenoids are used to flip the spin </a:t>
            </a:r>
          </a:p>
          <a:p>
            <a:pPr marL="1200150" lvl="2" indent="-285750">
              <a:buFont typeface="Arial" panose="020B0604020202020204" pitchFamily="34" charset="0"/>
              <a:buChar char="•"/>
            </a:pPr>
            <a:r>
              <a:rPr lang="en-US" sz="1600" dirty="0"/>
              <a:t>2</a:t>
            </a:r>
            <a:r>
              <a:rPr lang="en-US" sz="1600" baseline="30000" dirty="0"/>
              <a:t>nd</a:t>
            </a:r>
            <a:r>
              <a:rPr lang="en-US" sz="1600" dirty="0"/>
              <a:t> Wien rotates by angle opposite to </a:t>
            </a:r>
            <a:br>
              <a:rPr lang="en-US" sz="1600" dirty="0"/>
            </a:br>
            <a:r>
              <a:rPr lang="en-US" sz="1600" dirty="0"/>
              <a:t>g-2 precession</a:t>
            </a:r>
          </a:p>
          <a:p>
            <a:pPr lvl="2"/>
            <a:endParaRPr lang="en-US" sz="1600" dirty="0"/>
          </a:p>
          <a:p>
            <a:pPr lvl="2"/>
            <a:r>
              <a:rPr lang="en-US" sz="1600" dirty="0"/>
              <a:t>This method is quick, with low downtime, but </a:t>
            </a:r>
            <a:br>
              <a:rPr lang="en-US" sz="1600" dirty="0"/>
            </a:br>
            <a:r>
              <a:rPr lang="en-US" sz="1600" dirty="0"/>
              <a:t>introduces helicity correlated beam changes</a:t>
            </a:r>
          </a:p>
          <a:p>
            <a:pPr lvl="1"/>
            <a:endParaRPr lang="en-US" sz="1600" dirty="0"/>
          </a:p>
          <a:p>
            <a:pPr lvl="1"/>
            <a:r>
              <a:rPr lang="en-US" sz="1600" dirty="0"/>
              <a:t>Bottom:</a:t>
            </a:r>
          </a:p>
          <a:p>
            <a:pPr marL="1200150" lvl="2" indent="-285750">
              <a:buFont typeface="Arial" panose="020B0604020202020204" pitchFamily="34" charset="0"/>
              <a:buChar char="•"/>
            </a:pPr>
            <a:r>
              <a:rPr lang="en-US" sz="1600" dirty="0"/>
              <a:t>1</a:t>
            </a:r>
            <a:r>
              <a:rPr lang="en-US" sz="1600" baseline="30000" dirty="0"/>
              <a:t>st</a:t>
            </a:r>
            <a:r>
              <a:rPr lang="en-US" sz="1600" dirty="0"/>
              <a:t> Wien is used to flip the spin (transverse)</a:t>
            </a:r>
          </a:p>
          <a:p>
            <a:pPr marL="1200150" lvl="2" indent="-285750">
              <a:buFont typeface="Arial" panose="020B0604020202020204" pitchFamily="34" charset="0"/>
              <a:buChar char="•"/>
            </a:pPr>
            <a:r>
              <a:rPr lang="en-US" sz="1600" dirty="0"/>
              <a:t>Solenoids rotate spin back into horizontal plane</a:t>
            </a:r>
          </a:p>
          <a:p>
            <a:pPr marL="1200150" lvl="2" indent="-285750">
              <a:buFont typeface="Arial" panose="020B0604020202020204" pitchFamily="34" charset="0"/>
              <a:buChar char="•"/>
            </a:pPr>
            <a:r>
              <a:rPr lang="en-US" sz="1600" dirty="0"/>
              <a:t>Solenoids current remains the same (no flip)</a:t>
            </a:r>
          </a:p>
          <a:p>
            <a:pPr marL="1200150" lvl="2" indent="-285750">
              <a:buFont typeface="Arial" panose="020B0604020202020204" pitchFamily="34" charset="0"/>
              <a:buChar char="•"/>
            </a:pPr>
            <a:r>
              <a:rPr lang="en-US" sz="1600" dirty="0"/>
              <a:t>2</a:t>
            </a:r>
            <a:r>
              <a:rPr lang="en-US" sz="1600" baseline="30000" dirty="0"/>
              <a:t>nd</a:t>
            </a:r>
            <a:r>
              <a:rPr lang="en-US" sz="1600" dirty="0"/>
              <a:t> Wien rotates by an angle opposite to g-2 precession</a:t>
            </a:r>
          </a:p>
          <a:p>
            <a:pPr lvl="2"/>
            <a:endParaRPr lang="en-US" sz="1600" dirty="0"/>
          </a:p>
          <a:p>
            <a:pPr lvl="2"/>
            <a:r>
              <a:rPr lang="en-US" sz="1600" dirty="0"/>
              <a:t>This method is slow, requires beam tuning (8 hour downtime), but does not add helicity correlated beam changes</a:t>
            </a:r>
          </a:p>
        </p:txBody>
      </p:sp>
      <p:pic>
        <p:nvPicPr>
          <p:cNvPr id="7" name="Picture 6">
            <a:extLst>
              <a:ext uri="{FF2B5EF4-FFF2-40B4-BE49-F238E27FC236}">
                <a16:creationId xmlns:a16="http://schemas.microsoft.com/office/drawing/2014/main" id="{09087520-1B63-A173-C9B2-866A0C9B18ED}"/>
              </a:ext>
            </a:extLst>
          </p:cNvPr>
          <p:cNvPicPr>
            <a:picLocks noChangeAspect="1"/>
          </p:cNvPicPr>
          <p:nvPr/>
        </p:nvPicPr>
        <p:blipFill>
          <a:blip r:embed="rId2"/>
          <a:stretch>
            <a:fillRect/>
          </a:stretch>
        </p:blipFill>
        <p:spPr>
          <a:xfrm>
            <a:off x="5940035" y="1869840"/>
            <a:ext cx="6164148" cy="2476809"/>
          </a:xfrm>
          <a:prstGeom prst="rect">
            <a:avLst/>
          </a:prstGeom>
        </p:spPr>
      </p:pic>
      <p:sp>
        <p:nvSpPr>
          <p:cNvPr id="8" name="TextBox 7">
            <a:extLst>
              <a:ext uri="{FF2B5EF4-FFF2-40B4-BE49-F238E27FC236}">
                <a16:creationId xmlns:a16="http://schemas.microsoft.com/office/drawing/2014/main" id="{EAA539A9-ECDA-D415-EB88-19D1AD77C3B4}"/>
              </a:ext>
            </a:extLst>
          </p:cNvPr>
          <p:cNvSpPr txBox="1"/>
          <p:nvPr/>
        </p:nvSpPr>
        <p:spPr>
          <a:xfrm>
            <a:off x="10340282" y="4085039"/>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Tree>
    <p:extLst>
      <p:ext uri="{BB962C8B-B14F-4D97-AF65-F5344CB8AC3E}">
        <p14:creationId xmlns:p14="http://schemas.microsoft.com/office/powerpoint/2010/main" val="674578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D745E-9F0B-F045-A20A-3D58CD61033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16861C9-DDCB-04DC-7821-20DDD30E8130}"/>
              </a:ext>
            </a:extLst>
          </p:cNvPr>
          <p:cNvSpPr>
            <a:spLocks noGrp="1"/>
          </p:cNvSpPr>
          <p:nvPr>
            <p:ph type="dt" sz="half" idx="10"/>
          </p:nvPr>
        </p:nvSpPr>
        <p:spPr/>
        <p:txBody>
          <a:bodyPr/>
          <a:lstStyle/>
          <a:p>
            <a:fld id="{BD428293-D019-4885-8FC0-B7703014B3D1}" type="datetime1">
              <a:rPr lang="en-CA" smtClean="0"/>
              <a:t>2025-09-23</a:t>
            </a:fld>
            <a:endParaRPr lang="en-CA"/>
          </a:p>
        </p:txBody>
      </p:sp>
      <p:sp>
        <p:nvSpPr>
          <p:cNvPr id="3" name="Footer Placeholder 2">
            <a:extLst>
              <a:ext uri="{FF2B5EF4-FFF2-40B4-BE49-F238E27FC236}">
                <a16:creationId xmlns:a16="http://schemas.microsoft.com/office/drawing/2014/main" id="{5DE2A926-261B-A125-E576-635CFED974E9}"/>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3CDB567-3757-3101-7677-2712F5975D6C}"/>
              </a:ext>
            </a:extLst>
          </p:cNvPr>
          <p:cNvSpPr>
            <a:spLocks noGrp="1"/>
          </p:cNvSpPr>
          <p:nvPr>
            <p:ph type="sldNum" sz="quarter" idx="12"/>
          </p:nvPr>
        </p:nvSpPr>
        <p:spPr/>
        <p:txBody>
          <a:bodyPr/>
          <a:lstStyle/>
          <a:p>
            <a:fld id="{8C8064D2-ECE5-434A-BBA5-E34E59BF6EAC}" type="slidenum">
              <a:rPr lang="en-CA" smtClean="0"/>
              <a:t>52</a:t>
            </a:fld>
            <a:endParaRPr lang="en-CA"/>
          </a:p>
        </p:txBody>
      </p:sp>
      <p:sp>
        <p:nvSpPr>
          <p:cNvPr id="6" name="TextBox 5">
            <a:extLst>
              <a:ext uri="{FF2B5EF4-FFF2-40B4-BE49-F238E27FC236}">
                <a16:creationId xmlns:a16="http://schemas.microsoft.com/office/drawing/2014/main" id="{694CD048-13F2-FBF5-EF18-5725627F09F0}"/>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4D226D-8DFA-620E-C039-1375DDEAC545}"/>
                  </a:ext>
                </a:extLst>
              </p:cNvPr>
              <p:cNvSpPr txBox="1"/>
              <p:nvPr/>
            </p:nvSpPr>
            <p:spPr>
              <a:xfrm>
                <a:off x="271874" y="612597"/>
                <a:ext cx="11576579" cy="5016758"/>
              </a:xfrm>
              <a:prstGeom prst="rect">
                <a:avLst/>
              </a:prstGeom>
              <a:noFill/>
            </p:spPr>
            <p:txBody>
              <a:bodyPr wrap="square">
                <a:spAutoFit/>
              </a:bodyPr>
              <a:lstStyle/>
              <a:p>
                <a:pPr algn="l"/>
                <a:r>
                  <a:rPr lang="en-US" sz="1600" b="1" dirty="0"/>
                  <a:t>Beam Monitoring</a:t>
                </a:r>
              </a:p>
              <a:p>
                <a:pPr algn="l"/>
                <a:endParaRPr lang="en-US" sz="1600" b="1" dirty="0"/>
              </a:p>
              <a:p>
                <a:pPr algn="l"/>
                <a:r>
                  <a:rPr lang="en-CA" sz="1600" dirty="0"/>
                  <a:t>The fact that helicity correlated beam parameter changes (intensity, position, angle, energy) are unavoidable means that we have to monitor these parameters continuously and correct the main detector data with the information we get from the beam monitors.</a:t>
                </a:r>
              </a:p>
              <a:p>
                <a:pPr algn="l"/>
                <a:endParaRPr lang="en-CA" sz="1600" dirty="0"/>
              </a:p>
              <a:p>
                <a:pPr marL="742950" lvl="1" indent="-285750">
                  <a:buFont typeface="Arial" panose="020B0604020202020204" pitchFamily="34" charset="0"/>
                  <a:buChar char="•"/>
                </a:pPr>
                <a:r>
                  <a:rPr lang="en-CA" sz="1600" dirty="0"/>
                  <a:t>Measure the beam current, position, angles (at the target) with special detectors placed at various positions along the beam.</a:t>
                </a:r>
              </a:p>
              <a:p>
                <a:pPr marL="285750" indent="-285750" algn="l">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Normalize the detector signal by the beam current for each helicity state:</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Subtract out the false asymmetry </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endParaRPr lang="en-CA" sz="1600" dirty="0"/>
              </a:p>
              <a:p>
                <a:pPr lvl="2"/>
                <a:r>
                  <a:rPr lang="en-CA" sz="1600" dirty="0"/>
                  <a:t>							</a:t>
                </a:r>
                <a14:m>
                  <m:oMath xmlns:m="http://schemas.openxmlformats.org/officeDocument/2006/math">
                    <m:r>
                      <a:rPr lang="en-CA" sz="1600" b="1" i="1" smtClean="0">
                        <a:solidFill>
                          <a:schemeClr val="accent1"/>
                        </a:solidFill>
                        <a:latin typeface="Cambria Math" panose="02040503050406030204" pitchFamily="18" charset="0"/>
                      </a:rPr>
                      <m:t>𝒊</m:t>
                    </m:r>
                    <m:r>
                      <a:rPr lang="en-CA" sz="1600" b="1" i="1" smtClean="0">
                        <a:solidFill>
                          <a:schemeClr val="accent1"/>
                        </a:solidFill>
                        <a:latin typeface="Cambria Math" panose="02040503050406030204" pitchFamily="18" charset="0"/>
                      </a:rPr>
                      <m:t>=</m:t>
                    </m:r>
                  </m:oMath>
                </a14:m>
                <a:r>
                  <a:rPr lang="en-CA" sz="1600" dirty="0"/>
                  <a:t>  Detector ,  </a:t>
                </a:r>
                <a14:m>
                  <m:oMath xmlns:m="http://schemas.openxmlformats.org/officeDocument/2006/math">
                    <m:r>
                      <a:rPr lang="en-CA" sz="1600" b="1" i="1" smtClean="0">
                        <a:solidFill>
                          <a:schemeClr val="accent1"/>
                        </a:solidFill>
                        <a:latin typeface="Cambria Math" panose="02040503050406030204" pitchFamily="18" charset="0"/>
                      </a:rPr>
                      <m:t>𝒋</m:t>
                    </m:r>
                    <m:r>
                      <a:rPr lang="en-CA" sz="1600" b="1" i="1">
                        <a:solidFill>
                          <a:schemeClr val="accent1"/>
                        </a:solidFill>
                        <a:latin typeface="Cambria Math" panose="02040503050406030204" pitchFamily="18" charset="0"/>
                      </a:rPr>
                      <m:t>=</m:t>
                    </m:r>
                  </m:oMath>
                </a14:m>
                <a:r>
                  <a:rPr lang="en-CA" sz="1600" dirty="0"/>
                  <a:t> Measured beam parameter </a:t>
                </a:r>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endParaRPr lang="en-CA" sz="1600" dirty="0"/>
              </a:p>
              <a:p>
                <a:pPr marL="742950" lvl="1" indent="-285750">
                  <a:buFont typeface="Arial" panose="020B0604020202020204" pitchFamily="34" charset="0"/>
                  <a:buChar char="•"/>
                </a:pPr>
                <a:r>
                  <a:rPr lang="en-CA" sz="1600" dirty="0"/>
                  <a:t>The false asymmetry includes the measured beam current asymmetry (in-situ) as well the other parameters which are determined from asymmetry dependence studies and removed in linear regression.</a:t>
                </a:r>
              </a:p>
            </p:txBody>
          </p:sp>
        </mc:Choice>
        <mc:Fallback xmlns="">
          <p:sp>
            <p:nvSpPr>
              <p:cNvPr id="8" name="TextBox 7">
                <a:extLst>
                  <a:ext uri="{FF2B5EF4-FFF2-40B4-BE49-F238E27FC236}">
                    <a16:creationId xmlns:a16="http://schemas.microsoft.com/office/drawing/2014/main" id="{CB4D226D-8DFA-620E-C039-1375DDEAC545}"/>
                  </a:ext>
                </a:extLst>
              </p:cNvPr>
              <p:cNvSpPr txBox="1">
                <a:spLocks noRot="1" noChangeAspect="1" noMove="1" noResize="1" noEditPoints="1" noAdjustHandles="1" noChangeArrowheads="1" noChangeShapeType="1" noTextEdit="1"/>
              </p:cNvSpPr>
              <p:nvPr/>
            </p:nvSpPr>
            <p:spPr>
              <a:xfrm>
                <a:off x="271874" y="612597"/>
                <a:ext cx="11576579" cy="5016758"/>
              </a:xfrm>
              <a:prstGeom prst="rect">
                <a:avLst/>
              </a:prstGeom>
              <a:blipFill>
                <a:blip r:embed="rId2"/>
                <a:stretch>
                  <a:fillRect l="-316" t="-365" b="-60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E420CDBF-0B58-4AEA-F60D-B4ACE79B9E27}"/>
                  </a:ext>
                </a:extLst>
              </p:cNvPr>
              <p:cNvSpPr txBox="1"/>
              <p:nvPr/>
            </p:nvSpPr>
            <p:spPr bwMode="auto">
              <a:xfrm>
                <a:off x="3785919" y="3223287"/>
                <a:ext cx="2743200"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𝒄𝒐𝒓𝒓</m:t>
                          </m:r>
                        </m:sub>
                      </m:sSub>
                      <m:r>
                        <a:rPr lang="en-CA" sz="1600" b="1" i="1">
                          <a:solidFill>
                            <a:schemeClr val="accent1"/>
                          </a:solidFill>
                          <a:latin typeface="Cambria Math" panose="02040503050406030204" pitchFamily="18" charset="0"/>
                        </a:rPr>
                        <m:t>=</m:t>
                      </m:r>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a:solidFill>
                                        <a:schemeClr val="accent1"/>
                                      </a:solidFill>
                                      <a:latin typeface="Cambria Math" panose="02040503050406030204" pitchFamily="18" charset="0"/>
                                    </a:rPr>
                                    <m:t>−</m:t>
                                  </m:r>
                                </m:sup>
                              </m:sSup>
                            </m:den>
                          </m:f>
                        </m:e>
                      </m:d>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oMath>
                  </m:oMathPara>
                </a14:m>
                <a:endParaRPr lang="en-CA" sz="1600" b="1" i="1" dirty="0">
                  <a:solidFill>
                    <a:schemeClr val="accent1"/>
                  </a:solidFill>
                </a:endParaRPr>
              </a:p>
            </p:txBody>
          </p:sp>
        </mc:Choice>
        <mc:Fallback xmlns="">
          <p:sp>
            <p:nvSpPr>
              <p:cNvPr id="9" name="Object 7">
                <a:extLst>
                  <a:ext uri="{FF2B5EF4-FFF2-40B4-BE49-F238E27FC236}">
                    <a16:creationId xmlns:a16="http://schemas.microsoft.com/office/drawing/2014/main" id="{E420CDBF-0B58-4AEA-F60D-B4ACE79B9E27}"/>
                  </a:ext>
                </a:extLst>
              </p:cNvPr>
              <p:cNvSpPr txBox="1">
                <a:spLocks noRot="1" noChangeAspect="1" noMove="1" noResize="1" noEditPoints="1" noAdjustHandles="1" noChangeArrowheads="1" noChangeShapeType="1" noTextEdit="1"/>
              </p:cNvSpPr>
              <p:nvPr/>
            </p:nvSpPr>
            <p:spPr bwMode="auto">
              <a:xfrm>
                <a:off x="3785919" y="3223287"/>
                <a:ext cx="2743200"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F56A5909-F82A-EDFC-03B6-88AC1108A505}"/>
                  </a:ext>
                </a:extLst>
              </p:cNvPr>
              <p:cNvSpPr txBox="1"/>
              <p:nvPr/>
            </p:nvSpPr>
            <p:spPr bwMode="auto">
              <a:xfrm>
                <a:off x="3785919" y="4118675"/>
                <a:ext cx="3672640"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den>
                              </m:f>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𝜹</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10" name="Object 7">
                <a:extLst>
                  <a:ext uri="{FF2B5EF4-FFF2-40B4-BE49-F238E27FC236}">
                    <a16:creationId xmlns:a16="http://schemas.microsoft.com/office/drawing/2014/main" id="{F56A5909-F82A-EDFC-03B6-88AC1108A505}"/>
                  </a:ext>
                </a:extLst>
              </p:cNvPr>
              <p:cNvSpPr txBox="1">
                <a:spLocks noRot="1" noChangeAspect="1" noMove="1" noResize="1" noEditPoints="1" noAdjustHandles="1" noChangeArrowheads="1" noChangeShapeType="1" noTextEdit="1"/>
              </p:cNvSpPr>
              <p:nvPr/>
            </p:nvSpPr>
            <p:spPr bwMode="auto">
              <a:xfrm>
                <a:off x="3785919" y="4118675"/>
                <a:ext cx="3672640" cy="833093"/>
              </a:xfrm>
              <a:prstGeom prst="rect">
                <a:avLst/>
              </a:prstGeom>
              <a:blipFill>
                <a:blip r:embed="rId4"/>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Object 7">
                <a:extLst>
                  <a:ext uri="{FF2B5EF4-FFF2-40B4-BE49-F238E27FC236}">
                    <a16:creationId xmlns:a16="http://schemas.microsoft.com/office/drawing/2014/main" id="{97600891-1A21-CDA7-340B-B6A1B219CBB6}"/>
                  </a:ext>
                </a:extLst>
              </p:cNvPr>
              <p:cNvSpPr txBox="1"/>
              <p:nvPr/>
            </p:nvSpPr>
            <p:spPr bwMode="auto">
              <a:xfrm>
                <a:off x="7154215" y="2306550"/>
                <a:ext cx="1393099" cy="432776"/>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p>
                        <m:sSupPr>
                          <m:ctrlPr>
                            <a:rPr lang="en-CA" sz="1600" b="1" i="1" smtClean="0">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𝒀</m:t>
                          </m:r>
                        </m:e>
                        <m:sup>
                          <m:r>
                            <a:rPr lang="en-CA" sz="1600" b="1" i="1" smtClean="0">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sSubSup>
                            <m:sSubSupPr>
                              <m:ctrlPr>
                                <a:rPr lang="en-CA" sz="1600" b="1" i="1" smtClean="0">
                                  <a:solidFill>
                                    <a:schemeClr val="accent1"/>
                                  </a:solidFill>
                                  <a:latin typeface="Cambria Math" panose="02040503050406030204" pitchFamily="18" charset="0"/>
                                </a:rPr>
                              </m:ctrlPr>
                            </m:sSubSupPr>
                            <m:e>
                              <m:r>
                                <a:rPr lang="en-CA" sz="1600" b="1" i="1" smtClean="0">
                                  <a:solidFill>
                                    <a:schemeClr val="accent1"/>
                                  </a:solidFill>
                                  <a:latin typeface="Cambria Math" panose="02040503050406030204" pitchFamily="18" charset="0"/>
                                </a:rPr>
                                <m:t>𝑺</m:t>
                              </m:r>
                            </m:e>
                            <m:sub>
                              <m:r>
                                <a:rPr lang="en-CA" sz="1600" b="1" i="1" smtClean="0">
                                  <a:solidFill>
                                    <a:schemeClr val="accent1"/>
                                  </a:solidFill>
                                  <a:latin typeface="Cambria Math" panose="02040503050406030204" pitchFamily="18" charset="0"/>
                                </a:rPr>
                                <m:t>𝑫</m:t>
                              </m:r>
                            </m:sub>
                            <m:sup>
                              <m:r>
                                <a:rPr lang="en-CA" sz="1600" b="1" i="1" smtClean="0">
                                  <a:solidFill>
                                    <a:schemeClr val="accent1"/>
                                  </a:solidFill>
                                  <a:latin typeface="Cambria Math" panose="02040503050406030204" pitchFamily="18" charset="0"/>
                                </a:rPr>
                                <m:t>± </m:t>
                              </m:r>
                            </m:sup>
                          </m:sSubSup>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𝑰</m:t>
                          </m:r>
                        </m:e>
                        <m:sup>
                          <m:r>
                            <a:rPr lang="en-CA" sz="1600" b="1" i="1" smtClean="0">
                              <a:solidFill>
                                <a:schemeClr val="accent1"/>
                              </a:solidFill>
                              <a:latin typeface="Cambria Math" panose="02040503050406030204" pitchFamily="18" charset="0"/>
                            </a:rPr>
                            <m:t>±</m:t>
                          </m:r>
                        </m:sup>
                      </m:sSup>
                      <m:r>
                        <a:rPr lang="en-CA" sz="1600" b="1" i="1" smtClean="0">
                          <a:solidFill>
                            <a:schemeClr val="accent1"/>
                          </a:solidFill>
                          <a:latin typeface="Cambria Math" panose="02040503050406030204" pitchFamily="18" charset="0"/>
                        </a:rPr>
                        <m:t> </m:t>
                      </m:r>
                    </m:oMath>
                  </m:oMathPara>
                </a14:m>
                <a:endParaRPr lang="en-CA" sz="1600" b="1" i="1" dirty="0">
                  <a:solidFill>
                    <a:schemeClr val="accent1"/>
                  </a:solidFill>
                </a:endParaRPr>
              </a:p>
            </p:txBody>
          </p:sp>
        </mc:Choice>
        <mc:Fallback xmlns="">
          <p:sp>
            <p:nvSpPr>
              <p:cNvPr id="11" name="Object 7">
                <a:extLst>
                  <a:ext uri="{FF2B5EF4-FFF2-40B4-BE49-F238E27FC236}">
                    <a16:creationId xmlns:a16="http://schemas.microsoft.com/office/drawing/2014/main" id="{97600891-1A21-CDA7-340B-B6A1B219CBB6}"/>
                  </a:ext>
                </a:extLst>
              </p:cNvPr>
              <p:cNvSpPr txBox="1">
                <a:spLocks noRot="1" noChangeAspect="1" noMove="1" noResize="1" noEditPoints="1" noAdjustHandles="1" noChangeArrowheads="1" noChangeShapeType="1" noTextEdit="1"/>
              </p:cNvSpPr>
              <p:nvPr/>
            </p:nvSpPr>
            <p:spPr bwMode="auto">
              <a:xfrm>
                <a:off x="7154215" y="2306550"/>
                <a:ext cx="1393099" cy="432776"/>
              </a:xfrm>
              <a:prstGeom prst="rect">
                <a:avLst/>
              </a:prstGeom>
              <a:blipFill>
                <a:blip r:embed="rId5"/>
                <a:stretch>
                  <a:fillRect/>
                </a:stretch>
              </a:blipFill>
              <a:ln w="25400" algn="in">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1987377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1AAD-5A11-EE61-1806-0340FE212E2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37F1BDD-9F98-10B3-9604-4A4E7F2ED015}"/>
              </a:ext>
            </a:extLst>
          </p:cNvPr>
          <p:cNvSpPr>
            <a:spLocks noGrp="1"/>
          </p:cNvSpPr>
          <p:nvPr>
            <p:ph type="dt" sz="half" idx="10"/>
          </p:nvPr>
        </p:nvSpPr>
        <p:spPr/>
        <p:txBody>
          <a:bodyPr/>
          <a:lstStyle/>
          <a:p>
            <a:fld id="{8B407A38-F9AA-4021-9356-1FF6CEF16907}" type="datetime1">
              <a:rPr lang="en-CA" smtClean="0"/>
              <a:t>2025-09-23</a:t>
            </a:fld>
            <a:endParaRPr lang="en-CA"/>
          </a:p>
        </p:txBody>
      </p:sp>
      <p:sp>
        <p:nvSpPr>
          <p:cNvPr id="3" name="Footer Placeholder 2">
            <a:extLst>
              <a:ext uri="{FF2B5EF4-FFF2-40B4-BE49-F238E27FC236}">
                <a16:creationId xmlns:a16="http://schemas.microsoft.com/office/drawing/2014/main" id="{A43ACFD2-14C6-3195-DC37-E8685A8A5744}"/>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672860ED-70DD-DEE2-7CB5-E2607FE421FC}"/>
              </a:ext>
            </a:extLst>
          </p:cNvPr>
          <p:cNvSpPr>
            <a:spLocks noGrp="1"/>
          </p:cNvSpPr>
          <p:nvPr>
            <p:ph type="sldNum" sz="quarter" idx="12"/>
          </p:nvPr>
        </p:nvSpPr>
        <p:spPr/>
        <p:txBody>
          <a:bodyPr/>
          <a:lstStyle/>
          <a:p>
            <a:fld id="{8C8064D2-ECE5-434A-BBA5-E34E59BF6EAC}" type="slidenum">
              <a:rPr lang="en-CA" smtClean="0"/>
              <a:t>53</a:t>
            </a:fld>
            <a:endParaRPr lang="en-CA"/>
          </a:p>
        </p:txBody>
      </p:sp>
      <p:sp>
        <p:nvSpPr>
          <p:cNvPr id="6" name="TextBox 5">
            <a:extLst>
              <a:ext uri="{FF2B5EF4-FFF2-40B4-BE49-F238E27FC236}">
                <a16:creationId xmlns:a16="http://schemas.microsoft.com/office/drawing/2014/main" id="{D1913AD3-1B53-C318-BDFA-9FE9B28063DA}"/>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619E93-E6B4-ECE2-0154-9E821A615BD3}"/>
                  </a:ext>
                </a:extLst>
              </p:cNvPr>
              <p:cNvSpPr txBox="1"/>
              <p:nvPr/>
            </p:nvSpPr>
            <p:spPr>
              <a:xfrm>
                <a:off x="271874" y="612597"/>
                <a:ext cx="11576579" cy="2062103"/>
              </a:xfrm>
              <a:prstGeom prst="rect">
                <a:avLst/>
              </a:prstGeom>
              <a:noFill/>
            </p:spPr>
            <p:txBody>
              <a:bodyPr wrap="square">
                <a:spAutoFit/>
              </a:bodyPr>
              <a:lstStyle/>
              <a:p>
                <a:pPr algn="l"/>
                <a:r>
                  <a:rPr lang="en-US" sz="1600" b="1" dirty="0"/>
                  <a:t>Beam Monitoring</a:t>
                </a:r>
              </a:p>
              <a:p>
                <a:pPr algn="l"/>
                <a:endParaRPr lang="en-US" sz="1600" b="1" dirty="0"/>
              </a:p>
              <a:p>
                <a:pPr algn="l"/>
                <a:r>
                  <a:rPr lang="en-CA" sz="1600" b="1" dirty="0"/>
                  <a:t>Current Monitors:</a:t>
                </a:r>
              </a:p>
              <a:p>
                <a:pPr algn="l"/>
                <a:endParaRPr lang="en-CA" sz="1600" b="1" dirty="0"/>
              </a:p>
              <a:p>
                <a:pPr lvl="1"/>
                <a:r>
                  <a:rPr lang="en-US" sz="1600" dirty="0"/>
                  <a:t>For example: Using ‘‘pillbox’’-style </a:t>
                </a:r>
                <a14:m>
                  <m:oMath xmlns:m="http://schemas.openxmlformats.org/officeDocument/2006/math">
                    <m:r>
                      <a:rPr lang="en-CA" sz="1600" b="1" i="1" smtClean="0">
                        <a:solidFill>
                          <a:schemeClr val="accent1"/>
                        </a:solidFill>
                        <a:latin typeface="Cambria Math" panose="02040503050406030204" pitchFamily="18" charset="0"/>
                      </a:rPr>
                      <m:t>𝑻</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𝑴</m:t>
                        </m:r>
                      </m:e>
                      <m:sub>
                        <m:r>
                          <a:rPr lang="en-CA" sz="1600" b="1" i="1" smtClean="0">
                            <a:solidFill>
                              <a:schemeClr val="accent1"/>
                            </a:solidFill>
                            <a:latin typeface="Cambria Math" panose="02040503050406030204" pitchFamily="18" charset="0"/>
                          </a:rPr>
                          <m:t>𝟎𝟏𝟎</m:t>
                        </m:r>
                      </m:sub>
                    </m:sSub>
                  </m:oMath>
                </a14:m>
                <a:r>
                  <a:rPr lang="en-US" sz="1600" dirty="0"/>
                  <a:t> mode resonant RF cavity beam-current monitors (BCMs) </a:t>
                </a:r>
              </a:p>
              <a:p>
                <a:endParaRPr lang="en-US" sz="1600" dirty="0"/>
              </a:p>
              <a:p>
                <a:pPr lvl="1"/>
                <a:r>
                  <a:rPr lang="en-US" sz="1600" dirty="0"/>
                  <a:t>The signal measured from each BCM is proportional to the cavity’s electric field, which falls off non-linearly from the central axis of a </a:t>
                </a:r>
                <a14:m>
                  <m:oMath xmlns:m="http://schemas.openxmlformats.org/officeDocument/2006/math">
                    <m:r>
                      <a:rPr lang="en-CA" sz="1600" b="1" i="1">
                        <a:solidFill>
                          <a:schemeClr val="accent1"/>
                        </a:solidFill>
                        <a:latin typeface="Cambria Math" panose="02040503050406030204" pitchFamily="18" charset="0"/>
                      </a:rPr>
                      <m:t>𝑻</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𝑴</m:t>
                        </m:r>
                      </m:e>
                      <m:sub>
                        <m:r>
                          <a:rPr lang="en-CA" sz="1600" b="1" i="1">
                            <a:solidFill>
                              <a:schemeClr val="accent1"/>
                            </a:solidFill>
                            <a:latin typeface="Cambria Math" panose="02040503050406030204" pitchFamily="18" charset="0"/>
                          </a:rPr>
                          <m:t>𝟎𝟏𝟎</m:t>
                        </m:r>
                      </m:sub>
                    </m:sSub>
                    <m:r>
                      <a:rPr lang="en-CA" sz="1600" b="1" i="1">
                        <a:solidFill>
                          <a:schemeClr val="accent1"/>
                        </a:solidFill>
                        <a:latin typeface="Cambria Math" panose="02040503050406030204" pitchFamily="18" charset="0"/>
                      </a:rPr>
                      <m:t> </m:t>
                    </m:r>
                  </m:oMath>
                </a14:m>
                <a:r>
                  <a:rPr lang="en-US" sz="1600" dirty="0"/>
                  <a:t>resonant cavity</a:t>
                </a:r>
              </a:p>
            </p:txBody>
          </p:sp>
        </mc:Choice>
        <mc:Fallback xmlns="">
          <p:sp>
            <p:nvSpPr>
              <p:cNvPr id="5" name="TextBox 4">
                <a:extLst>
                  <a:ext uri="{FF2B5EF4-FFF2-40B4-BE49-F238E27FC236}">
                    <a16:creationId xmlns:a16="http://schemas.microsoft.com/office/drawing/2014/main" id="{1D619E93-E6B4-ECE2-0154-9E821A615BD3}"/>
                  </a:ext>
                </a:extLst>
              </p:cNvPr>
              <p:cNvSpPr txBox="1">
                <a:spLocks noRot="1" noChangeAspect="1" noMove="1" noResize="1" noEditPoints="1" noAdjustHandles="1" noChangeArrowheads="1" noChangeShapeType="1" noTextEdit="1"/>
              </p:cNvSpPr>
              <p:nvPr/>
            </p:nvSpPr>
            <p:spPr>
              <a:xfrm>
                <a:off x="271874" y="612597"/>
                <a:ext cx="11576579" cy="2062103"/>
              </a:xfrm>
              <a:prstGeom prst="rect">
                <a:avLst/>
              </a:prstGeom>
              <a:blipFill>
                <a:blip r:embed="rId2"/>
                <a:stretch>
                  <a:fillRect l="-31227" t="-449853" r="-211" b="-207080"/>
                </a:stretch>
              </a:blipFill>
            </p:spPr>
            <p:txBody>
              <a:bodyPr/>
              <a:lstStyle/>
              <a:p>
                <a:r>
                  <a:rPr lang="en-CA">
                    <a:noFill/>
                  </a:rPr>
                  <a:t> </a:t>
                </a:r>
              </a:p>
            </p:txBody>
          </p:sp>
        </mc:Fallback>
      </mc:AlternateContent>
      <p:pic>
        <p:nvPicPr>
          <p:cNvPr id="8" name="Picture 7">
            <a:extLst>
              <a:ext uri="{FF2B5EF4-FFF2-40B4-BE49-F238E27FC236}">
                <a16:creationId xmlns:a16="http://schemas.microsoft.com/office/drawing/2014/main" id="{20ED63D1-C2BE-A041-572A-94B3CA1B771C}"/>
              </a:ext>
            </a:extLst>
          </p:cNvPr>
          <p:cNvPicPr>
            <a:picLocks noChangeAspect="1"/>
          </p:cNvPicPr>
          <p:nvPr/>
        </p:nvPicPr>
        <p:blipFill>
          <a:blip r:embed="rId3"/>
          <a:stretch>
            <a:fillRect/>
          </a:stretch>
        </p:blipFill>
        <p:spPr>
          <a:xfrm>
            <a:off x="6090721" y="2967769"/>
            <a:ext cx="5757732" cy="2620414"/>
          </a:xfrm>
          <a:prstGeom prst="rect">
            <a:avLst/>
          </a:prstGeom>
        </p:spPr>
      </p:pic>
      <p:pic>
        <p:nvPicPr>
          <p:cNvPr id="10" name="Picture 9">
            <a:extLst>
              <a:ext uri="{FF2B5EF4-FFF2-40B4-BE49-F238E27FC236}">
                <a16:creationId xmlns:a16="http://schemas.microsoft.com/office/drawing/2014/main" id="{4D4D8034-91F7-01DC-753A-BD3B1630638C}"/>
              </a:ext>
            </a:extLst>
          </p:cNvPr>
          <p:cNvPicPr>
            <a:picLocks noChangeAspect="1"/>
          </p:cNvPicPr>
          <p:nvPr/>
        </p:nvPicPr>
        <p:blipFill>
          <a:blip r:embed="rId4"/>
          <a:stretch>
            <a:fillRect/>
          </a:stretch>
        </p:blipFill>
        <p:spPr>
          <a:xfrm>
            <a:off x="337148" y="2778419"/>
            <a:ext cx="5720824" cy="2809764"/>
          </a:xfrm>
          <a:prstGeom prst="rect">
            <a:avLst/>
          </a:prstGeom>
        </p:spPr>
      </p:pic>
      <p:sp>
        <p:nvSpPr>
          <p:cNvPr id="7" name="TextBox 6">
            <a:extLst>
              <a:ext uri="{FF2B5EF4-FFF2-40B4-BE49-F238E27FC236}">
                <a16:creationId xmlns:a16="http://schemas.microsoft.com/office/drawing/2014/main" id="{44DDD5F5-1B55-DC4C-B28D-8270ED8911B7}"/>
              </a:ext>
            </a:extLst>
          </p:cNvPr>
          <p:cNvSpPr txBox="1"/>
          <p:nvPr/>
        </p:nvSpPr>
        <p:spPr>
          <a:xfrm>
            <a:off x="381897" y="5326573"/>
            <a:ext cx="2578277" cy="261610"/>
          </a:xfrm>
          <a:prstGeom prst="rect">
            <a:avLst/>
          </a:prstGeom>
          <a:noFill/>
        </p:spPr>
        <p:txBody>
          <a:bodyPr wrap="square">
            <a:spAutoFit/>
          </a:bodyPr>
          <a:lstStyle/>
          <a:p>
            <a:r>
              <a:rPr lang="en-US" sz="1100" b="0" i="0" u="none" strike="noStrike" baseline="0" dirty="0">
                <a:solidFill>
                  <a:srgbClr val="0081AD"/>
                </a:solidFill>
                <a:latin typeface="CharisSIL"/>
              </a:rPr>
              <a:t>MOLLER collaboration: Unknown source</a:t>
            </a:r>
            <a:endParaRPr lang="en-CA" sz="1100" dirty="0"/>
          </a:p>
        </p:txBody>
      </p:sp>
    </p:spTree>
    <p:extLst>
      <p:ext uri="{BB962C8B-B14F-4D97-AF65-F5344CB8AC3E}">
        <p14:creationId xmlns:p14="http://schemas.microsoft.com/office/powerpoint/2010/main" val="131070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D87D5-1BD6-1B6C-93FD-8C83875BE19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BF8E3E2-AE12-BA99-13DA-23D395867ABA}"/>
              </a:ext>
            </a:extLst>
          </p:cNvPr>
          <p:cNvSpPr>
            <a:spLocks noGrp="1"/>
          </p:cNvSpPr>
          <p:nvPr>
            <p:ph type="dt" sz="half" idx="10"/>
          </p:nvPr>
        </p:nvSpPr>
        <p:spPr/>
        <p:txBody>
          <a:bodyPr/>
          <a:lstStyle/>
          <a:p>
            <a:fld id="{8B781A94-CD8A-446C-916E-EDDC1EA29BED}" type="datetime1">
              <a:rPr lang="en-CA" smtClean="0"/>
              <a:t>2025-09-23</a:t>
            </a:fld>
            <a:endParaRPr lang="en-CA"/>
          </a:p>
        </p:txBody>
      </p:sp>
      <p:sp>
        <p:nvSpPr>
          <p:cNvPr id="3" name="Footer Placeholder 2">
            <a:extLst>
              <a:ext uri="{FF2B5EF4-FFF2-40B4-BE49-F238E27FC236}">
                <a16:creationId xmlns:a16="http://schemas.microsoft.com/office/drawing/2014/main" id="{9C9D25E2-1CCE-D374-612E-EF1B8EA73114}"/>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DF927D35-1EA6-B5DB-AFD3-7EDEF84F87CE}"/>
              </a:ext>
            </a:extLst>
          </p:cNvPr>
          <p:cNvSpPr>
            <a:spLocks noGrp="1"/>
          </p:cNvSpPr>
          <p:nvPr>
            <p:ph type="sldNum" sz="quarter" idx="12"/>
          </p:nvPr>
        </p:nvSpPr>
        <p:spPr/>
        <p:txBody>
          <a:bodyPr/>
          <a:lstStyle/>
          <a:p>
            <a:fld id="{8C8064D2-ECE5-434A-BBA5-E34E59BF6EAC}" type="slidenum">
              <a:rPr lang="en-CA" smtClean="0"/>
              <a:t>54</a:t>
            </a:fld>
            <a:endParaRPr lang="en-CA"/>
          </a:p>
        </p:txBody>
      </p:sp>
      <p:sp>
        <p:nvSpPr>
          <p:cNvPr id="6" name="TextBox 5">
            <a:extLst>
              <a:ext uri="{FF2B5EF4-FFF2-40B4-BE49-F238E27FC236}">
                <a16:creationId xmlns:a16="http://schemas.microsoft.com/office/drawing/2014/main" id="{91DB7A2A-9BC6-A741-C5C6-C933AB7AC1EF}"/>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3EA098-2502-FF84-3A3E-C827B4DFB549}"/>
                  </a:ext>
                </a:extLst>
              </p:cNvPr>
              <p:cNvSpPr txBox="1"/>
              <p:nvPr/>
            </p:nvSpPr>
            <p:spPr>
              <a:xfrm>
                <a:off x="271874" y="612597"/>
                <a:ext cx="11719940" cy="5755422"/>
              </a:xfrm>
              <a:prstGeom prst="rect">
                <a:avLst/>
              </a:prstGeom>
              <a:noFill/>
            </p:spPr>
            <p:txBody>
              <a:bodyPr wrap="square">
                <a:spAutoFit/>
              </a:bodyPr>
              <a:lstStyle/>
              <a:p>
                <a:pPr algn="l"/>
                <a:r>
                  <a:rPr lang="en-US" sz="1600" b="1" dirty="0"/>
                  <a:t>Beam Monitoring</a:t>
                </a:r>
              </a:p>
              <a:p>
                <a:pPr algn="l"/>
                <a:endParaRPr lang="en-US" sz="1600" b="1" dirty="0"/>
              </a:p>
              <a:p>
                <a:pPr algn="l"/>
                <a:r>
                  <a:rPr lang="en-CA" sz="1600" b="1" dirty="0"/>
                  <a:t>Current Monitors:</a:t>
                </a:r>
                <a:endParaRPr lang="en-US" sz="1600" dirty="0"/>
              </a:p>
              <a:p>
                <a:pPr lvl="1"/>
                <a:r>
                  <a:rPr lang="en-US" sz="1600" dirty="0"/>
                  <a:t>Need multiple beam monitors (e.g. 7 BCMs used for MOLLER)</a:t>
                </a:r>
              </a:p>
              <a:p>
                <a:pPr lvl="1"/>
                <a:endParaRPr lang="en-US" sz="1600" dirty="0"/>
              </a:p>
              <a:p>
                <a:pPr lvl="1"/>
                <a:r>
                  <a:rPr lang="en-US" sz="1600" dirty="0"/>
                  <a:t>The Measured beam charge is slightly different for each BCM </a:t>
                </a:r>
                <a:br>
                  <a:rPr lang="en-US" sz="1600" dirty="0"/>
                </a:br>
                <a:r>
                  <a:rPr lang="en-US" sz="1600" dirty="0"/>
                  <a:t>due to beam trajectory differences</a:t>
                </a:r>
              </a:p>
              <a:p>
                <a:pPr lvl="1"/>
                <a:endParaRPr lang="en-US" sz="1600" dirty="0"/>
              </a:p>
              <a:p>
                <a:pPr lvl="1"/>
                <a:r>
                  <a:rPr lang="en-US" sz="1600" dirty="0"/>
                  <a:t>Displacement from monitor central axis causes a drop in sensitivity</a:t>
                </a:r>
              </a:p>
              <a:p>
                <a:pPr lvl="1"/>
                <a:endParaRPr lang="en-US" sz="1600" dirty="0"/>
              </a:p>
              <a:p>
                <a:pPr marL="742950" lvl="1" indent="-285750">
                  <a:buFont typeface="Arial" panose="020B0604020202020204" pitchFamily="34" charset="0"/>
                  <a:buChar char="•"/>
                </a:pPr>
                <a:r>
                  <a:rPr lang="en-US" sz="1600" dirty="0"/>
                  <a:t>Beam steering needed to center the beam on target 1 or </a:t>
                </a:r>
                <a:br>
                  <a:rPr lang="en-US" sz="1600" dirty="0"/>
                </a:br>
                <a:r>
                  <a:rPr lang="en-US" sz="1600" dirty="0"/>
                  <a:t>2 mm, and the displacement will be different in each BCM.</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Beam raster causes the beam to traverse each BCM at a </a:t>
                </a:r>
                <a:br>
                  <a:rPr lang="en-US" sz="1600" dirty="0"/>
                </a:br>
                <a:r>
                  <a:rPr lang="en-US" sz="1600" dirty="0"/>
                  <a:t>different radius as a function of time and position along the </a:t>
                </a:r>
                <a:br>
                  <a:rPr lang="en-US" sz="1600" dirty="0"/>
                </a:br>
                <a:r>
                  <a:rPr lang="en-US" sz="1600" dirty="0"/>
                  <a:t>beamline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Beam jitter</a:t>
                </a:r>
              </a:p>
              <a:p>
                <a:pPr marL="742950" lvl="1" indent="-285750">
                  <a:buFont typeface="Arial" panose="020B0604020202020204" pitchFamily="34" charset="0"/>
                  <a:buChar char="•"/>
                </a:pPr>
                <a:endParaRPr lang="en-US" sz="1600" dirty="0"/>
              </a:p>
              <a:p>
                <a:pPr lvl="1"/>
                <a:r>
                  <a:rPr lang="en-US" sz="1600" b="1" dirty="0"/>
                  <a:t>For a precision PV experiment, a sensitivity of </a:t>
                </a:r>
                <a14:m>
                  <m:oMath xmlns:m="http://schemas.openxmlformats.org/officeDocument/2006/math">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 </m:t>
                    </m:r>
                    <m:r>
                      <a:rPr lang="en-CA" sz="1600" b="1" i="1" smtClean="0">
                        <a:solidFill>
                          <a:schemeClr val="accent1"/>
                        </a:solidFill>
                        <a:latin typeface="Cambria Math" panose="02040503050406030204" pitchFamily="18" charset="0"/>
                      </a:rPr>
                      <m:t>𝒑𝒑𝒃</m:t>
                    </m:r>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𝒏𝒎</m:t>
                    </m:r>
                  </m:oMath>
                </a14:m>
                <a:r>
                  <a:rPr lang="en-US" sz="1600" b="1" dirty="0">
                    <a:solidFill>
                      <a:schemeClr val="accent1"/>
                    </a:solidFill>
                  </a:rPr>
                  <a:t> </a:t>
                </a:r>
                <a:r>
                  <a:rPr lang="en-US" sz="1600" b="1" dirty="0"/>
                  <a:t>( at </a:t>
                </a:r>
                <a14:m>
                  <m:oMath xmlns:m="http://schemas.openxmlformats.org/officeDocument/2006/math">
                    <m:r>
                      <a:rPr lang="en-CA" sz="1600" b="1" i="1" smtClean="0">
                        <a:solidFill>
                          <a:schemeClr val="accent1"/>
                        </a:solidFill>
                        <a:latin typeface="Cambria Math" panose="02040503050406030204" pitchFamily="18" charset="0"/>
                      </a:rPr>
                      <m:t>𝟐</m:t>
                    </m:r>
                    <m:r>
                      <a:rPr lang="en-CA" sz="1600" b="1" i="1" smtClean="0">
                        <a:solidFill>
                          <a:schemeClr val="accent1"/>
                        </a:solidFill>
                        <a:latin typeface="Cambria Math" panose="02040503050406030204" pitchFamily="18" charset="0"/>
                      </a:rPr>
                      <m:t> </m:t>
                    </m:r>
                    <m:r>
                      <a:rPr lang="en-CA" sz="1600" b="1" i="1" smtClean="0">
                        <a:solidFill>
                          <a:schemeClr val="accent1"/>
                        </a:solidFill>
                        <a:latin typeface="Cambria Math" panose="02040503050406030204" pitchFamily="18" charset="0"/>
                      </a:rPr>
                      <m:t>𝒎𝒎</m:t>
                    </m:r>
                  </m:oMath>
                </a14:m>
                <a:r>
                  <a:rPr lang="en-US" sz="1600" b="1" dirty="0">
                    <a:solidFill>
                      <a:schemeClr val="accent1"/>
                    </a:solidFill>
                  </a:rPr>
                  <a:t> </a:t>
                </a:r>
                <a:r>
                  <a:rPr lang="en-US" sz="1600" b="1" dirty="0"/>
                  <a:t>from the central BCM axis) can become a limiting uncertainty.</a:t>
                </a:r>
                <a:br>
                  <a:rPr lang="en-US" sz="1600" b="1" dirty="0"/>
                </a:br>
                <a:endParaRPr lang="en-US" sz="1600" b="1" dirty="0"/>
              </a:p>
              <a:p>
                <a:pPr lvl="1"/>
                <a:r>
                  <a:rPr lang="en-US" sz="1600" dirty="0"/>
                  <a:t>Need dedicated measurements to explore the BCM sensitivity to beam position for each BCM separately </a:t>
                </a:r>
                <a:br>
                  <a:rPr lang="en-US" sz="1600" dirty="0"/>
                </a:br>
                <a:r>
                  <a:rPr lang="en-US" sz="1600" dirty="0"/>
                  <a:t>(induce deliberate beam position and charge changes at the source/injector)</a:t>
                </a:r>
              </a:p>
            </p:txBody>
          </p:sp>
        </mc:Choice>
        <mc:Fallback xmlns="">
          <p:sp>
            <p:nvSpPr>
              <p:cNvPr id="5" name="TextBox 4">
                <a:extLst>
                  <a:ext uri="{FF2B5EF4-FFF2-40B4-BE49-F238E27FC236}">
                    <a16:creationId xmlns:a16="http://schemas.microsoft.com/office/drawing/2014/main" id="{C73EA098-2502-FF84-3A3E-C827B4DFB549}"/>
                  </a:ext>
                </a:extLst>
              </p:cNvPr>
              <p:cNvSpPr txBox="1">
                <a:spLocks noRot="1" noChangeAspect="1" noMove="1" noResize="1" noEditPoints="1" noAdjustHandles="1" noChangeArrowheads="1" noChangeShapeType="1" noTextEdit="1"/>
              </p:cNvSpPr>
              <p:nvPr/>
            </p:nvSpPr>
            <p:spPr>
              <a:xfrm>
                <a:off x="271874" y="612597"/>
                <a:ext cx="11719940" cy="5755422"/>
              </a:xfrm>
              <a:prstGeom prst="rect">
                <a:avLst/>
              </a:prstGeom>
              <a:blipFill>
                <a:blip r:embed="rId3"/>
                <a:stretch>
                  <a:fillRect l="-312" t="-317" b="-317"/>
                </a:stretch>
              </a:blipFill>
            </p:spPr>
            <p:txBody>
              <a:bodyPr/>
              <a:lstStyle/>
              <a:p>
                <a:r>
                  <a:rPr lang="en-CA">
                    <a:noFill/>
                  </a:rPr>
                  <a:t> </a:t>
                </a:r>
              </a:p>
            </p:txBody>
          </p:sp>
        </mc:Fallback>
      </mc:AlternateContent>
      <p:pic>
        <p:nvPicPr>
          <p:cNvPr id="9" name="Picture 8">
            <a:extLst>
              <a:ext uri="{FF2B5EF4-FFF2-40B4-BE49-F238E27FC236}">
                <a16:creationId xmlns:a16="http://schemas.microsoft.com/office/drawing/2014/main" id="{9DFD340D-C6D1-2425-D16E-0FDCB167E716}"/>
              </a:ext>
            </a:extLst>
          </p:cNvPr>
          <p:cNvPicPr>
            <a:picLocks noChangeAspect="1"/>
          </p:cNvPicPr>
          <p:nvPr/>
        </p:nvPicPr>
        <p:blipFill>
          <a:blip r:embed="rId4"/>
          <a:stretch>
            <a:fillRect/>
          </a:stretch>
        </p:blipFill>
        <p:spPr>
          <a:xfrm>
            <a:off x="6565082" y="298642"/>
            <a:ext cx="5537915" cy="2269901"/>
          </a:xfrm>
          <a:prstGeom prst="rect">
            <a:avLst/>
          </a:prstGeom>
        </p:spPr>
      </p:pic>
      <p:pic>
        <p:nvPicPr>
          <p:cNvPr id="7" name="Picture 6">
            <a:extLst>
              <a:ext uri="{FF2B5EF4-FFF2-40B4-BE49-F238E27FC236}">
                <a16:creationId xmlns:a16="http://schemas.microsoft.com/office/drawing/2014/main" id="{71488912-7D3D-EDA3-10A4-58555314CEB9}"/>
              </a:ext>
            </a:extLst>
          </p:cNvPr>
          <p:cNvPicPr>
            <a:picLocks noChangeAspect="1"/>
          </p:cNvPicPr>
          <p:nvPr/>
        </p:nvPicPr>
        <p:blipFill>
          <a:blip r:embed="rId5"/>
          <a:srcRect l="15754" b="2882"/>
          <a:stretch>
            <a:fillRect/>
          </a:stretch>
        </p:blipFill>
        <p:spPr>
          <a:xfrm>
            <a:off x="6594376" y="2691195"/>
            <a:ext cx="5479326" cy="2530098"/>
          </a:xfrm>
          <a:prstGeom prst="rect">
            <a:avLst/>
          </a:prstGeom>
        </p:spPr>
      </p:pic>
      <p:sp>
        <p:nvSpPr>
          <p:cNvPr id="8" name="TextBox 7">
            <a:extLst>
              <a:ext uri="{FF2B5EF4-FFF2-40B4-BE49-F238E27FC236}">
                <a16:creationId xmlns:a16="http://schemas.microsoft.com/office/drawing/2014/main" id="{F570CFD1-8F5A-3CE1-A9EB-D0148A8D2068}"/>
              </a:ext>
            </a:extLst>
          </p:cNvPr>
          <p:cNvSpPr txBox="1"/>
          <p:nvPr/>
        </p:nvSpPr>
        <p:spPr>
          <a:xfrm>
            <a:off x="6709081" y="2437738"/>
            <a:ext cx="2578277" cy="261610"/>
          </a:xfrm>
          <a:prstGeom prst="rect">
            <a:avLst/>
          </a:prstGeom>
          <a:noFill/>
        </p:spPr>
        <p:txBody>
          <a:bodyPr wrap="square">
            <a:spAutoFit/>
          </a:bodyPr>
          <a:lstStyle/>
          <a:p>
            <a:r>
              <a:rPr lang="en-US" sz="1100" b="0" i="0" u="none" strike="noStrike" baseline="0" dirty="0">
                <a:solidFill>
                  <a:srgbClr val="0081AD"/>
                </a:solidFill>
                <a:latin typeface="CharisSIL"/>
              </a:rPr>
              <a:t>MOLLER collaboration: Unknown source</a:t>
            </a:r>
            <a:endParaRPr lang="en-CA" sz="1100" dirty="0"/>
          </a:p>
        </p:txBody>
      </p:sp>
    </p:spTree>
    <p:extLst>
      <p:ext uri="{BB962C8B-B14F-4D97-AF65-F5344CB8AC3E}">
        <p14:creationId xmlns:p14="http://schemas.microsoft.com/office/powerpoint/2010/main" val="1041607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836BF-F209-D1E3-6519-3E81BAE717A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973275A-74ED-FC7D-07D9-1CF9716F7F6E}"/>
              </a:ext>
            </a:extLst>
          </p:cNvPr>
          <p:cNvSpPr>
            <a:spLocks noGrp="1"/>
          </p:cNvSpPr>
          <p:nvPr>
            <p:ph type="dt" sz="half" idx="10"/>
          </p:nvPr>
        </p:nvSpPr>
        <p:spPr/>
        <p:txBody>
          <a:bodyPr/>
          <a:lstStyle/>
          <a:p>
            <a:fld id="{83D093E5-23AD-4A2A-8B41-35409B7B5834}" type="datetime1">
              <a:rPr lang="en-CA" smtClean="0"/>
              <a:t>2025-09-23</a:t>
            </a:fld>
            <a:endParaRPr lang="en-CA"/>
          </a:p>
        </p:txBody>
      </p:sp>
      <p:sp>
        <p:nvSpPr>
          <p:cNvPr id="3" name="Footer Placeholder 2">
            <a:extLst>
              <a:ext uri="{FF2B5EF4-FFF2-40B4-BE49-F238E27FC236}">
                <a16:creationId xmlns:a16="http://schemas.microsoft.com/office/drawing/2014/main" id="{72877271-7BA0-DAFD-5E44-548C0DAE08D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C96AFE7-FC72-A4ED-1D4C-CE5A3463ADFD}"/>
              </a:ext>
            </a:extLst>
          </p:cNvPr>
          <p:cNvSpPr>
            <a:spLocks noGrp="1"/>
          </p:cNvSpPr>
          <p:nvPr>
            <p:ph type="sldNum" sz="quarter" idx="12"/>
          </p:nvPr>
        </p:nvSpPr>
        <p:spPr/>
        <p:txBody>
          <a:bodyPr/>
          <a:lstStyle/>
          <a:p>
            <a:fld id="{8C8064D2-ECE5-434A-BBA5-E34E59BF6EAC}" type="slidenum">
              <a:rPr lang="en-CA" smtClean="0"/>
              <a:t>55</a:t>
            </a:fld>
            <a:endParaRPr lang="en-CA"/>
          </a:p>
        </p:txBody>
      </p:sp>
      <p:sp>
        <p:nvSpPr>
          <p:cNvPr id="6" name="TextBox 5">
            <a:extLst>
              <a:ext uri="{FF2B5EF4-FFF2-40B4-BE49-F238E27FC236}">
                <a16:creationId xmlns:a16="http://schemas.microsoft.com/office/drawing/2014/main" id="{B6474B96-EC7A-FA4D-13F6-10ABDE35C8DA}"/>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16E270-E783-3737-F27C-94E6ACA38E22}"/>
                  </a:ext>
                </a:extLst>
              </p:cNvPr>
              <p:cNvSpPr txBox="1"/>
              <p:nvPr/>
            </p:nvSpPr>
            <p:spPr>
              <a:xfrm>
                <a:off x="271874" y="612597"/>
                <a:ext cx="11576579" cy="4770537"/>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r>
                  <a:rPr lang="en-US" sz="1600" b="1" dirty="0"/>
                  <a:t>Precision:</a:t>
                </a:r>
              </a:p>
              <a:p>
                <a:endParaRPr lang="en-US" sz="1600" b="1" dirty="0"/>
              </a:p>
              <a:p>
                <a:pPr lvl="1"/>
                <a:r>
                  <a:rPr lang="en-US" sz="1600" dirty="0"/>
                  <a:t>BCM asymmetries and differences and their widths are measured continuously</a:t>
                </a:r>
              </a:p>
              <a:p>
                <a:pPr lvl="1"/>
                <a:endParaRPr lang="en-US" sz="1600" dirty="0"/>
              </a:p>
              <a:p>
                <a:pPr lvl="1"/>
                <a:r>
                  <a:rPr lang="en-US" sz="1600" dirty="0"/>
                  <a:t>The precision of the beam monitors is limited by their resolution </a:t>
                </a:r>
              </a:p>
              <a:p>
                <a:pPr lvl="1"/>
                <a:endParaRPr lang="en-US" sz="1600" dirty="0"/>
              </a:p>
              <a:p>
                <a:pPr lvl="1"/>
                <a:r>
                  <a:rPr lang="en-US" sz="1600" dirty="0"/>
                  <a:t>The resolution is measured using the BCM double-difference, which is independent of accelerator fluctuations:</a:t>
                </a:r>
              </a:p>
              <a:p>
                <a:pPr lvl="1"/>
                <a:endParaRPr lang="en-US" sz="1600" dirty="0"/>
              </a:p>
              <a:p>
                <a:pPr lvl="1"/>
                <a:endParaRPr lang="en-US" sz="1600" dirty="0"/>
              </a:p>
              <a:p>
                <a:pPr lvl="1"/>
                <a:endParaRPr lang="en-US" sz="1600" dirty="0"/>
              </a:p>
              <a:p>
                <a:endParaRPr lang="en-US" sz="1600" dirty="0"/>
              </a:p>
              <a:p>
                <a:endParaRPr lang="en-US" sz="1600" dirty="0"/>
              </a:p>
              <a:p>
                <a:pPr lvl="1"/>
                <a:r>
                  <a:rPr lang="en-US" sz="1600" dirty="0"/>
                  <a:t>The additional uncertainty should normally be a small percentage ( </a:t>
                </a:r>
                <a:r>
                  <a:rPr lang="en-US" sz="1600" b="1" i="1" dirty="0">
                    <a:solidFill>
                      <a:schemeClr val="accent1"/>
                    </a:solidFill>
                    <a:latin typeface="Cambria Math" panose="02040503050406030204" pitchFamily="18" charset="0"/>
                    <a:ea typeface="Cambria Math" panose="02040503050406030204" pitchFamily="18" charset="0"/>
                  </a:rPr>
                  <a:t> </a:t>
                </a:r>
                <a14:m>
                  <m:oMath xmlns:m="http://schemas.openxmlformats.org/officeDocument/2006/math">
                    <m:r>
                      <a:rPr lang="en-CA" sz="1600" b="1" i="1">
                        <a:solidFill>
                          <a:schemeClr val="accent1"/>
                        </a:solidFill>
                        <a:latin typeface="Cambria Math" panose="02040503050406030204" pitchFamily="18" charset="0"/>
                        <a:ea typeface="Cambria Math" panose="02040503050406030204" pitchFamily="18" charset="0"/>
                      </a:rPr>
                      <m:t>&lt;</m:t>
                    </m:r>
                    <m:r>
                      <a:rPr lang="en-CA" sz="1600" b="1" i="1">
                        <a:solidFill>
                          <a:schemeClr val="accent1"/>
                        </a:solidFill>
                        <a:latin typeface="Cambria Math" panose="02040503050406030204" pitchFamily="18" charset="0"/>
                        <a:ea typeface="Cambria Math" panose="02040503050406030204" pitchFamily="18" charset="0"/>
                      </a:rPr>
                      <m:t>𝟏𝟎</m:t>
                    </m:r>
                    <m:r>
                      <a:rPr lang="en-CA" sz="1600" b="1" i="1">
                        <a:solidFill>
                          <a:schemeClr val="accent1"/>
                        </a:solidFill>
                        <a:latin typeface="Cambria Math" panose="02040503050406030204" pitchFamily="18" charset="0"/>
                        <a:ea typeface="Cambria Math" panose="02040503050406030204" pitchFamily="18" charset="0"/>
                      </a:rPr>
                      <m:t>% </m:t>
                    </m:r>
                  </m:oMath>
                </a14:m>
                <a:r>
                  <a:rPr lang="en-US" sz="1600" dirty="0"/>
                  <a:t> ) of the detector counting statistics width for a single detector.</a:t>
                </a:r>
              </a:p>
              <a:p>
                <a:pPr lvl="1"/>
                <a:endParaRPr lang="en-US" sz="1600" dirty="0"/>
              </a:p>
            </p:txBody>
          </p:sp>
        </mc:Choice>
        <mc:Fallback xmlns="">
          <p:sp>
            <p:nvSpPr>
              <p:cNvPr id="8" name="TextBox 7">
                <a:extLst>
                  <a:ext uri="{FF2B5EF4-FFF2-40B4-BE49-F238E27FC236}">
                    <a16:creationId xmlns:a16="http://schemas.microsoft.com/office/drawing/2014/main" id="{5516E270-E783-3737-F27C-94E6ACA38E22}"/>
                  </a:ext>
                </a:extLst>
              </p:cNvPr>
              <p:cNvSpPr txBox="1">
                <a:spLocks noRot="1" noChangeAspect="1" noMove="1" noResize="1" noEditPoints="1" noAdjustHandles="1" noChangeArrowheads="1" noChangeShapeType="1" noTextEdit="1"/>
              </p:cNvSpPr>
              <p:nvPr/>
            </p:nvSpPr>
            <p:spPr>
              <a:xfrm>
                <a:off x="271874" y="612597"/>
                <a:ext cx="11576579" cy="4770537"/>
              </a:xfrm>
              <a:prstGeom prst="rect">
                <a:avLst/>
              </a:prstGeom>
              <a:blipFill>
                <a:blip r:embed="rId2"/>
                <a:stretch>
                  <a:fillRect l="-316" t="-38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Object 7">
                <a:extLst>
                  <a:ext uri="{FF2B5EF4-FFF2-40B4-BE49-F238E27FC236}">
                    <a16:creationId xmlns:a16="http://schemas.microsoft.com/office/drawing/2014/main" id="{32504211-3269-CA78-6E6A-E55E7A07FC18}"/>
                  </a:ext>
                </a:extLst>
              </p:cNvPr>
              <p:cNvSpPr txBox="1"/>
              <p:nvPr/>
            </p:nvSpPr>
            <p:spPr bwMode="auto">
              <a:xfrm>
                <a:off x="2209800" y="955987"/>
                <a:ext cx="3808251"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rgbClr val="FF0000"/>
                                  </a:solidFill>
                                  <a:latin typeface="Cambria Math" panose="02040503050406030204" pitchFamily="18" charset="0"/>
                                </a:rPr>
                              </m:ctrlPr>
                            </m:dPr>
                            <m:e>
                              <m:f>
                                <m:fPr>
                                  <m:ctrlPr>
                                    <a:rPr lang="en-CA" sz="1600" b="1" i="1">
                                      <a:solidFill>
                                        <a:srgbClr val="FF0000"/>
                                      </a:solidFill>
                                      <a:latin typeface="Cambria Math" panose="02040503050406030204" pitchFamily="18" charset="0"/>
                                    </a:rPr>
                                  </m:ctrlPr>
                                </m:fPr>
                                <m:num>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num>
                                <m:den>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den>
                              </m:f>
                            </m:e>
                          </m:d>
                        </m:e>
                        <m:sub>
                          <m:r>
                            <a:rPr lang="en-CA" sz="1600" b="1" i="1" smtClean="0">
                              <a:solidFill>
                                <a:srgbClr val="FF0000"/>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5" name="Object 7">
                <a:extLst>
                  <a:ext uri="{FF2B5EF4-FFF2-40B4-BE49-F238E27FC236}">
                    <a16:creationId xmlns:a16="http://schemas.microsoft.com/office/drawing/2014/main" id="{32504211-3269-CA78-6E6A-E55E7A07FC18}"/>
                  </a:ext>
                </a:extLst>
              </p:cNvPr>
              <p:cNvSpPr txBox="1">
                <a:spLocks noRot="1" noChangeAspect="1" noMove="1" noResize="1" noEditPoints="1" noAdjustHandles="1" noChangeArrowheads="1" noChangeShapeType="1" noTextEdit="1"/>
              </p:cNvSpPr>
              <p:nvPr/>
            </p:nvSpPr>
            <p:spPr bwMode="auto">
              <a:xfrm>
                <a:off x="2209800" y="955987"/>
                <a:ext cx="3808251"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E0245A16-905B-0F26-84B4-BD4D8281D2BA}"/>
                  </a:ext>
                </a:extLst>
              </p:cNvPr>
              <p:cNvSpPr txBox="1"/>
              <p:nvPr/>
            </p:nvSpPr>
            <p:spPr bwMode="auto">
              <a:xfrm>
                <a:off x="2639879" y="3643673"/>
                <a:ext cx="3419960" cy="648943"/>
              </a:xfrm>
              <a:prstGeom prst="rect">
                <a:avLst/>
              </a:prstGeom>
              <a:noFill/>
              <a:ln w="25400" algn="in">
                <a:noFill/>
                <a:miter lim="800000"/>
                <a:headEnd/>
                <a:tailEnd/>
              </a:ln>
            </p:spPr>
            <p:txBody>
              <a:bodyPr>
                <a:noAutofit/>
              </a:bodyPr>
              <a:lstStyle/>
              <a:p>
                <a14:m>
                  <m:oMath xmlns:m="http://schemas.openxmlformats.org/officeDocument/2006/math">
                    <m:r>
                      <a:rPr lang="en-CA" sz="1600" b="1" i="1" smtClean="0">
                        <a:solidFill>
                          <a:schemeClr val="accent1"/>
                        </a:solidFill>
                        <a:latin typeface="Cambria Math" panose="02040503050406030204" pitchFamily="18" charset="0"/>
                      </a:rPr>
                      <m:t>𝑫</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𝑫</m:t>
                        </m:r>
                      </m:e>
                      <m:sub>
                        <m:r>
                          <a:rPr lang="en-CA" sz="1600" b="1" i="1" smtClean="0">
                            <a:solidFill>
                              <a:schemeClr val="accent1"/>
                            </a:solidFill>
                            <a:latin typeface="Cambria Math" panose="02040503050406030204" pitchFamily="18" charset="0"/>
                          </a:rPr>
                          <m:t>𝒊𝒋</m:t>
                        </m:r>
                      </m:sub>
                    </m:sSub>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den>
                        </m:f>
                      </m:e>
                    </m:d>
                    <m:r>
                      <a:rPr lang="en-CA" sz="1600" b="1" i="1" smtClean="0">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den>
                        </m:f>
                      </m:e>
                    </m:d>
                  </m:oMath>
                </a14:m>
                <a:r>
                  <a:rPr lang="en-CA" sz="1600" b="1" i="1" dirty="0">
                    <a:solidFill>
                      <a:schemeClr val="accent1"/>
                    </a:solidFill>
                  </a:rPr>
                  <a:t> =</a:t>
                </a:r>
                <a:r>
                  <a:rPr lang="en-CA" sz="1600" b="1" dirty="0">
                    <a:solidFill>
                      <a:schemeClr val="accent1"/>
                    </a:solidFill>
                  </a:rPr>
                  <a:t> </a:t>
                </a:r>
                <a14:m>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Sub>
                      </m:sub>
                    </m:sSub>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Sub>
                      </m:sub>
                    </m:sSub>
                  </m:oMath>
                </a14:m>
                <a:r>
                  <a:rPr lang="en-CA" sz="1600" b="1" i="1" dirty="0">
                    <a:solidFill>
                      <a:schemeClr val="accent1"/>
                    </a:solidFill>
                  </a:rPr>
                  <a:t> </a:t>
                </a:r>
              </a:p>
            </p:txBody>
          </p:sp>
        </mc:Choice>
        <mc:Fallback xmlns="">
          <p:sp>
            <p:nvSpPr>
              <p:cNvPr id="7" name="Object 7">
                <a:extLst>
                  <a:ext uri="{FF2B5EF4-FFF2-40B4-BE49-F238E27FC236}">
                    <a16:creationId xmlns:a16="http://schemas.microsoft.com/office/drawing/2014/main" id="{E0245A16-905B-0F26-84B4-BD4D8281D2BA}"/>
                  </a:ext>
                </a:extLst>
              </p:cNvPr>
              <p:cNvSpPr txBox="1">
                <a:spLocks noRot="1" noChangeAspect="1" noMove="1" noResize="1" noEditPoints="1" noAdjustHandles="1" noChangeArrowheads="1" noChangeShapeType="1" noTextEdit="1"/>
              </p:cNvSpPr>
              <p:nvPr/>
            </p:nvSpPr>
            <p:spPr bwMode="auto">
              <a:xfrm>
                <a:off x="2639879" y="3643673"/>
                <a:ext cx="3419960" cy="648943"/>
              </a:xfrm>
              <a:prstGeom prst="rect">
                <a:avLst/>
              </a:prstGeom>
              <a:blipFill>
                <a:blip r:embed="rId4"/>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F6D5C83D-58A5-CA3D-99F0-DA832EC4D416}"/>
                  </a:ext>
                </a:extLst>
              </p:cNvPr>
              <p:cNvSpPr txBox="1"/>
              <p:nvPr/>
            </p:nvSpPr>
            <p:spPr bwMode="auto">
              <a:xfrm>
                <a:off x="5861268" y="3630880"/>
                <a:ext cx="3419960" cy="648943"/>
              </a:xfrm>
              <a:prstGeom prst="rect">
                <a:avLst/>
              </a:prstGeom>
              <a:noFill/>
              <a:ln w="25400" algn="in">
                <a:noFill/>
                <a:miter lim="800000"/>
                <a:headEnd/>
                <a:tailEnd/>
              </a:ln>
            </p:spPr>
            <p:txBody>
              <a:bodyPr>
                <a:noAutofit/>
              </a:bodyPr>
              <a:lstStyle/>
              <a:p>
                <a:pPr/>
                <a14:m>
                  <m:oMathPara xmlns:m="http://schemas.openxmlformats.org/officeDocument/2006/math">
                    <m:oMathParaPr>
                      <m:jc m:val="centerGroup"/>
                    </m:oMathParaPr>
                    <m:oMath xmlns:m="http://schemas.openxmlformats.org/officeDocument/2006/math">
                      <m:r>
                        <a:rPr lang="en-CA" sz="1600" b="1" i="1" smtClean="0">
                          <a:solidFill>
                            <a:schemeClr val="accent1"/>
                          </a:solidFill>
                          <a:latin typeface="Cambria Math" panose="02040503050406030204" pitchFamily="18" charset="0"/>
                        </a:rPr>
                        <m:t>𝑹</m:t>
                      </m:r>
                      <m:r>
                        <a:rPr lang="en-CA"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𝑹𝑴𝑺</m:t>
                          </m:r>
                          <m:d>
                            <m:dPr>
                              <m:ctrlPr>
                                <a:rPr lang="en-CA" sz="1600" b="1" i="1" smtClean="0">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𝑫</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𝑫</m:t>
                                  </m:r>
                                </m:e>
                                <m:sub>
                                  <m:r>
                                    <a:rPr lang="en-CA" sz="1600" b="1" i="1" smtClean="0">
                                      <a:solidFill>
                                        <a:schemeClr val="accent1"/>
                                      </a:solidFill>
                                      <a:latin typeface="Cambria Math" panose="02040503050406030204" pitchFamily="18" charset="0"/>
                                    </a:rPr>
                                    <m:t>𝒊𝒋</m:t>
                                  </m:r>
                                </m:sub>
                              </m:sSub>
                            </m:e>
                          </m:d>
                        </m:num>
                        <m:den>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𝟐</m:t>
                          </m:r>
                          <m:r>
                            <a:rPr lang="en-CA" sz="1600" b="1" i="1" smtClean="0">
                              <a:solidFill>
                                <a:schemeClr val="accent1"/>
                              </a:solidFill>
                              <a:latin typeface="Cambria Math" panose="02040503050406030204" pitchFamily="18" charset="0"/>
                            </a:rPr>
                            <m:t> </m:t>
                          </m:r>
                        </m:den>
                      </m:f>
                    </m:oMath>
                  </m:oMathPara>
                </a14:m>
                <a:endParaRPr lang="en-CA" sz="1600" b="1" i="1" dirty="0">
                  <a:solidFill>
                    <a:schemeClr val="accent1"/>
                  </a:solidFill>
                </a:endParaRPr>
              </a:p>
            </p:txBody>
          </p:sp>
        </mc:Choice>
        <mc:Fallback xmlns="">
          <p:sp>
            <p:nvSpPr>
              <p:cNvPr id="9" name="Object 7">
                <a:extLst>
                  <a:ext uri="{FF2B5EF4-FFF2-40B4-BE49-F238E27FC236}">
                    <a16:creationId xmlns:a16="http://schemas.microsoft.com/office/drawing/2014/main" id="{F6D5C83D-58A5-CA3D-99F0-DA832EC4D416}"/>
                  </a:ext>
                </a:extLst>
              </p:cNvPr>
              <p:cNvSpPr txBox="1">
                <a:spLocks noRot="1" noChangeAspect="1" noMove="1" noResize="1" noEditPoints="1" noAdjustHandles="1" noChangeArrowheads="1" noChangeShapeType="1" noTextEdit="1"/>
              </p:cNvSpPr>
              <p:nvPr/>
            </p:nvSpPr>
            <p:spPr bwMode="auto">
              <a:xfrm>
                <a:off x="5861268" y="3630880"/>
                <a:ext cx="3419960" cy="648943"/>
              </a:xfrm>
              <a:prstGeom prst="rect">
                <a:avLst/>
              </a:prstGeom>
              <a:blipFill>
                <a:blip r:embed="rId5"/>
                <a:stretch>
                  <a:fillRect/>
                </a:stretch>
              </a:blipFill>
              <a:ln w="25400" algn="in">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3107025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97CD-8582-FB5A-49AA-AE9833436DCC}"/>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AFD04C32-E80F-5604-D8CE-0506305E1E16}"/>
              </a:ext>
            </a:extLst>
          </p:cNvPr>
          <p:cNvGrpSpPr/>
          <p:nvPr/>
        </p:nvGrpSpPr>
        <p:grpSpPr>
          <a:xfrm>
            <a:off x="3868119" y="734224"/>
            <a:ext cx="8118333" cy="5567766"/>
            <a:chOff x="3024948" y="759416"/>
            <a:chExt cx="8118333" cy="5567766"/>
          </a:xfrm>
        </p:grpSpPr>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9C8432D2-45E7-A93E-7DF1-92FC10478CA0}"/>
                    </a:ext>
                  </a:extLst>
                </p:cNvPr>
                <p:cNvSpPr txBox="1"/>
                <p:nvPr/>
              </p:nvSpPr>
              <p:spPr bwMode="auto">
                <a:xfrm>
                  <a:off x="6413716" y="955987"/>
                  <a:ext cx="3419960" cy="648943"/>
                </a:xfrm>
                <a:prstGeom prst="rect">
                  <a:avLst/>
                </a:prstGeom>
                <a:noFill/>
                <a:ln w="25400" algn="in">
                  <a:noFill/>
                  <a:miter lim="800000"/>
                  <a:headEnd/>
                  <a:tailEnd/>
                </a:ln>
              </p:spPr>
              <p:txBody>
                <a:bodyPr>
                  <a:noAutofit/>
                </a:bodyPr>
                <a:lstStyle/>
                <a:p>
                  <a14:m>
                    <m:oMath xmlns:m="http://schemas.openxmlformats.org/officeDocument/2006/math">
                      <m:r>
                        <a:rPr lang="en-CA" sz="1600" b="1" i="1" smtClean="0">
                          <a:solidFill>
                            <a:schemeClr val="accent1"/>
                          </a:solidFill>
                          <a:latin typeface="Cambria Math" panose="02040503050406030204" pitchFamily="18" charset="0"/>
                        </a:rPr>
                        <m:t>𝑫</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𝑫</m:t>
                          </m:r>
                        </m:e>
                        <m:sub>
                          <m:r>
                            <a:rPr lang="en-CA" sz="1600" b="1" i="1" smtClean="0">
                              <a:solidFill>
                                <a:schemeClr val="accent1"/>
                              </a:solidFill>
                              <a:latin typeface="Cambria Math" panose="02040503050406030204" pitchFamily="18" charset="0"/>
                            </a:rPr>
                            <m:t>𝒊𝒋</m:t>
                          </m:r>
                        </m:sub>
                      </m:sSub>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den>
                          </m:f>
                        </m:e>
                      </m:d>
                      <m:r>
                        <a:rPr lang="en-CA" sz="1600" b="1" i="1" smtClean="0">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den>
                          </m:f>
                        </m:e>
                      </m:d>
                    </m:oMath>
                  </a14:m>
                  <a:r>
                    <a:rPr lang="en-CA" sz="1600" b="1" i="1" dirty="0">
                      <a:solidFill>
                        <a:schemeClr val="accent1"/>
                      </a:solidFill>
                    </a:rPr>
                    <a:t> =</a:t>
                  </a:r>
                  <a:r>
                    <a:rPr lang="en-CA" sz="1600" b="1" dirty="0">
                      <a:solidFill>
                        <a:schemeClr val="accent1"/>
                      </a:solidFill>
                    </a:rPr>
                    <a:t> </a:t>
                  </a:r>
                  <a14:m>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Sub>
                        </m:sub>
                      </m:sSub>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Sub>
                        </m:sub>
                      </m:sSub>
                    </m:oMath>
                  </a14:m>
                  <a:r>
                    <a:rPr lang="en-CA" sz="1600" b="1" i="1" dirty="0">
                      <a:solidFill>
                        <a:schemeClr val="accent1"/>
                      </a:solidFill>
                    </a:rPr>
                    <a:t> </a:t>
                  </a:r>
                </a:p>
              </p:txBody>
            </p:sp>
          </mc:Choice>
          <mc:Fallback xmlns="">
            <p:sp>
              <p:nvSpPr>
                <p:cNvPr id="7" name="Object 7">
                  <a:extLst>
                    <a:ext uri="{FF2B5EF4-FFF2-40B4-BE49-F238E27FC236}">
                      <a16:creationId xmlns:a16="http://schemas.microsoft.com/office/drawing/2014/main" id="{9C8432D2-45E7-A93E-7DF1-92FC10478CA0}"/>
                    </a:ext>
                  </a:extLst>
                </p:cNvPr>
                <p:cNvSpPr txBox="1">
                  <a:spLocks noRot="1" noChangeAspect="1" noMove="1" noResize="1" noEditPoints="1" noAdjustHandles="1" noChangeArrowheads="1" noChangeShapeType="1" noTextEdit="1"/>
                </p:cNvSpPr>
                <p:nvPr/>
              </p:nvSpPr>
              <p:spPr bwMode="auto">
                <a:xfrm>
                  <a:off x="6413716" y="955987"/>
                  <a:ext cx="3419960" cy="648943"/>
                </a:xfrm>
                <a:prstGeom prst="rect">
                  <a:avLst/>
                </a:prstGeom>
                <a:blipFill>
                  <a:blip r:embed="rId2"/>
                  <a:stretch>
                    <a:fillRect/>
                  </a:stretch>
                </a:blipFill>
                <a:ln w="25400" algn="in">
                  <a:noFill/>
                  <a:miter lim="800000"/>
                  <a:headEnd/>
                  <a:tailEnd/>
                </a:ln>
              </p:spPr>
              <p:txBody>
                <a:bodyPr/>
                <a:lstStyle/>
                <a:p>
                  <a:r>
                    <a:rPr lang="en-CA">
                      <a:noFill/>
                    </a:rPr>
                    <a:t> </a:t>
                  </a:r>
                </a:p>
              </p:txBody>
            </p:sp>
          </mc:Fallback>
        </mc:AlternateContent>
        <p:pic>
          <p:nvPicPr>
            <p:cNvPr id="17" name="Picture 16">
              <a:extLst>
                <a:ext uri="{FF2B5EF4-FFF2-40B4-BE49-F238E27FC236}">
                  <a16:creationId xmlns:a16="http://schemas.microsoft.com/office/drawing/2014/main" id="{526888D1-87D5-E920-A94F-65C7F0A88EDB}"/>
                </a:ext>
              </a:extLst>
            </p:cNvPr>
            <p:cNvPicPr>
              <a:picLocks noChangeAspect="1"/>
            </p:cNvPicPr>
            <p:nvPr/>
          </p:nvPicPr>
          <p:blipFill>
            <a:blip r:embed="rId3"/>
            <a:srcRect l="1" t="581" r="572" b="716"/>
            <a:stretch>
              <a:fillRect/>
            </a:stretch>
          </p:blipFill>
          <p:spPr>
            <a:xfrm>
              <a:off x="3024948" y="759416"/>
              <a:ext cx="8118333" cy="5567766"/>
            </a:xfrm>
            <a:prstGeom prst="rect">
              <a:avLst/>
            </a:prstGeom>
          </p:spPr>
        </p:pic>
        <p:sp>
          <p:nvSpPr>
            <p:cNvPr id="20" name="Rectangle 19">
              <a:extLst>
                <a:ext uri="{FF2B5EF4-FFF2-40B4-BE49-F238E27FC236}">
                  <a16:creationId xmlns:a16="http://schemas.microsoft.com/office/drawing/2014/main" id="{BD61BC94-4EE4-7C5D-E0C8-B6F6259C200E}"/>
                </a:ext>
              </a:extLst>
            </p:cNvPr>
            <p:cNvSpPr/>
            <p:nvPr/>
          </p:nvSpPr>
          <p:spPr>
            <a:xfrm>
              <a:off x="3064563" y="759416"/>
              <a:ext cx="4405620" cy="15420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F48DF989-0CAB-8305-0DB4-E70788F1099B}"/>
                </a:ext>
              </a:extLst>
            </p:cNvPr>
            <p:cNvSpPr/>
            <p:nvPr/>
          </p:nvSpPr>
          <p:spPr>
            <a:xfrm>
              <a:off x="7303576" y="907612"/>
              <a:ext cx="652401" cy="201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ACB38139-79C4-EACD-33C0-38697C02AC27}"/>
                </a:ext>
              </a:extLst>
            </p:cNvPr>
            <p:cNvSpPr/>
            <p:nvPr/>
          </p:nvSpPr>
          <p:spPr>
            <a:xfrm>
              <a:off x="6977374" y="1700554"/>
              <a:ext cx="652401" cy="201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DC7CA9D3-4912-7786-FD19-A5CD5BC7E03B}"/>
                </a:ext>
              </a:extLst>
            </p:cNvPr>
            <p:cNvSpPr/>
            <p:nvPr/>
          </p:nvSpPr>
          <p:spPr>
            <a:xfrm>
              <a:off x="3064562" y="2215135"/>
              <a:ext cx="2034380" cy="201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F4AB3BE1-0B69-938A-2C89-C9E3E3F8BB00}"/>
                </a:ext>
              </a:extLst>
            </p:cNvPr>
            <p:cNvSpPr/>
            <p:nvPr/>
          </p:nvSpPr>
          <p:spPr>
            <a:xfrm>
              <a:off x="3024948" y="4922040"/>
              <a:ext cx="4681584" cy="10522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Date Placeholder 1">
            <a:extLst>
              <a:ext uri="{FF2B5EF4-FFF2-40B4-BE49-F238E27FC236}">
                <a16:creationId xmlns:a16="http://schemas.microsoft.com/office/drawing/2014/main" id="{557C6278-DADE-3FDF-F572-51B985E72877}"/>
              </a:ext>
            </a:extLst>
          </p:cNvPr>
          <p:cNvSpPr>
            <a:spLocks noGrp="1"/>
          </p:cNvSpPr>
          <p:nvPr>
            <p:ph type="dt" sz="half" idx="10"/>
          </p:nvPr>
        </p:nvSpPr>
        <p:spPr/>
        <p:txBody>
          <a:bodyPr/>
          <a:lstStyle/>
          <a:p>
            <a:fld id="{75F12288-6F4A-4E60-9638-A82F0811AC6F}" type="datetime1">
              <a:rPr lang="en-CA" smtClean="0"/>
              <a:t>2025-09-23</a:t>
            </a:fld>
            <a:endParaRPr lang="en-CA"/>
          </a:p>
        </p:txBody>
      </p:sp>
      <p:sp>
        <p:nvSpPr>
          <p:cNvPr id="3" name="Footer Placeholder 2">
            <a:extLst>
              <a:ext uri="{FF2B5EF4-FFF2-40B4-BE49-F238E27FC236}">
                <a16:creationId xmlns:a16="http://schemas.microsoft.com/office/drawing/2014/main" id="{7091DFDB-CB90-25F2-7179-49E5B6405DCF}"/>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62C73F29-CAC4-D4C5-68F6-60D0CDAAF177}"/>
              </a:ext>
            </a:extLst>
          </p:cNvPr>
          <p:cNvSpPr>
            <a:spLocks noGrp="1"/>
          </p:cNvSpPr>
          <p:nvPr>
            <p:ph type="sldNum" sz="quarter" idx="12"/>
          </p:nvPr>
        </p:nvSpPr>
        <p:spPr/>
        <p:txBody>
          <a:bodyPr/>
          <a:lstStyle/>
          <a:p>
            <a:fld id="{8C8064D2-ECE5-434A-BBA5-E34E59BF6EAC}" type="slidenum">
              <a:rPr lang="en-CA" smtClean="0"/>
              <a:t>56</a:t>
            </a:fld>
            <a:endParaRPr lang="en-CA"/>
          </a:p>
        </p:txBody>
      </p:sp>
      <p:sp>
        <p:nvSpPr>
          <p:cNvPr id="6" name="TextBox 5">
            <a:extLst>
              <a:ext uri="{FF2B5EF4-FFF2-40B4-BE49-F238E27FC236}">
                <a16:creationId xmlns:a16="http://schemas.microsoft.com/office/drawing/2014/main" id="{CE6EE476-670A-0C76-7D6A-85E351F6574F}"/>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8" name="TextBox 7">
            <a:extLst>
              <a:ext uri="{FF2B5EF4-FFF2-40B4-BE49-F238E27FC236}">
                <a16:creationId xmlns:a16="http://schemas.microsoft.com/office/drawing/2014/main" id="{6E6017F4-C2BF-0995-BD74-4B5BF659D91B}"/>
              </a:ext>
            </a:extLst>
          </p:cNvPr>
          <p:cNvSpPr txBox="1"/>
          <p:nvPr/>
        </p:nvSpPr>
        <p:spPr>
          <a:xfrm>
            <a:off x="271874" y="612597"/>
            <a:ext cx="11576579" cy="1815882"/>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r>
              <a:rPr lang="en-US" sz="1600" b="1" dirty="0"/>
              <a:t>Precision:</a:t>
            </a:r>
          </a:p>
          <a:p>
            <a:endParaRPr lang="en-US" sz="1600" b="1" dirty="0"/>
          </a:p>
          <a:p>
            <a:pPr lvl="1"/>
            <a:endParaRPr lang="en-US" sz="1600" dirty="0"/>
          </a:p>
        </p:txBody>
      </p:sp>
      <p:grpSp>
        <p:nvGrpSpPr>
          <p:cNvPr id="13" name="Group 12">
            <a:extLst>
              <a:ext uri="{FF2B5EF4-FFF2-40B4-BE49-F238E27FC236}">
                <a16:creationId xmlns:a16="http://schemas.microsoft.com/office/drawing/2014/main" id="{883A3A71-6D4C-7F85-8716-0804A1E43BE3}"/>
              </a:ext>
            </a:extLst>
          </p:cNvPr>
          <p:cNvGrpSpPr/>
          <p:nvPr/>
        </p:nvGrpSpPr>
        <p:grpSpPr>
          <a:xfrm>
            <a:off x="838199" y="2189943"/>
            <a:ext cx="2796153" cy="2110837"/>
            <a:chOff x="2766902" y="3855617"/>
            <a:chExt cx="1983328" cy="1630783"/>
          </a:xfrm>
        </p:grpSpPr>
        <p:pic>
          <p:nvPicPr>
            <p:cNvPr id="10" name="Picture 9">
              <a:extLst>
                <a:ext uri="{FF2B5EF4-FFF2-40B4-BE49-F238E27FC236}">
                  <a16:creationId xmlns:a16="http://schemas.microsoft.com/office/drawing/2014/main" id="{074FD7CE-CA8F-670A-4EA6-EF4F600097C8}"/>
                </a:ext>
              </a:extLst>
            </p:cNvPr>
            <p:cNvPicPr>
              <a:picLocks noChangeAspect="1"/>
            </p:cNvPicPr>
            <p:nvPr/>
          </p:nvPicPr>
          <p:blipFill>
            <a:blip r:embed="rId3"/>
            <a:srcRect r="75710" b="71090"/>
            <a:stretch>
              <a:fillRect/>
            </a:stretch>
          </p:blipFill>
          <p:spPr>
            <a:xfrm>
              <a:off x="2766902" y="3855617"/>
              <a:ext cx="1983328" cy="1630783"/>
            </a:xfrm>
            <a:prstGeom prst="rect">
              <a:avLst/>
            </a:prstGeom>
          </p:spPr>
        </p:pic>
        <p:sp>
          <p:nvSpPr>
            <p:cNvPr id="11" name="Rectangle 10">
              <a:extLst>
                <a:ext uri="{FF2B5EF4-FFF2-40B4-BE49-F238E27FC236}">
                  <a16:creationId xmlns:a16="http://schemas.microsoft.com/office/drawing/2014/main" id="{8DB63373-1A1A-4C93-355C-F0B56B28691D}"/>
                </a:ext>
              </a:extLst>
            </p:cNvPr>
            <p:cNvSpPr/>
            <p:nvPr/>
          </p:nvSpPr>
          <p:spPr>
            <a:xfrm>
              <a:off x="4560376" y="3944319"/>
              <a:ext cx="189854" cy="461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84B9E28E-37DC-B00B-7174-E4A8A7357641}"/>
                </a:ext>
              </a:extLst>
            </p:cNvPr>
            <p:cNvSpPr/>
            <p:nvPr/>
          </p:nvSpPr>
          <p:spPr>
            <a:xfrm>
              <a:off x="4422182" y="4715359"/>
              <a:ext cx="328047" cy="461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15" name="Object 7">
                <a:extLst>
                  <a:ext uri="{FF2B5EF4-FFF2-40B4-BE49-F238E27FC236}">
                    <a16:creationId xmlns:a16="http://schemas.microsoft.com/office/drawing/2014/main" id="{3AE15E77-1BF0-4E85-61B2-99DA2A662D23}"/>
                  </a:ext>
                </a:extLst>
              </p:cNvPr>
              <p:cNvSpPr txBox="1"/>
              <p:nvPr/>
            </p:nvSpPr>
            <p:spPr bwMode="auto">
              <a:xfrm>
                <a:off x="2209800" y="955987"/>
                <a:ext cx="3808251"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rgbClr val="FF0000"/>
                                  </a:solidFill>
                                  <a:latin typeface="Cambria Math" panose="02040503050406030204" pitchFamily="18" charset="0"/>
                                </a:rPr>
                              </m:ctrlPr>
                            </m:dPr>
                            <m:e>
                              <m:f>
                                <m:fPr>
                                  <m:ctrlPr>
                                    <a:rPr lang="en-CA" sz="1600" b="1" i="1">
                                      <a:solidFill>
                                        <a:srgbClr val="FF0000"/>
                                      </a:solidFill>
                                      <a:latin typeface="Cambria Math" panose="02040503050406030204" pitchFamily="18" charset="0"/>
                                    </a:rPr>
                                  </m:ctrlPr>
                                </m:fPr>
                                <m:num>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num>
                                <m:den>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r>
                                    <a:rPr lang="en-CA" sz="1600" b="1" i="1">
                                      <a:solidFill>
                                        <a:srgbClr val="FF0000"/>
                                      </a:solidFill>
                                      <a:latin typeface="Cambria Math" panose="02040503050406030204" pitchFamily="18" charset="0"/>
                                    </a:rPr>
                                    <m:t>+</m:t>
                                  </m:r>
                                  <m:sSup>
                                    <m:sSupPr>
                                      <m:ctrlPr>
                                        <a:rPr lang="en-CA" sz="1600" b="1" i="1">
                                          <a:solidFill>
                                            <a:srgbClr val="FF0000"/>
                                          </a:solidFill>
                                          <a:latin typeface="Cambria Math" panose="02040503050406030204" pitchFamily="18" charset="0"/>
                                        </a:rPr>
                                      </m:ctrlPr>
                                    </m:sSupPr>
                                    <m:e>
                                      <m:r>
                                        <a:rPr lang="en-CA" sz="1600" b="1" i="1">
                                          <a:solidFill>
                                            <a:srgbClr val="FF0000"/>
                                          </a:solidFill>
                                          <a:latin typeface="Cambria Math" panose="02040503050406030204" pitchFamily="18" charset="0"/>
                                        </a:rPr>
                                        <m:t>𝑰</m:t>
                                      </m:r>
                                    </m:e>
                                    <m:sup>
                                      <m:r>
                                        <a:rPr lang="en-CA" sz="1600" b="1" i="1">
                                          <a:solidFill>
                                            <a:srgbClr val="FF0000"/>
                                          </a:solidFill>
                                          <a:latin typeface="Cambria Math" panose="02040503050406030204" pitchFamily="18" charset="0"/>
                                        </a:rPr>
                                        <m:t>−</m:t>
                                      </m:r>
                                    </m:sup>
                                  </m:sSup>
                                </m:den>
                              </m:f>
                            </m:e>
                          </m:d>
                        </m:e>
                        <m:sub>
                          <m:r>
                            <a:rPr lang="en-CA" sz="1600" b="1" i="1" smtClean="0">
                              <a:solidFill>
                                <a:srgbClr val="FF0000"/>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15" name="Object 7">
                <a:extLst>
                  <a:ext uri="{FF2B5EF4-FFF2-40B4-BE49-F238E27FC236}">
                    <a16:creationId xmlns:a16="http://schemas.microsoft.com/office/drawing/2014/main" id="{3AE15E77-1BF0-4E85-61B2-99DA2A662D23}"/>
                  </a:ext>
                </a:extLst>
              </p:cNvPr>
              <p:cNvSpPr txBox="1">
                <a:spLocks noRot="1" noChangeAspect="1" noMove="1" noResize="1" noEditPoints="1" noAdjustHandles="1" noChangeArrowheads="1" noChangeShapeType="1" noTextEdit="1"/>
              </p:cNvSpPr>
              <p:nvPr/>
            </p:nvSpPr>
            <p:spPr bwMode="auto">
              <a:xfrm>
                <a:off x="2209800" y="955987"/>
                <a:ext cx="3808251" cy="833093"/>
              </a:xfrm>
              <a:prstGeom prst="rect">
                <a:avLst/>
              </a:prstGeom>
              <a:blipFill>
                <a:blip r:embed="rId4"/>
                <a:stretch>
                  <a:fillRect/>
                </a:stretch>
              </a:blipFill>
              <a:ln w="25400" algn="in">
                <a:noFill/>
                <a:miter lim="800000"/>
                <a:headEnd/>
                <a:tailEnd/>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Object 7">
                <a:extLst>
                  <a:ext uri="{FF2B5EF4-FFF2-40B4-BE49-F238E27FC236}">
                    <a16:creationId xmlns:a16="http://schemas.microsoft.com/office/drawing/2014/main" id="{618D3B6C-2DBA-C8A6-32D6-45DAEF735682}"/>
                  </a:ext>
                </a:extLst>
              </p:cNvPr>
              <p:cNvSpPr txBox="1"/>
              <p:nvPr/>
            </p:nvSpPr>
            <p:spPr bwMode="auto">
              <a:xfrm>
                <a:off x="4863886" y="4956446"/>
                <a:ext cx="3419960" cy="648943"/>
              </a:xfrm>
              <a:prstGeom prst="rect">
                <a:avLst/>
              </a:prstGeom>
              <a:noFill/>
              <a:ln w="25400" algn="in">
                <a:noFill/>
                <a:miter lim="800000"/>
                <a:headEnd/>
                <a:tailEnd/>
              </a:ln>
            </p:spPr>
            <p:txBody>
              <a:bodyPr>
                <a:noAutofit/>
              </a:bodyPr>
              <a:lstStyle/>
              <a:p>
                <a14:m>
                  <m:oMath xmlns:m="http://schemas.openxmlformats.org/officeDocument/2006/math">
                    <m:r>
                      <a:rPr lang="en-CA" sz="1600" b="1" i="1" smtClean="0">
                        <a:solidFill>
                          <a:schemeClr val="accent1"/>
                        </a:solidFill>
                        <a:latin typeface="Cambria Math" panose="02040503050406030204" pitchFamily="18" charset="0"/>
                      </a:rPr>
                      <m:t>𝑫</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𝑫</m:t>
                        </m:r>
                      </m:e>
                      <m:sub>
                        <m:r>
                          <a:rPr lang="en-CA" sz="1600" b="1" i="1" smtClean="0">
                            <a:solidFill>
                              <a:schemeClr val="accent1"/>
                            </a:solidFill>
                            <a:latin typeface="Cambria Math" panose="02040503050406030204" pitchFamily="18" charset="0"/>
                          </a:rPr>
                          <m:t>𝒊𝒋</m:t>
                        </m:r>
                      </m:sub>
                    </m:sSub>
                    <m:r>
                      <a:rPr lang="en-CA" sz="1600" b="1" i="1">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up>
                                <m:r>
                                  <a:rPr lang="en-CA" sz="1600" b="1" i="1">
                                    <a:solidFill>
                                      <a:schemeClr val="accent1"/>
                                    </a:solidFill>
                                    <a:latin typeface="Cambria Math" panose="02040503050406030204" pitchFamily="18" charset="0"/>
                                  </a:rPr>
                                  <m:t>−</m:t>
                                </m:r>
                              </m:sup>
                            </m:sSubSup>
                          </m:den>
                        </m:f>
                      </m:e>
                    </m:d>
                    <m:r>
                      <a:rPr lang="en-CA" sz="1600" b="1" i="1" smtClean="0">
                        <a:solidFill>
                          <a:schemeClr val="accent1"/>
                        </a:solidFill>
                        <a:latin typeface="Cambria Math" panose="02040503050406030204" pitchFamily="18" charset="0"/>
                      </a:rPr>
                      <m:t>−</m:t>
                    </m:r>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m:t>
                                </m:r>
                              </m:sup>
                            </m:sSubSup>
                          </m:den>
                        </m:f>
                      </m:e>
                    </m:d>
                  </m:oMath>
                </a14:m>
                <a:r>
                  <a:rPr lang="en-CA" sz="1600" b="1" i="1" dirty="0">
                    <a:solidFill>
                      <a:schemeClr val="accent1"/>
                    </a:solidFill>
                  </a:rPr>
                  <a:t> =</a:t>
                </a:r>
                <a:r>
                  <a:rPr lang="en-CA" sz="1600" b="1" dirty="0">
                    <a:solidFill>
                      <a:schemeClr val="accent1"/>
                    </a:solidFill>
                  </a:rPr>
                  <a:t> </a:t>
                </a:r>
                <a14:m>
                  <m:oMath xmlns:m="http://schemas.openxmlformats.org/officeDocument/2006/math">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𝒊</m:t>
                            </m:r>
                          </m:sub>
                        </m:sSub>
                      </m:sub>
                    </m:sSub>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𝑰</m:t>
                            </m:r>
                          </m:e>
                          <m:sub>
                            <m:r>
                              <a:rPr lang="en-CA" sz="1600" b="1" i="1" smtClean="0">
                                <a:solidFill>
                                  <a:schemeClr val="accent1"/>
                                </a:solidFill>
                                <a:latin typeface="Cambria Math" panose="02040503050406030204" pitchFamily="18" charset="0"/>
                              </a:rPr>
                              <m:t>𝒋</m:t>
                            </m:r>
                          </m:sub>
                        </m:sSub>
                      </m:sub>
                    </m:sSub>
                  </m:oMath>
                </a14:m>
                <a:r>
                  <a:rPr lang="en-CA" sz="1600" b="1" i="1" dirty="0">
                    <a:solidFill>
                      <a:schemeClr val="accent1"/>
                    </a:solidFill>
                  </a:rPr>
                  <a:t> </a:t>
                </a:r>
              </a:p>
            </p:txBody>
          </p:sp>
        </mc:Choice>
        <mc:Fallback xmlns="">
          <p:sp>
            <p:nvSpPr>
              <p:cNvPr id="27" name="Object 7">
                <a:extLst>
                  <a:ext uri="{FF2B5EF4-FFF2-40B4-BE49-F238E27FC236}">
                    <a16:creationId xmlns:a16="http://schemas.microsoft.com/office/drawing/2014/main" id="{618D3B6C-2DBA-C8A6-32D6-45DAEF735682}"/>
                  </a:ext>
                </a:extLst>
              </p:cNvPr>
              <p:cNvSpPr txBox="1">
                <a:spLocks noRot="1" noChangeAspect="1" noMove="1" noResize="1" noEditPoints="1" noAdjustHandles="1" noChangeArrowheads="1" noChangeShapeType="1" noTextEdit="1"/>
              </p:cNvSpPr>
              <p:nvPr/>
            </p:nvSpPr>
            <p:spPr bwMode="auto">
              <a:xfrm>
                <a:off x="4863886" y="4956446"/>
                <a:ext cx="3419960" cy="648943"/>
              </a:xfrm>
              <a:prstGeom prst="rect">
                <a:avLst/>
              </a:prstGeom>
              <a:blipFill>
                <a:blip r:embed="rId5"/>
                <a:stretch>
                  <a:fillRect/>
                </a:stretch>
              </a:blipFill>
              <a:ln w="25400" algn="in">
                <a:noFill/>
                <a:miter lim="800000"/>
                <a:headEnd/>
                <a:tailEnd/>
              </a:ln>
            </p:spPr>
            <p:txBody>
              <a:bodyPr/>
              <a:lstStyle/>
              <a:p>
                <a:r>
                  <a:rPr lang="en-CA">
                    <a:noFill/>
                  </a:rPr>
                  <a:t> </a:t>
                </a:r>
              </a:p>
            </p:txBody>
          </p:sp>
        </mc:Fallback>
      </mc:AlternateContent>
      <p:sp>
        <p:nvSpPr>
          <p:cNvPr id="5" name="TextBox 4">
            <a:extLst>
              <a:ext uri="{FF2B5EF4-FFF2-40B4-BE49-F238E27FC236}">
                <a16:creationId xmlns:a16="http://schemas.microsoft.com/office/drawing/2014/main" id="{14071D31-F82F-925A-D90A-D092D3A0EF56}"/>
              </a:ext>
            </a:extLst>
          </p:cNvPr>
          <p:cNvSpPr txBox="1"/>
          <p:nvPr/>
        </p:nvSpPr>
        <p:spPr>
          <a:xfrm>
            <a:off x="8866713" y="3171962"/>
            <a:ext cx="2578277" cy="261610"/>
          </a:xfrm>
          <a:prstGeom prst="rect">
            <a:avLst/>
          </a:prstGeom>
          <a:noFill/>
        </p:spPr>
        <p:txBody>
          <a:bodyPr wrap="square">
            <a:spAutoFit/>
          </a:bodyPr>
          <a:lstStyle/>
          <a:p>
            <a:r>
              <a:rPr lang="en-US" sz="1100" dirty="0">
                <a:solidFill>
                  <a:srgbClr val="0081AD"/>
                </a:solidFill>
                <a:latin typeface="CharisSIL"/>
              </a:rPr>
              <a:t>QWeak data</a:t>
            </a:r>
            <a:r>
              <a:rPr lang="en-US" sz="1100" b="0" i="0" u="none" strike="noStrike" baseline="0" dirty="0">
                <a:solidFill>
                  <a:srgbClr val="0081AD"/>
                </a:solidFill>
                <a:latin typeface="CharisSIL"/>
              </a:rPr>
              <a:t>: Unknown source</a:t>
            </a:r>
            <a:endParaRPr lang="en-CA" sz="1100" dirty="0"/>
          </a:p>
        </p:txBody>
      </p:sp>
      <p:sp>
        <p:nvSpPr>
          <p:cNvPr id="9" name="TextBox 8">
            <a:extLst>
              <a:ext uri="{FF2B5EF4-FFF2-40B4-BE49-F238E27FC236}">
                <a16:creationId xmlns:a16="http://schemas.microsoft.com/office/drawing/2014/main" id="{DEB80165-0F54-F767-4241-FA0ECE74597C}"/>
              </a:ext>
            </a:extLst>
          </p:cNvPr>
          <p:cNvSpPr txBox="1"/>
          <p:nvPr/>
        </p:nvSpPr>
        <p:spPr>
          <a:xfrm>
            <a:off x="947136" y="4169973"/>
            <a:ext cx="2578277" cy="261610"/>
          </a:xfrm>
          <a:prstGeom prst="rect">
            <a:avLst/>
          </a:prstGeom>
          <a:noFill/>
        </p:spPr>
        <p:txBody>
          <a:bodyPr wrap="square">
            <a:spAutoFit/>
          </a:bodyPr>
          <a:lstStyle/>
          <a:p>
            <a:r>
              <a:rPr lang="en-US" sz="1100" b="0" i="0" u="none" strike="noStrike" baseline="0" dirty="0">
                <a:solidFill>
                  <a:srgbClr val="0081AD"/>
                </a:solidFill>
                <a:latin typeface="CharisSIL"/>
              </a:rPr>
              <a:t>M. Pitt, MOLLER collaboration</a:t>
            </a:r>
            <a:endParaRPr lang="en-CA" sz="1100" dirty="0"/>
          </a:p>
        </p:txBody>
      </p:sp>
    </p:spTree>
    <p:extLst>
      <p:ext uri="{BB962C8B-B14F-4D97-AF65-F5344CB8AC3E}">
        <p14:creationId xmlns:p14="http://schemas.microsoft.com/office/powerpoint/2010/main" val="3966216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79D6-7198-6E3A-EA04-919E92530CC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3197B6-2146-8B71-27BF-82BF19063BBD}"/>
                  </a:ext>
                </a:extLst>
              </p:cNvPr>
              <p:cNvSpPr txBox="1"/>
              <p:nvPr/>
            </p:nvSpPr>
            <p:spPr>
              <a:xfrm>
                <a:off x="271874" y="612597"/>
                <a:ext cx="11576579" cy="5372368"/>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r>
                  <a:rPr lang="en-US" sz="1600" b="1" dirty="0"/>
                  <a:t>Systematic uncertainty:</a:t>
                </a:r>
              </a:p>
              <a:p>
                <a:endParaRPr lang="en-US" sz="1600" b="1" dirty="0"/>
              </a:p>
              <a:p>
                <a:pPr lvl="1"/>
                <a:r>
                  <a:rPr lang="en-US" sz="1600" dirty="0"/>
                  <a:t>Systematic differences between beam current measured with different BCMs can be investigated by looking at the detector sensitivity to each BCM  </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	With </a:t>
                </a:r>
                <a14:m>
                  <m:oMath xmlns:m="http://schemas.openxmlformats.org/officeDocument/2006/math">
                    <m:r>
                      <a:rPr lang="en-CA" sz="1600" b="1" i="1" smtClean="0">
                        <a:solidFill>
                          <a:schemeClr val="accent1"/>
                        </a:solidFill>
                        <a:latin typeface="Cambria Math" panose="02040503050406030204" pitchFamily="18" charset="0"/>
                      </a:rPr>
                      <m:t>𝒏</m:t>
                    </m:r>
                  </m:oMath>
                </a14:m>
                <a:r>
                  <a:rPr lang="en-US" sz="1600" dirty="0"/>
                  <a:t> different beam current monitors, for each detector. </a:t>
                </a:r>
                <a14:m>
                  <m:oMath xmlns:m="http://schemas.openxmlformats.org/officeDocument/2006/math">
                    <m:d>
                      <m:dPr>
                        <m:begChr m:val="⟨"/>
                        <m:endChr m:val="⟩"/>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𝑨</m:t>
                            </m:r>
                          </m:e>
                          <m:sup>
                            <m:r>
                              <a:rPr lang="en-CA" sz="1600" b="1" i="1">
                                <a:solidFill>
                                  <a:schemeClr val="accent1"/>
                                </a:solidFill>
                                <a:latin typeface="Cambria Math" panose="02040503050406030204" pitchFamily="18" charset="0"/>
                              </a:rPr>
                              <m:t>𝒅𝒆𝒕</m:t>
                            </m:r>
                          </m:sup>
                        </m:sSup>
                      </m:e>
                    </m:d>
                    <m:r>
                      <a:rPr lang="en-CA"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r>
                          <a:rPr lang="en-CA" sz="1600" b="1" i="1" smtClean="0">
                            <a:solidFill>
                              <a:schemeClr val="accent1"/>
                            </a:solidFill>
                            <a:latin typeface="Cambria Math" panose="02040503050406030204" pitchFamily="18" charset="0"/>
                          </a:rPr>
                          <m:t>𝒏</m:t>
                        </m:r>
                      </m:den>
                    </m:f>
                    <m:r>
                      <a:rPr lang="en-CA" sz="1600" b="1" i="1" smtClean="0">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𝒅𝒆𝒕</m:t>
                        </m:r>
                      </m:sup>
                    </m:sSubSup>
                  </m:oMath>
                </a14:m>
                <a:endParaRPr lang="en-US" sz="1600" dirty="0"/>
              </a:p>
              <a:p>
                <a:endParaRPr lang="en-US" sz="1600" dirty="0"/>
              </a:p>
              <a:p>
                <a:r>
                  <a:rPr lang="en-US" sz="1600" dirty="0"/>
                  <a:t>One can establish these sensitivities by:</a:t>
                </a:r>
              </a:p>
              <a:p>
                <a:endParaRPr lang="en-US" sz="1600" dirty="0"/>
              </a:p>
              <a:p>
                <a:pPr marL="1257300" lvl="2" indent="-342900">
                  <a:buFont typeface="+mj-lt"/>
                  <a:buAutoNum type="arabicPeriod"/>
                </a:pPr>
                <a:r>
                  <a:rPr lang="en-US" sz="1600" dirty="0"/>
                  <a:t>Measuring detector sensitivity do natural beam jitter (random fluctuations of the beam)</a:t>
                </a:r>
              </a:p>
              <a:p>
                <a:pPr marL="1257300" lvl="2" indent="-342900">
                  <a:buFont typeface="+mj-lt"/>
                  <a:buAutoNum type="arabicPeriod"/>
                </a:pPr>
                <a:endParaRPr lang="en-US" sz="1600" dirty="0"/>
              </a:p>
              <a:p>
                <a:pPr marL="1257300" lvl="2" indent="-342900">
                  <a:buFont typeface="+mj-lt"/>
                  <a:buAutoNum type="arabicPeriod"/>
                </a:pPr>
                <a:r>
                  <a:rPr lang="en-US" sz="1600" dirty="0"/>
                  <a:t>Modulating the beam charge and position deliberately </a:t>
                </a:r>
              </a:p>
            </p:txBody>
          </p:sp>
        </mc:Choice>
        <mc:Fallback xmlns="">
          <p:sp>
            <p:nvSpPr>
              <p:cNvPr id="8" name="TextBox 7">
                <a:extLst>
                  <a:ext uri="{FF2B5EF4-FFF2-40B4-BE49-F238E27FC236}">
                    <a16:creationId xmlns:a16="http://schemas.microsoft.com/office/drawing/2014/main" id="{643197B6-2146-8B71-27BF-82BF19063BBD}"/>
                  </a:ext>
                </a:extLst>
              </p:cNvPr>
              <p:cNvSpPr txBox="1">
                <a:spLocks noRot="1" noChangeAspect="1" noMove="1" noResize="1" noEditPoints="1" noAdjustHandles="1" noChangeArrowheads="1" noChangeShapeType="1" noTextEdit="1"/>
              </p:cNvSpPr>
              <p:nvPr/>
            </p:nvSpPr>
            <p:spPr>
              <a:xfrm>
                <a:off x="271874" y="612597"/>
                <a:ext cx="11576579" cy="5372368"/>
              </a:xfrm>
              <a:prstGeom prst="rect">
                <a:avLst/>
              </a:prstGeom>
              <a:blipFill>
                <a:blip r:embed="rId2"/>
                <a:stretch>
                  <a:fillRect l="-316" t="-340" b="-45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1C77897F-4FFE-80DB-E253-601E4E42167E}"/>
                  </a:ext>
                </a:extLst>
              </p:cNvPr>
              <p:cNvSpPr txBox="1"/>
              <p:nvPr/>
            </p:nvSpPr>
            <p:spPr bwMode="auto">
              <a:xfrm>
                <a:off x="2209799" y="955987"/>
                <a:ext cx="4021413"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den>
                              </m:f>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𝑨</m:t>
                                  </m:r>
                                </m:e>
                                <m:sub>
                                  <m:r>
                                    <a:rPr lang="en-CA" sz="1600" b="1" i="1" smtClean="0">
                                      <a:solidFill>
                                        <a:srgbClr val="FF0000"/>
                                      </a:solidFill>
                                      <a:latin typeface="Cambria Math" panose="02040503050406030204" pitchFamily="18" charset="0"/>
                                    </a:rPr>
                                    <m:t>𝒊</m:t>
                                  </m:r>
                                </m:sub>
                              </m:sSub>
                            </m:num>
                            <m:den>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𝜹</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9" name="Object 7">
                <a:extLst>
                  <a:ext uri="{FF2B5EF4-FFF2-40B4-BE49-F238E27FC236}">
                    <a16:creationId xmlns:a16="http://schemas.microsoft.com/office/drawing/2014/main" id="{1C77897F-4FFE-80DB-E253-601E4E42167E}"/>
                  </a:ext>
                </a:extLst>
              </p:cNvPr>
              <p:cNvSpPr txBox="1">
                <a:spLocks noRot="1" noChangeAspect="1" noMove="1" noResize="1" noEditPoints="1" noAdjustHandles="1" noChangeArrowheads="1" noChangeShapeType="1" noTextEdit="1"/>
              </p:cNvSpPr>
              <p:nvPr/>
            </p:nvSpPr>
            <p:spPr bwMode="auto">
              <a:xfrm>
                <a:off x="2209799" y="955987"/>
                <a:ext cx="4021413"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p:sp>
        <p:nvSpPr>
          <p:cNvPr id="2" name="Date Placeholder 1">
            <a:extLst>
              <a:ext uri="{FF2B5EF4-FFF2-40B4-BE49-F238E27FC236}">
                <a16:creationId xmlns:a16="http://schemas.microsoft.com/office/drawing/2014/main" id="{90AFAB6D-68E4-A169-EACF-FDA879757ECF}"/>
              </a:ext>
            </a:extLst>
          </p:cNvPr>
          <p:cNvSpPr>
            <a:spLocks noGrp="1"/>
          </p:cNvSpPr>
          <p:nvPr>
            <p:ph type="dt" sz="half" idx="10"/>
          </p:nvPr>
        </p:nvSpPr>
        <p:spPr/>
        <p:txBody>
          <a:bodyPr/>
          <a:lstStyle/>
          <a:p>
            <a:fld id="{72FE0611-6135-41DE-9579-C8066298523E}" type="datetime1">
              <a:rPr lang="en-CA" smtClean="0"/>
              <a:t>2025-09-23</a:t>
            </a:fld>
            <a:endParaRPr lang="en-CA"/>
          </a:p>
        </p:txBody>
      </p:sp>
      <p:sp>
        <p:nvSpPr>
          <p:cNvPr id="3" name="Footer Placeholder 2">
            <a:extLst>
              <a:ext uri="{FF2B5EF4-FFF2-40B4-BE49-F238E27FC236}">
                <a16:creationId xmlns:a16="http://schemas.microsoft.com/office/drawing/2014/main" id="{038B267F-8388-D599-72F3-945A549EDDD2}"/>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2C40DC2A-0085-1B29-D88D-685C0FF90A6E}"/>
              </a:ext>
            </a:extLst>
          </p:cNvPr>
          <p:cNvSpPr>
            <a:spLocks noGrp="1"/>
          </p:cNvSpPr>
          <p:nvPr>
            <p:ph type="sldNum" sz="quarter" idx="12"/>
          </p:nvPr>
        </p:nvSpPr>
        <p:spPr/>
        <p:txBody>
          <a:bodyPr/>
          <a:lstStyle/>
          <a:p>
            <a:fld id="{8C8064D2-ECE5-434A-BBA5-E34E59BF6EAC}" type="slidenum">
              <a:rPr lang="en-CA" smtClean="0"/>
              <a:t>57</a:t>
            </a:fld>
            <a:endParaRPr lang="en-CA"/>
          </a:p>
        </p:txBody>
      </p:sp>
      <p:sp>
        <p:nvSpPr>
          <p:cNvPr id="6" name="TextBox 5">
            <a:extLst>
              <a:ext uri="{FF2B5EF4-FFF2-40B4-BE49-F238E27FC236}">
                <a16:creationId xmlns:a16="http://schemas.microsoft.com/office/drawing/2014/main" id="{9279AB41-ED37-BF18-B983-1243379998D3}"/>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496BC12-35A8-8193-DBD9-5635E0A53B95}"/>
                  </a:ext>
                </a:extLst>
              </p:cNvPr>
              <p:cNvSpPr txBox="1"/>
              <p:nvPr/>
            </p:nvSpPr>
            <p:spPr>
              <a:xfrm>
                <a:off x="2770321" y="2789636"/>
                <a:ext cx="3195170" cy="957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CA" sz="1600" b="1" i="1" smtClean="0">
                              <a:solidFill>
                                <a:schemeClr val="accent1"/>
                              </a:solidFill>
                              <a:latin typeface="Cambria Math" panose="02040503050406030204" pitchFamily="18" charset="0"/>
                            </a:rPr>
                          </m:ctrlPr>
                        </m:sSubSup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𝒔𝒚𝒔</m:t>
                          </m:r>
                        </m:sub>
                        <m:sup>
                          <m:r>
                            <a:rPr lang="en-CA" sz="1600" b="1" i="1" smtClean="0">
                              <a:solidFill>
                                <a:schemeClr val="accent1"/>
                              </a:solidFill>
                              <a:latin typeface="Cambria Math" panose="02040503050406030204" pitchFamily="18" charset="0"/>
                            </a:rPr>
                            <m:t>𝑴</m:t>
                          </m:r>
                        </m:sup>
                      </m:sSubSup>
                      <m:r>
                        <a:rPr lang="en-CA" sz="1600" b="1" i="1" smtClean="0">
                          <a:solidFill>
                            <a:schemeClr val="accent1"/>
                          </a:solidFill>
                          <a:latin typeface="Cambria Math" panose="02040503050406030204" pitchFamily="18" charset="0"/>
                        </a:rPr>
                        <m:t>=</m:t>
                      </m:r>
                      <m:rad>
                        <m:radPr>
                          <m:degHide m:val="on"/>
                          <m:ctrlPr>
                            <a:rPr lang="en-CA" sz="1600" b="1" i="1" smtClean="0">
                              <a:solidFill>
                                <a:schemeClr val="accent1"/>
                              </a:solidFill>
                              <a:latin typeface="Cambria Math" panose="02040503050406030204" pitchFamily="18" charset="0"/>
                            </a:rPr>
                          </m:ctrlPr>
                        </m:radPr>
                        <m:deg/>
                        <m:e>
                          <m:f>
                            <m:fPr>
                              <m:ctrlPr>
                                <a:rPr lang="en-CA" sz="1600" b="1" i="1" smtClean="0">
                                  <a:solidFill>
                                    <a:schemeClr val="accent1"/>
                                  </a:solidFill>
                                  <a:latin typeface="Cambria Math" panose="02040503050406030204" pitchFamily="18" charset="0"/>
                                </a:rPr>
                              </m:ctrlPr>
                            </m:fPr>
                            <m:num>
                              <m:nary>
                                <m:naryPr>
                                  <m:chr m:val="∑"/>
                                  <m:limLoc m:val="subSup"/>
                                  <m:supHide m:val="on"/>
                                  <m:ctrlPr>
                                    <a:rPr lang="en-CA" sz="1600" b="1" i="1" smtClean="0">
                                      <a:solidFill>
                                        <a:schemeClr val="accent1"/>
                                      </a:solidFill>
                                      <a:latin typeface="Cambria Math" panose="02040503050406030204" pitchFamily="18" charset="0"/>
                                    </a:rPr>
                                  </m:ctrlPr>
                                </m:naryPr>
                                <m:sub>
                                  <m:r>
                                    <m:rPr>
                                      <m:brk m:alnAt="9"/>
                                    </m:rPr>
                                    <a:rPr lang="en-CA" sz="1600" b="1" i="1" smtClean="0">
                                      <a:solidFill>
                                        <a:schemeClr val="accent1"/>
                                      </a:solidFill>
                                      <a:latin typeface="Cambria Math" panose="02040503050406030204" pitchFamily="18" charset="0"/>
                                    </a:rPr>
                                    <m:t>𝒋</m:t>
                                  </m:r>
                                </m:sub>
                                <m:sup/>
                                <m:e>
                                  <m:sSup>
                                    <m:sSupPr>
                                      <m:ctrlPr>
                                        <a:rPr lang="en-CA" sz="1600" b="1" i="1" smtClean="0">
                                          <a:solidFill>
                                            <a:schemeClr val="accent1"/>
                                          </a:solidFill>
                                          <a:latin typeface="Cambria Math" panose="02040503050406030204" pitchFamily="18" charset="0"/>
                                        </a:rPr>
                                      </m:ctrlPr>
                                    </m:sSupPr>
                                    <m:e>
                                      <m:d>
                                        <m:dPr>
                                          <m:ctrlPr>
                                            <a:rPr lang="en-CA" sz="1600" b="1" i="1">
                                              <a:solidFill>
                                                <a:schemeClr val="accent1"/>
                                              </a:solidFill>
                                              <a:latin typeface="Cambria Math" panose="02040503050406030204" pitchFamily="18" charset="0"/>
                                            </a:rPr>
                                          </m:ctrlPr>
                                        </m:dPr>
                                        <m:e>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𝒋</m:t>
                                              </m:r>
                                            </m:sub>
                                            <m:sup>
                                              <m:r>
                                                <a:rPr lang="en-CA" sz="1600" b="1" i="1">
                                                  <a:solidFill>
                                                    <a:schemeClr val="accent1"/>
                                                  </a:solidFill>
                                                  <a:latin typeface="Cambria Math" panose="02040503050406030204" pitchFamily="18" charset="0"/>
                                                </a:rPr>
                                                <m:t>𝒅𝒆𝒕</m:t>
                                              </m:r>
                                            </m:sup>
                                          </m:sSubSup>
                                          <m:r>
                                            <a:rPr lang="en-CA" sz="1600" b="1" i="1">
                                              <a:solidFill>
                                                <a:schemeClr val="accent1"/>
                                              </a:solidFill>
                                              <a:latin typeface="Cambria Math" panose="02040503050406030204" pitchFamily="18" charset="0"/>
                                            </a:rPr>
                                            <m:t>−</m:t>
                                          </m:r>
                                          <m:d>
                                            <m:dPr>
                                              <m:begChr m:val="⟨"/>
                                              <m:endChr m:val="⟩"/>
                                              <m:ctrlPr>
                                                <a:rPr lang="en-CA" sz="1600" b="1" i="1">
                                                  <a:solidFill>
                                                    <a:schemeClr val="accent1"/>
                                                  </a:solidFill>
                                                  <a:latin typeface="Cambria Math" panose="02040503050406030204" pitchFamily="18" charset="0"/>
                                                </a:rPr>
                                              </m:ctrlPr>
                                            </m:dPr>
                                            <m:e>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𝑨</m:t>
                                                  </m:r>
                                                </m:e>
                                                <m:sup>
                                                  <m:r>
                                                    <a:rPr lang="en-CA" sz="1600" b="1" i="1">
                                                      <a:solidFill>
                                                        <a:schemeClr val="accent1"/>
                                                      </a:solidFill>
                                                      <a:latin typeface="Cambria Math" panose="02040503050406030204" pitchFamily="18" charset="0"/>
                                                    </a:rPr>
                                                    <m:t>𝒅𝒆𝒕</m:t>
                                                  </m:r>
                                                </m:sup>
                                              </m:sSup>
                                            </m:e>
                                          </m:d>
                                        </m:e>
                                      </m:d>
                                    </m:e>
                                    <m:sup>
                                      <m:r>
                                        <a:rPr lang="en-CA" sz="1600" b="1" i="1" smtClean="0">
                                          <a:solidFill>
                                            <a:schemeClr val="accent1"/>
                                          </a:solidFill>
                                          <a:latin typeface="Cambria Math" panose="02040503050406030204" pitchFamily="18" charset="0"/>
                                        </a:rPr>
                                        <m:t>𝟐</m:t>
                                      </m:r>
                                    </m:sup>
                                  </m:sSup>
                                </m:e>
                              </m:nary>
                            </m:num>
                            <m:den>
                              <m:r>
                                <a:rPr lang="en-CA" sz="1600" b="1" i="1" smtClean="0">
                                  <a:solidFill>
                                    <a:schemeClr val="accent1"/>
                                  </a:solidFill>
                                  <a:latin typeface="Cambria Math" panose="02040503050406030204" pitchFamily="18" charset="0"/>
                                </a:rPr>
                                <m:t>𝒏</m:t>
                              </m:r>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𝒏</m:t>
                              </m:r>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den>
                          </m:f>
                          <m:r>
                            <a:rPr lang="en-CA" sz="1600" b="1" i="1">
                              <a:solidFill>
                                <a:schemeClr val="accent1"/>
                              </a:solidFill>
                              <a:latin typeface="Cambria Math" panose="02040503050406030204" pitchFamily="18" charset="0"/>
                            </a:rPr>
                            <m:t>−</m:t>
                          </m:r>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𝝈</m:t>
                              </m:r>
                            </m:e>
                            <m:sub>
                              <m:r>
                                <a:rPr lang="en-CA" sz="1600" b="1" i="1">
                                  <a:solidFill>
                                    <a:schemeClr val="accent1"/>
                                  </a:solidFill>
                                  <a:latin typeface="Cambria Math" panose="02040503050406030204" pitchFamily="18" charset="0"/>
                                </a:rPr>
                                <m:t>𝑴</m:t>
                              </m:r>
                            </m:sub>
                            <m:sup>
                              <m:r>
                                <a:rPr lang="en-CA" sz="1600" b="1" i="1">
                                  <a:solidFill>
                                    <a:schemeClr val="accent1"/>
                                  </a:solidFill>
                                  <a:latin typeface="Cambria Math" panose="02040503050406030204" pitchFamily="18" charset="0"/>
                                </a:rPr>
                                <m:t>𝟐</m:t>
                              </m:r>
                            </m:sup>
                          </m:sSubSup>
                        </m:e>
                      </m:rad>
                    </m:oMath>
                  </m:oMathPara>
                </a14:m>
                <a:endParaRPr lang="en-CA" sz="1600" b="1" i="1" dirty="0">
                  <a:solidFill>
                    <a:schemeClr val="accent1"/>
                  </a:solidFill>
                </a:endParaRPr>
              </a:p>
            </p:txBody>
          </p:sp>
        </mc:Choice>
        <mc:Fallback xmlns="">
          <p:sp>
            <p:nvSpPr>
              <p:cNvPr id="13" name="TextBox 12">
                <a:extLst>
                  <a:ext uri="{FF2B5EF4-FFF2-40B4-BE49-F238E27FC236}">
                    <a16:creationId xmlns:a16="http://schemas.microsoft.com/office/drawing/2014/main" id="{5496BC12-35A8-8193-DBD9-5635E0A53B95}"/>
                  </a:ext>
                </a:extLst>
              </p:cNvPr>
              <p:cNvSpPr txBox="1">
                <a:spLocks noRot="1" noChangeAspect="1" noMove="1" noResize="1" noEditPoints="1" noAdjustHandles="1" noChangeArrowheads="1" noChangeShapeType="1" noTextEdit="1"/>
              </p:cNvSpPr>
              <p:nvPr/>
            </p:nvSpPr>
            <p:spPr>
              <a:xfrm>
                <a:off x="2770321" y="2789636"/>
                <a:ext cx="3195170" cy="957955"/>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70691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E971-1850-CF7F-4C84-6C6D0AA0E91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9D33991-3403-4151-5591-1590DD45B3C4}"/>
              </a:ext>
            </a:extLst>
          </p:cNvPr>
          <p:cNvSpPr>
            <a:spLocks noGrp="1"/>
          </p:cNvSpPr>
          <p:nvPr>
            <p:ph type="dt" sz="half" idx="10"/>
          </p:nvPr>
        </p:nvSpPr>
        <p:spPr/>
        <p:txBody>
          <a:bodyPr/>
          <a:lstStyle/>
          <a:p>
            <a:fld id="{6F9A9C03-429D-4449-AA65-C870493C2AA7}" type="datetime1">
              <a:rPr lang="en-CA" smtClean="0"/>
              <a:t>2025-09-23</a:t>
            </a:fld>
            <a:endParaRPr lang="en-CA"/>
          </a:p>
        </p:txBody>
      </p:sp>
      <p:sp>
        <p:nvSpPr>
          <p:cNvPr id="3" name="Footer Placeholder 2">
            <a:extLst>
              <a:ext uri="{FF2B5EF4-FFF2-40B4-BE49-F238E27FC236}">
                <a16:creationId xmlns:a16="http://schemas.microsoft.com/office/drawing/2014/main" id="{F66AE61E-0DD7-DBD8-B57E-65CB57882D1A}"/>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2C75321-AF13-11D7-C6BB-FF34A5B82231}"/>
              </a:ext>
            </a:extLst>
          </p:cNvPr>
          <p:cNvSpPr>
            <a:spLocks noGrp="1"/>
          </p:cNvSpPr>
          <p:nvPr>
            <p:ph type="sldNum" sz="quarter" idx="12"/>
          </p:nvPr>
        </p:nvSpPr>
        <p:spPr/>
        <p:txBody>
          <a:bodyPr/>
          <a:lstStyle/>
          <a:p>
            <a:fld id="{8C8064D2-ECE5-434A-BBA5-E34E59BF6EAC}" type="slidenum">
              <a:rPr lang="en-CA" smtClean="0"/>
              <a:t>58</a:t>
            </a:fld>
            <a:endParaRPr lang="en-CA"/>
          </a:p>
        </p:txBody>
      </p:sp>
      <p:sp>
        <p:nvSpPr>
          <p:cNvPr id="6" name="TextBox 5">
            <a:extLst>
              <a:ext uri="{FF2B5EF4-FFF2-40B4-BE49-F238E27FC236}">
                <a16:creationId xmlns:a16="http://schemas.microsoft.com/office/drawing/2014/main" id="{09D6DFCD-B91F-422A-2619-227AF50827AF}"/>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8" name="TextBox 7">
            <a:extLst>
              <a:ext uri="{FF2B5EF4-FFF2-40B4-BE49-F238E27FC236}">
                <a16:creationId xmlns:a16="http://schemas.microsoft.com/office/drawing/2014/main" id="{B3FD7248-AE28-8B40-27D4-556F280D56F1}"/>
              </a:ext>
            </a:extLst>
          </p:cNvPr>
          <p:cNvSpPr txBox="1"/>
          <p:nvPr/>
        </p:nvSpPr>
        <p:spPr>
          <a:xfrm>
            <a:off x="271874" y="612597"/>
            <a:ext cx="11576579" cy="5509200"/>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r>
              <a:rPr lang="en-US" sz="1600" b="1" dirty="0"/>
              <a:t>Beam Jitter:</a:t>
            </a:r>
            <a:endParaRPr lang="en-US" sz="1600" dirty="0"/>
          </a:p>
          <a:p>
            <a:endParaRPr lang="en-US" sz="1600" dirty="0"/>
          </a:p>
          <a:p>
            <a:pPr marL="742950" lvl="1" indent="-285750">
              <a:buFont typeface="Arial" panose="020B0604020202020204" pitchFamily="34" charset="0"/>
              <a:buChar char="•"/>
            </a:pPr>
            <a:r>
              <a:rPr lang="en-US" sz="1600" dirty="0"/>
              <a:t>Exploit experiment/detector symmetry to measure detector sensitivity to natural beam parameter changes at or above the line frequency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This sensitivity can (in principle) be measured continuously, during production data taking.</a:t>
            </a:r>
          </a:p>
          <a:p>
            <a:endParaRPr lang="en-US" sz="1600" dirty="0"/>
          </a:p>
          <a:p>
            <a:r>
              <a:rPr lang="en-US" sz="1600" b="1" dirty="0"/>
              <a:t>Beam modulation (see later):</a:t>
            </a:r>
          </a:p>
          <a:p>
            <a:endParaRPr lang="en-US" sz="1600" dirty="0"/>
          </a:p>
          <a:p>
            <a:pPr marL="742950" lvl="1" indent="-285750">
              <a:buFont typeface="Arial" panose="020B0604020202020204" pitchFamily="34" charset="0"/>
              <a:buChar char="•"/>
            </a:pPr>
            <a:r>
              <a:rPr lang="en-US" sz="1600" dirty="0"/>
              <a:t>Reduce the uncertainty in the measured detector sensitivity to beam parameter changes.</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This is done by actively modulating the beam position and angles on target using steering coils in front of the target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Can also be done for current monitoring</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Requires dedicated runs during which the detectors are not taking regular asymmetry data</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Usually done for 5-10% of the run time, short runs every few minutes </a:t>
            </a:r>
          </a:p>
        </p:txBody>
      </p:sp>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8A813674-1F5B-5CC6-00CA-3E67CA3DD968}"/>
                  </a:ext>
                </a:extLst>
              </p:cNvPr>
              <p:cNvSpPr txBox="1"/>
              <p:nvPr/>
            </p:nvSpPr>
            <p:spPr bwMode="auto">
              <a:xfrm>
                <a:off x="2209799" y="955987"/>
                <a:ext cx="4021413"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𝒃𝒆𝒂𝒎</m:t>
                          </m:r>
                        </m:sub>
                      </m:sSub>
                      <m:r>
                        <a:rPr lang="en-CA" sz="1600" b="1" i="1">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r>
                                    <a:rPr lang="en-CA" sz="1600" b="1" i="1">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𝑰</m:t>
                                      </m:r>
                                    </m:e>
                                    <m:sup>
                                      <m:r>
                                        <a:rPr lang="en-CA" sz="1600" b="1" i="1">
                                          <a:solidFill>
                                            <a:schemeClr val="accent1"/>
                                          </a:solidFill>
                                          <a:latin typeface="Cambria Math" panose="02040503050406030204" pitchFamily="18" charset="0"/>
                                        </a:rPr>
                                        <m:t>−</m:t>
                                      </m:r>
                                    </m:sup>
                                  </m:sSup>
                                </m:den>
                              </m:f>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rgbClr val="FF0000"/>
                                  </a:solidFill>
                                  <a:latin typeface="Cambria Math" panose="02040503050406030204" pitchFamily="18" charset="0"/>
                                </a:rPr>
                              </m:ctrlPr>
                            </m:fPr>
                            <m:num>
                              <m:r>
                                <a:rPr lang="en-CA" sz="1600" b="1" i="1" smtClean="0">
                                  <a:solidFill>
                                    <a:srgbClr val="FF0000"/>
                                  </a:solidFill>
                                  <a:latin typeface="Cambria Math" panose="02040503050406030204" pitchFamily="18" charset="0"/>
                                </a:rPr>
                                <m:t>𝝏</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𝑨</m:t>
                                  </m:r>
                                </m:e>
                                <m:sub>
                                  <m:r>
                                    <a:rPr lang="en-CA" sz="1600" b="1" i="1" smtClean="0">
                                      <a:solidFill>
                                        <a:srgbClr val="FF0000"/>
                                      </a:solidFill>
                                      <a:latin typeface="Cambria Math" panose="02040503050406030204" pitchFamily="18" charset="0"/>
                                    </a:rPr>
                                    <m:t>𝒊</m:t>
                                  </m:r>
                                </m:sub>
                              </m:sSub>
                            </m:num>
                            <m:den>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chemeClr val="accent1"/>
                                      </a:solidFill>
                                      <a:latin typeface="Cambria Math" panose="02040503050406030204" pitchFamily="18" charset="0"/>
                                    </a:rPr>
                                    <m:t>𝜹</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7" name="Object 7">
                <a:extLst>
                  <a:ext uri="{FF2B5EF4-FFF2-40B4-BE49-F238E27FC236}">
                    <a16:creationId xmlns:a16="http://schemas.microsoft.com/office/drawing/2014/main" id="{8A813674-1F5B-5CC6-00CA-3E67CA3DD968}"/>
                  </a:ext>
                </a:extLst>
              </p:cNvPr>
              <p:cNvSpPr txBox="1">
                <a:spLocks noRot="1" noChangeAspect="1" noMove="1" noResize="1" noEditPoints="1" noAdjustHandles="1" noChangeArrowheads="1" noChangeShapeType="1" noTextEdit="1"/>
              </p:cNvSpPr>
              <p:nvPr/>
            </p:nvSpPr>
            <p:spPr bwMode="auto">
              <a:xfrm>
                <a:off x="2209799" y="955987"/>
                <a:ext cx="4021413" cy="833093"/>
              </a:xfrm>
              <a:prstGeom prst="rect">
                <a:avLst/>
              </a:prstGeom>
              <a:blipFill>
                <a:blip r:embed="rId2"/>
                <a:stretch>
                  <a:fillRect/>
                </a:stretch>
              </a:blipFill>
              <a:ln w="25400" algn="in">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17128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6269-452E-BA50-CDF7-FBB4BD215A6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0FC6954-76D3-833E-2166-AE4D1AC4A79E}"/>
              </a:ext>
            </a:extLst>
          </p:cNvPr>
          <p:cNvSpPr>
            <a:spLocks noGrp="1"/>
          </p:cNvSpPr>
          <p:nvPr>
            <p:ph type="dt" sz="half" idx="10"/>
          </p:nvPr>
        </p:nvSpPr>
        <p:spPr/>
        <p:txBody>
          <a:bodyPr/>
          <a:lstStyle/>
          <a:p>
            <a:fld id="{CE9851B7-7805-4580-82B9-0117CC235287}" type="datetime1">
              <a:rPr lang="en-CA" smtClean="0"/>
              <a:t>2025-09-23</a:t>
            </a:fld>
            <a:endParaRPr lang="en-CA"/>
          </a:p>
        </p:txBody>
      </p:sp>
      <p:sp>
        <p:nvSpPr>
          <p:cNvPr id="3" name="Footer Placeholder 2">
            <a:extLst>
              <a:ext uri="{FF2B5EF4-FFF2-40B4-BE49-F238E27FC236}">
                <a16:creationId xmlns:a16="http://schemas.microsoft.com/office/drawing/2014/main" id="{05E646D3-1AE1-8849-E578-2D269FF567EE}"/>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43A6CF5C-1335-D388-8CDB-8D39E9F8D5AE}"/>
              </a:ext>
            </a:extLst>
          </p:cNvPr>
          <p:cNvSpPr>
            <a:spLocks noGrp="1"/>
          </p:cNvSpPr>
          <p:nvPr>
            <p:ph type="sldNum" sz="quarter" idx="12"/>
          </p:nvPr>
        </p:nvSpPr>
        <p:spPr/>
        <p:txBody>
          <a:bodyPr/>
          <a:lstStyle/>
          <a:p>
            <a:fld id="{8C8064D2-ECE5-434A-BBA5-E34E59BF6EAC}" type="slidenum">
              <a:rPr lang="en-CA" smtClean="0"/>
              <a:t>59</a:t>
            </a:fld>
            <a:endParaRPr lang="en-CA"/>
          </a:p>
        </p:txBody>
      </p:sp>
      <p:sp>
        <p:nvSpPr>
          <p:cNvPr id="6" name="TextBox 5">
            <a:extLst>
              <a:ext uri="{FF2B5EF4-FFF2-40B4-BE49-F238E27FC236}">
                <a16:creationId xmlns:a16="http://schemas.microsoft.com/office/drawing/2014/main" id="{D215B676-F2DF-0F0E-154B-B8CD78D35ED1}"/>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2D13D8-D511-3FF9-AAE6-444E713E7380}"/>
                  </a:ext>
                </a:extLst>
              </p:cNvPr>
              <p:cNvSpPr txBox="1"/>
              <p:nvPr/>
            </p:nvSpPr>
            <p:spPr>
              <a:xfrm>
                <a:off x="271874" y="612597"/>
                <a:ext cx="11576579" cy="5262979"/>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pPr algn="l"/>
                <a:r>
                  <a:rPr lang="en-CA" sz="1600" b="1" dirty="0"/>
                  <a:t>Beam Position Monitors (BPMs):</a:t>
                </a:r>
              </a:p>
              <a:p>
                <a:pPr algn="l"/>
                <a:endParaRPr lang="en-CA" sz="1600" b="1" dirty="0"/>
              </a:p>
              <a:p>
                <a:pPr lvl="1"/>
                <a:r>
                  <a:rPr lang="en-US" sz="1600" dirty="0"/>
                  <a:t>Used to verify beam tune (steer the beam through the different elements of the beamline onto the experimental target). </a:t>
                </a:r>
              </a:p>
              <a:p>
                <a:pPr lvl="1"/>
                <a:endParaRPr lang="en-US" sz="1600" dirty="0"/>
              </a:p>
              <a:p>
                <a:pPr lvl="1"/>
                <a:r>
                  <a:rPr lang="en-US" sz="1600" dirty="0"/>
                  <a:t>Experiments also use position locks using BPMs and corrector magnets to keep the beam centered on the experimental target, especially at the higher beam currents characteristic of PV experiments. </a:t>
                </a:r>
              </a:p>
              <a:p>
                <a:pPr lvl="1"/>
                <a:endParaRPr lang="en-US" sz="1600" dirty="0"/>
              </a:p>
              <a:p>
                <a:pPr lvl="1"/>
                <a:r>
                  <a:rPr lang="en-US" sz="1600" dirty="0"/>
                  <a:t>Measure energy variations, using the beam position for two monitors separated by some distance (e.g. </a:t>
                </a:r>
                <a14:m>
                  <m:oMath xmlns:m="http://schemas.openxmlformats.org/officeDocument/2006/math">
                    <m:r>
                      <a:rPr lang="en-CA" sz="1600">
                        <a:latin typeface="Cambria Math" panose="02040503050406030204" pitchFamily="18" charset="0"/>
                      </a:rPr>
                      <m:t>~</m:t>
                    </m:r>
                    <m:r>
                      <a:rPr lang="en-CA" sz="1600" i="1">
                        <a:latin typeface="Cambria Math" panose="02040503050406030204" pitchFamily="18" charset="0"/>
                      </a:rPr>
                      <m:t>10 </m:t>
                    </m:r>
                    <m:r>
                      <a:rPr lang="en-CA" sz="1600" i="1">
                        <a:latin typeface="Cambria Math" panose="02040503050406030204" pitchFamily="18" charset="0"/>
                      </a:rPr>
                      <m:t>𝑚</m:t>
                    </m:r>
                  </m:oMath>
                </a14:m>
                <a:r>
                  <a:rPr lang="en-US" sz="1600" dirty="0"/>
                  <a:t>) to measure position and angle and at a third point at the maximum beam dispersion to measure energy variations</a:t>
                </a:r>
              </a:p>
              <a:p>
                <a:pPr lvl="1"/>
                <a:endParaRPr lang="en-US" sz="1600" dirty="0"/>
              </a:p>
              <a:p>
                <a:pPr lvl="1"/>
                <a:r>
                  <a:rPr lang="en-US" sz="1600" dirty="0"/>
                  <a:t>Also required to measure helicity-correlated beam asymmetries (exploit the detector symmetry)</a:t>
                </a:r>
              </a:p>
              <a:p>
                <a:endParaRPr lang="en-US" sz="1600" dirty="0"/>
              </a:p>
              <a:p>
                <a:pPr lvl="1"/>
                <a:r>
                  <a:rPr lang="en-US" sz="1600" dirty="0"/>
                  <a:t>Usually require a resolution of about </a:t>
                </a:r>
                <a14:m>
                  <m:oMath xmlns:m="http://schemas.openxmlformats.org/officeDocument/2006/math">
                    <m:r>
                      <a:rPr lang="en-CA" sz="1600" i="1">
                        <a:latin typeface="Cambria Math" panose="02040503050406030204" pitchFamily="18" charset="0"/>
                      </a:rPr>
                      <m:t>≤3 </m:t>
                    </m:r>
                    <m:r>
                      <a:rPr lang="en-CA" sz="1600" i="1">
                        <a:latin typeface="Cambria Math" panose="02040503050406030204" pitchFamily="18" charset="0"/>
                      </a:rPr>
                      <m:t>𝜇</m:t>
                    </m:r>
                    <m:r>
                      <a:rPr lang="en-CA" sz="1600" i="1">
                        <a:latin typeface="Cambria Math" panose="02040503050406030204" pitchFamily="18" charset="0"/>
                      </a:rPr>
                      <m:t>𝑚</m:t>
                    </m:r>
                  </m:oMath>
                </a14:m>
                <a:r>
                  <a:rPr lang="en-US" sz="1600" dirty="0"/>
                  <a:t> per helicity pair</a:t>
                </a:r>
              </a:p>
              <a:p>
                <a:endParaRPr lang="en-US" sz="1600" dirty="0"/>
              </a:p>
              <a:p>
                <a:pPr lvl="2"/>
                <a:r>
                  <a:rPr lang="en-US" sz="1600" dirty="0"/>
                  <a:t>This is mostly driven by the requirement to reduce the jitter contribution to </a:t>
                </a:r>
                <a14:m>
                  <m:oMath xmlns:m="http://schemas.openxmlformats.org/officeDocument/2006/math">
                    <m:r>
                      <a:rPr lang="en-CA" sz="1600" b="0" i="1" smtClean="0">
                        <a:latin typeface="Cambria Math" panose="02040503050406030204" pitchFamily="18" charset="0"/>
                      </a:rPr>
                      <m:t>≤10%</m:t>
                    </m:r>
                  </m:oMath>
                </a14:m>
                <a:r>
                  <a:rPr lang="en-US" sz="1600" dirty="0"/>
                  <a:t> (see earlier), and</a:t>
                </a:r>
              </a:p>
              <a:p>
                <a:pPr lvl="2"/>
                <a:endParaRPr lang="en-US" sz="1600" dirty="0"/>
              </a:p>
              <a:p>
                <a:pPr lvl="2"/>
                <a:r>
                  <a:rPr lang="en-US" sz="1600" dirty="0"/>
                  <a:t>study the detector sensitivity to beam motion, and to precisely measure the azimuthal asymmetry contribution.</a:t>
                </a:r>
              </a:p>
            </p:txBody>
          </p:sp>
        </mc:Choice>
        <mc:Fallback xmlns="">
          <p:sp>
            <p:nvSpPr>
              <p:cNvPr id="5" name="TextBox 4">
                <a:extLst>
                  <a:ext uri="{FF2B5EF4-FFF2-40B4-BE49-F238E27FC236}">
                    <a16:creationId xmlns:a16="http://schemas.microsoft.com/office/drawing/2014/main" id="{4E2D13D8-D511-3FF9-AAE6-444E713E7380}"/>
                  </a:ext>
                </a:extLst>
              </p:cNvPr>
              <p:cNvSpPr txBox="1">
                <a:spLocks noRot="1" noChangeAspect="1" noMove="1" noResize="1" noEditPoints="1" noAdjustHandles="1" noChangeArrowheads="1" noChangeShapeType="1" noTextEdit="1"/>
              </p:cNvSpPr>
              <p:nvPr/>
            </p:nvSpPr>
            <p:spPr>
              <a:xfrm>
                <a:off x="271874" y="612597"/>
                <a:ext cx="11576579" cy="5262979"/>
              </a:xfrm>
              <a:prstGeom prst="rect">
                <a:avLst/>
              </a:prstGeom>
              <a:blipFill>
                <a:blip r:embed="rId2"/>
                <a:stretch>
                  <a:fillRect l="-316" t="-347" b="-46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171E4A76-99E4-51A5-2C2A-C07FE5149BA6}"/>
                  </a:ext>
                </a:extLst>
              </p:cNvPr>
              <p:cNvSpPr txBox="1"/>
              <p:nvPr/>
            </p:nvSpPr>
            <p:spPr bwMode="auto">
              <a:xfrm>
                <a:off x="2211811" y="967611"/>
                <a:ext cx="2472547"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𝒑𝒐𝒔</m:t>
                          </m:r>
                        </m:sub>
                      </m:sSub>
                      <m:r>
                        <a:rPr lang="en-CA" sz="1600" b="1" i="1">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7" name="Object 7">
                <a:extLst>
                  <a:ext uri="{FF2B5EF4-FFF2-40B4-BE49-F238E27FC236}">
                    <a16:creationId xmlns:a16="http://schemas.microsoft.com/office/drawing/2014/main" id="{171E4A76-99E4-51A5-2C2A-C07FE5149BA6}"/>
                  </a:ext>
                </a:extLst>
              </p:cNvPr>
              <p:cNvSpPr txBox="1">
                <a:spLocks noRot="1" noChangeAspect="1" noMove="1" noResize="1" noEditPoints="1" noAdjustHandles="1" noChangeArrowheads="1" noChangeShapeType="1" noTextEdit="1"/>
              </p:cNvSpPr>
              <p:nvPr/>
            </p:nvSpPr>
            <p:spPr bwMode="auto">
              <a:xfrm>
                <a:off x="2211811" y="967611"/>
                <a:ext cx="2472547"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p:spTree>
    <p:extLst>
      <p:ext uri="{BB962C8B-B14F-4D97-AF65-F5344CB8AC3E}">
        <p14:creationId xmlns:p14="http://schemas.microsoft.com/office/powerpoint/2010/main" val="358044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E09CB-9DC5-F355-87A1-8BC05F654CF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3886745-FEF9-7EF3-0B1F-375ABB978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6F0F14-BCFD-4F35-914A-3643B88737A5}"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768AB7-FE3A-3FE1-493F-11EB69F43D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A25537-94A8-A811-8ADE-898EF8CAB653}"/>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D12CEE-0DA2-EE81-C30E-DA13AFEE5CBE}"/>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Parity violation in beta decay (Columbia U.):</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sp>
        <p:nvSpPr>
          <p:cNvPr id="14" name="Object 2">
            <a:extLst>
              <a:ext uri="{FF2B5EF4-FFF2-40B4-BE49-F238E27FC236}">
                <a16:creationId xmlns:a16="http://schemas.microsoft.com/office/drawing/2014/main" id="{6838ED13-CFC5-98DB-2757-B2C34958DE2C}"/>
              </a:ext>
            </a:extLst>
          </p:cNvPr>
          <p:cNvSpPr txBox="1"/>
          <p:nvPr/>
        </p:nvSpPr>
        <p:spPr bwMode="auto">
          <a:xfrm>
            <a:off x="5602135" y="1559851"/>
            <a:ext cx="765175" cy="296862"/>
          </a:xfrm>
          <a:prstGeom prst="rect">
            <a:avLst/>
          </a:prstGeom>
          <a:noFill/>
        </p:spPr>
        <p:txBody>
          <a:bodyPr>
            <a:normAutofit fontScale="85000" lnSpcReduction="20000"/>
          </a:bodyPr>
          <a:lstStyle/>
          <a:p>
            <a:endParaRPr lang="en-CA"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ED05179-6E25-D35D-2469-94D6398C1A91}"/>
                  </a:ext>
                </a:extLst>
              </p:cNvPr>
              <p:cNvSpPr txBox="1"/>
              <p:nvPr/>
            </p:nvSpPr>
            <p:spPr>
              <a:xfrm>
                <a:off x="1515614" y="1197428"/>
                <a:ext cx="8640960" cy="3457357"/>
              </a:xfrm>
              <a:prstGeom prst="rect">
                <a:avLst/>
              </a:prstGeom>
              <a:noFill/>
            </p:spPr>
            <p:txBody>
              <a:bodyPr wrap="square" rtlCol="0">
                <a:spAutoFit/>
              </a:bodyPr>
              <a:lstStyle/>
              <a:p>
                <a:r>
                  <a:rPr lang="en-CA" sz="1600" dirty="0">
                    <a:solidFill>
                      <a:schemeClr val="tx1"/>
                    </a:solidFill>
                  </a:rPr>
                  <a:t>Experimentally one finds:</a:t>
                </a:r>
              </a:p>
              <a:p>
                <a:endParaRPr lang="en-CA" sz="1600" dirty="0">
                  <a:solidFill>
                    <a:schemeClr val="tx1"/>
                  </a:solidFill>
                </a:endParaRPr>
              </a:p>
              <a:p>
                <a:r>
                  <a:rPr lang="en-CA" sz="1600" dirty="0">
                    <a:solidFill>
                      <a:schemeClr val="tx1"/>
                    </a:solidFill>
                  </a:rPr>
                  <a:t>		</a:t>
                </a:r>
                <a:endParaRPr lang="en-CA" sz="1600" baseline="30000" dirty="0">
                  <a:solidFill>
                    <a:schemeClr val="tx1"/>
                  </a:solidFill>
                  <a:sym typeface="Symbol"/>
                </a:endParaRPr>
              </a:p>
              <a:p>
                <a:endParaRPr lang="en-CA" sz="1600" baseline="30000" dirty="0">
                  <a:solidFill>
                    <a:schemeClr val="tx1"/>
                  </a:solidFill>
                  <a:sym typeface="Symbol"/>
                </a:endParaRPr>
              </a:p>
              <a:p>
                <a:r>
                  <a:rPr lang="en-CA" sz="1600" dirty="0">
                    <a:solidFill>
                      <a:schemeClr val="tx1"/>
                    </a:solidFill>
                    <a:sym typeface="Symbol"/>
                  </a:rPr>
                  <a:t>	and</a:t>
                </a:r>
              </a:p>
              <a:p>
                <a:endParaRPr lang="en-CA" sz="1600" dirty="0">
                  <a:solidFill>
                    <a:schemeClr val="tx1"/>
                  </a:solidFill>
                  <a:sym typeface="Symbol"/>
                </a:endParaRPr>
              </a:p>
              <a:p>
                <a:r>
                  <a:rPr lang="en-CA" sz="1600" dirty="0">
                    <a:solidFill>
                      <a:schemeClr val="tx1"/>
                    </a:solidFill>
                    <a:sym typeface="Symbol"/>
                  </a:rPr>
                  <a:t>		</a:t>
                </a:r>
              </a:p>
              <a:p>
                <a:endParaRPr lang="en-CA" sz="1600" dirty="0">
                  <a:solidFill>
                    <a:schemeClr val="tx1"/>
                  </a:solidFill>
                  <a:sym typeface="Symbol"/>
                </a:endParaRPr>
              </a:p>
              <a:p>
                <a:endParaRPr lang="en-CA" sz="1600" dirty="0">
                  <a:solidFill>
                    <a:schemeClr val="tx1"/>
                  </a:solidFill>
                  <a:sym typeface="Symbol"/>
                </a:endParaRPr>
              </a:p>
              <a:p>
                <a:r>
                  <a:rPr lang="en-CA" sz="1600" dirty="0">
                    <a:solidFill>
                      <a:schemeClr val="tx1"/>
                    </a:solidFill>
                    <a:sym typeface="Symbol"/>
                  </a:rPr>
                  <a:t>Neutrinos (</a:t>
                </a:r>
                <a:r>
                  <a:rPr lang="en-CA" sz="1600" dirty="0">
                    <a:solidFill>
                      <a:srgbClr val="FF0000"/>
                    </a:solidFill>
                    <a:sym typeface="Symbol"/>
                  </a:rPr>
                  <a:t>setting</a:t>
                </a:r>
                <a:r>
                  <a:rPr lang="en-CA" sz="1600" dirty="0">
                    <a:solidFill>
                      <a:schemeClr val="tx1"/>
                    </a:solidFill>
                    <a:sym typeface="Symbol"/>
                  </a:rPr>
                  <a:t> </a:t>
                </a:r>
                <a14:m>
                  <m:oMath xmlns:m="http://schemas.openxmlformats.org/officeDocument/2006/math">
                    <m:sSub>
                      <m:sSubPr>
                        <m:ctrlPr>
                          <a:rPr lang="en-CA" sz="1600" i="1" smtClean="0">
                            <a:solidFill>
                              <a:schemeClr val="accent1"/>
                            </a:solidFill>
                            <a:latin typeface="Cambria Math" panose="02040503050406030204" pitchFamily="18" charset="0"/>
                            <a:sym typeface="Symbol"/>
                          </a:rPr>
                        </m:ctrlPr>
                      </m:sSubPr>
                      <m:e>
                        <m:r>
                          <a:rPr lang="en-US" sz="1600" b="0" i="1" smtClean="0">
                            <a:solidFill>
                              <a:schemeClr val="accent1"/>
                            </a:solidFill>
                            <a:latin typeface="Cambria Math" panose="02040503050406030204" pitchFamily="18" charset="0"/>
                            <a:sym typeface="Symbol"/>
                          </a:rPr>
                          <m:t>𝑚</m:t>
                        </m:r>
                      </m:e>
                      <m:sub>
                        <m:r>
                          <a:rPr lang="en-CA" sz="1600" i="1" smtClean="0">
                            <a:solidFill>
                              <a:schemeClr val="accent1"/>
                            </a:solidFill>
                            <a:latin typeface="Cambria Math" panose="02040503050406030204" pitchFamily="18" charset="0"/>
                            <a:ea typeface="Cambria Math" panose="02040503050406030204" pitchFamily="18" charset="0"/>
                            <a:sym typeface="Symbol"/>
                          </a:rPr>
                          <m:t>𝜈</m:t>
                        </m:r>
                      </m:sub>
                    </m:sSub>
                    <m:r>
                      <a:rPr lang="en-US" sz="1600" b="0" i="1" smtClean="0">
                        <a:solidFill>
                          <a:schemeClr val="accent1"/>
                        </a:solidFill>
                        <a:latin typeface="Cambria Math" panose="02040503050406030204" pitchFamily="18" charset="0"/>
                        <a:sym typeface="Symbol"/>
                      </a:rPr>
                      <m:t>=0 </m:t>
                    </m:r>
                    <m:r>
                      <a:rPr lang="en-US" sz="1600" b="0" i="1" smtClean="0">
                        <a:solidFill>
                          <a:schemeClr val="accent1"/>
                        </a:solidFill>
                        <a:latin typeface="Cambria Math" panose="02040503050406030204" pitchFamily="18" charset="0"/>
                        <a:ea typeface="Cambria Math" panose="02040503050406030204" pitchFamily="18" charset="0"/>
                        <a:sym typeface="Symbol"/>
                      </a:rPr>
                      <m:t>→</m:t>
                    </m:r>
                    <m:r>
                      <a:rPr lang="en-US" sz="1600" b="0" i="1" smtClean="0">
                        <a:solidFill>
                          <a:schemeClr val="accent1"/>
                        </a:solidFill>
                        <a:latin typeface="Cambria Math" panose="02040503050406030204" pitchFamily="18" charset="0"/>
                        <a:ea typeface="Cambria Math" panose="02040503050406030204" pitchFamily="18" charset="0"/>
                        <a:sym typeface="Symbol"/>
                      </a:rPr>
                      <m:t>𝑣</m:t>
                    </m:r>
                    <m:r>
                      <a:rPr lang="en-US" sz="1600" b="0" i="1" smtClean="0">
                        <a:solidFill>
                          <a:schemeClr val="accent1"/>
                        </a:solidFill>
                        <a:latin typeface="Cambria Math" panose="02040503050406030204" pitchFamily="18" charset="0"/>
                        <a:ea typeface="Cambria Math" panose="02040503050406030204" pitchFamily="18" charset="0"/>
                        <a:sym typeface="Symbol"/>
                      </a:rPr>
                      <m:t>=</m:t>
                    </m:r>
                    <m:r>
                      <a:rPr lang="en-US" sz="1600" b="0" i="1" smtClean="0">
                        <a:solidFill>
                          <a:schemeClr val="accent1"/>
                        </a:solidFill>
                        <a:latin typeface="Cambria Math" panose="02040503050406030204" pitchFamily="18" charset="0"/>
                        <a:ea typeface="Cambria Math" panose="02040503050406030204" pitchFamily="18" charset="0"/>
                        <a:sym typeface="Symbol"/>
                      </a:rPr>
                      <m:t>𝑐</m:t>
                    </m:r>
                  </m:oMath>
                </a14:m>
                <a:r>
                  <a:rPr lang="en-CA" sz="1600" dirty="0">
                    <a:solidFill>
                      <a:schemeClr val="accent1"/>
                    </a:solidFill>
                    <a:sym typeface="Symbol"/>
                  </a:rPr>
                  <a:t> </a:t>
                </a:r>
                <a:r>
                  <a:rPr lang="en-CA" sz="1600" dirty="0">
                    <a:solidFill>
                      <a:schemeClr val="tx1"/>
                    </a:solidFill>
                    <a:sym typeface="Symbol"/>
                  </a:rPr>
                  <a:t>) are fully polarised along the axis of motion with  </a:t>
                </a:r>
                <a14:m>
                  <m:oMath xmlns:m="http://schemas.openxmlformats.org/officeDocument/2006/math">
                    <m:r>
                      <a:rPr lang="en-US" sz="1600" b="0" i="1" smtClean="0">
                        <a:solidFill>
                          <a:schemeClr val="accent1"/>
                        </a:solidFill>
                        <a:latin typeface="Cambria Math" panose="02040503050406030204" pitchFamily="18" charset="0"/>
                        <a:sym typeface="Symbol"/>
                      </a:rPr>
                      <m:t>h</m:t>
                    </m:r>
                    <m:r>
                      <a:rPr lang="en-US" sz="1600" b="0" i="1" smtClean="0">
                        <a:solidFill>
                          <a:schemeClr val="accent1"/>
                        </a:solidFill>
                        <a:latin typeface="Cambria Math" panose="02040503050406030204" pitchFamily="18" charset="0"/>
                        <a:sym typeface="Symbol"/>
                      </a:rPr>
                      <m:t>=±1</m:t>
                    </m:r>
                  </m:oMath>
                </a14:m>
                <a:r>
                  <a:rPr lang="en-CA" sz="1600" dirty="0">
                    <a:solidFill>
                      <a:schemeClr val="tx1"/>
                    </a:solidFill>
                    <a:sym typeface="Symbol"/>
                  </a:rPr>
                  <a:t>.</a:t>
                </a:r>
              </a:p>
              <a:p>
                <a:endParaRPr lang="en-CA" sz="1600" dirty="0">
                  <a:solidFill>
                    <a:schemeClr val="tx1"/>
                  </a:solidFill>
                  <a:sym typeface="Symbol"/>
                </a:endParaRPr>
              </a:p>
              <a:p>
                <a:r>
                  <a:rPr lang="en-CA" sz="1600" dirty="0">
                    <a:solidFill>
                      <a:schemeClr val="tx1"/>
                    </a:solidFill>
                    <a:sym typeface="Symbol"/>
                  </a:rPr>
                  <a:t>Experimentally find </a:t>
                </a:r>
                <a:r>
                  <a:rPr lang="en-CA" sz="1600" dirty="0">
                    <a:solidFill>
                      <a:srgbClr val="FF0000"/>
                    </a:solidFill>
                    <a:sym typeface="Symbol"/>
                  </a:rPr>
                  <a:t>neutrinos</a:t>
                </a:r>
                <a:r>
                  <a:rPr lang="en-CA" sz="1600" dirty="0">
                    <a:solidFill>
                      <a:schemeClr val="tx1"/>
                    </a:solidFill>
                    <a:sym typeface="Symbol"/>
                  </a:rPr>
                  <a:t> are always </a:t>
                </a:r>
                <a14:m>
                  <m:oMath xmlns:m="http://schemas.openxmlformats.org/officeDocument/2006/math">
                    <m:r>
                      <a:rPr lang="en-US" sz="1600" b="0" i="1" smtClean="0">
                        <a:solidFill>
                          <a:schemeClr val="accent1"/>
                        </a:solidFill>
                        <a:latin typeface="Cambria Math" panose="02040503050406030204" pitchFamily="18" charset="0"/>
                        <a:sym typeface="Symbol"/>
                      </a:rPr>
                      <m:t>h</m:t>
                    </m:r>
                    <m:r>
                      <a:rPr lang="en-US" sz="1600" b="0" i="1" smtClean="0">
                        <a:solidFill>
                          <a:schemeClr val="accent1"/>
                        </a:solidFill>
                        <a:latin typeface="Cambria Math" panose="02040503050406030204" pitchFamily="18" charset="0"/>
                        <a:sym typeface="Symbol"/>
                      </a:rPr>
                      <m:t>=−1 </m:t>
                    </m:r>
                  </m:oMath>
                </a14:m>
                <a:r>
                  <a:rPr lang="en-CA" sz="1600" dirty="0">
                    <a:solidFill>
                      <a:schemeClr val="tx1"/>
                    </a:solidFill>
                    <a:sym typeface="Symbol"/>
                  </a:rPr>
                  <a:t>	     →	</a:t>
                </a:r>
                <a:r>
                  <a:rPr lang="en-CA" sz="1600" dirty="0">
                    <a:solidFill>
                      <a:srgbClr val="FF0000"/>
                    </a:solidFill>
                    <a:sym typeface="Symbol"/>
                  </a:rPr>
                  <a:t>'Left-Handed'</a:t>
                </a:r>
              </a:p>
              <a:p>
                <a:endParaRPr lang="en-CA" sz="1600" dirty="0">
                  <a:solidFill>
                    <a:schemeClr val="tx1"/>
                  </a:solidFill>
                  <a:sym typeface="Symbol"/>
                </a:endParaRPr>
              </a:p>
              <a:p>
                <a:r>
                  <a:rPr lang="en-CA" sz="1600" dirty="0">
                    <a:solidFill>
                      <a:schemeClr val="tx1"/>
                    </a:solidFill>
                    <a:sym typeface="Symbol"/>
                  </a:rPr>
                  <a:t>Anti-neutrinos have </a:t>
                </a:r>
                <a14:m>
                  <m:oMath xmlns:m="http://schemas.openxmlformats.org/officeDocument/2006/math">
                    <m:r>
                      <a:rPr lang="en-US" sz="1600" i="1">
                        <a:solidFill>
                          <a:schemeClr val="accent1"/>
                        </a:solidFill>
                        <a:latin typeface="Cambria Math" panose="02040503050406030204" pitchFamily="18" charset="0"/>
                        <a:sym typeface="Symbol"/>
                      </a:rPr>
                      <m:t>h</m:t>
                    </m:r>
                    <m:r>
                      <a:rPr lang="en-US" sz="1600" i="1">
                        <a:solidFill>
                          <a:schemeClr val="accent1"/>
                        </a:solidFill>
                        <a:latin typeface="Cambria Math" panose="02040503050406030204" pitchFamily="18" charset="0"/>
                        <a:sym typeface="Symbol"/>
                      </a:rPr>
                      <m:t>=+1</m:t>
                    </m:r>
                  </m:oMath>
                </a14:m>
                <a:r>
                  <a:rPr lang="en-CA" sz="1600" dirty="0">
                    <a:solidFill>
                      <a:schemeClr val="tx1"/>
                    </a:solidFill>
                    <a:sym typeface="Symbol"/>
                  </a:rPr>
                  <a:t>.</a:t>
                </a:r>
                <a:endParaRPr lang="en-CA" sz="1600" dirty="0">
                  <a:solidFill>
                    <a:schemeClr val="tx1"/>
                  </a:solidFill>
                </a:endParaRPr>
              </a:p>
            </p:txBody>
          </p:sp>
        </mc:Choice>
        <mc:Fallback xmlns="">
          <p:sp>
            <p:nvSpPr>
              <p:cNvPr id="17" name="TextBox 16">
                <a:extLst>
                  <a:ext uri="{FF2B5EF4-FFF2-40B4-BE49-F238E27FC236}">
                    <a16:creationId xmlns:a16="http://schemas.microsoft.com/office/drawing/2014/main" id="{3ED05179-6E25-D35D-2469-94D6398C1A91}"/>
                  </a:ext>
                </a:extLst>
              </p:cNvPr>
              <p:cNvSpPr txBox="1">
                <a:spLocks noRot="1" noChangeAspect="1" noMove="1" noResize="1" noEditPoints="1" noAdjustHandles="1" noChangeArrowheads="1" noChangeShapeType="1" noTextEdit="1"/>
              </p:cNvSpPr>
              <p:nvPr/>
            </p:nvSpPr>
            <p:spPr>
              <a:xfrm>
                <a:off x="1515614" y="1197428"/>
                <a:ext cx="8640960" cy="3457357"/>
              </a:xfrm>
              <a:prstGeom prst="rect">
                <a:avLst/>
              </a:prstGeom>
              <a:blipFill>
                <a:blip r:embed="rId2"/>
                <a:stretch>
                  <a:fillRect l="-423" t="-528" b="-123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Object 2">
                <a:extLst>
                  <a:ext uri="{FF2B5EF4-FFF2-40B4-BE49-F238E27FC236}">
                    <a16:creationId xmlns:a16="http://schemas.microsoft.com/office/drawing/2014/main" id="{85EAEEB2-ED7D-CD01-E659-4107F9345DB3}"/>
                  </a:ext>
                </a:extLst>
              </p:cNvPr>
              <p:cNvSpPr txBox="1"/>
              <p:nvPr/>
            </p:nvSpPr>
            <p:spPr bwMode="auto">
              <a:xfrm>
                <a:off x="3712977" y="1630155"/>
                <a:ext cx="3185055" cy="632169"/>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b="0" i="1" smtClean="0">
                          <a:solidFill>
                            <a:srgbClr val="000000"/>
                          </a:solidFill>
                          <a:latin typeface="Cambria Math" panose="02040503050406030204" pitchFamily="18" charset="0"/>
                        </a:rPr>
                        <m:t>𝑓</m:t>
                      </m:r>
                      <m:r>
                        <a:rPr lang="en-CA" i="1">
                          <a:solidFill>
                            <a:srgbClr val="000000"/>
                          </a:solidFill>
                          <a:latin typeface="Cambria Math" panose="02040503050406030204" pitchFamily="18" charset="0"/>
                        </a:rPr>
                        <m:t>=+1 </m:t>
                      </m:r>
                      <m:r>
                        <m:rPr>
                          <m:nor/>
                        </m:rPr>
                        <a:rPr lang="en-CA" i="0">
                          <a:solidFill>
                            <a:srgbClr val="000000"/>
                          </a:solidFill>
                          <a:latin typeface="Cambria Math" panose="02040503050406030204" pitchFamily="18" charset="0"/>
                        </a:rPr>
                        <m:t>for</m:t>
                      </m:r>
                      <m:r>
                        <a:rPr lang="en-CA" i="1">
                          <a:solidFill>
                            <a:srgbClr val="000000"/>
                          </a:solidFill>
                          <a:latin typeface="Cambria Math" panose="02040503050406030204" pitchFamily="18" charset="0"/>
                        </a:rPr>
                        <m:t> </m:t>
                      </m:r>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𝑒</m:t>
                          </m:r>
                        </m:e>
                        <m:sup>
                          <m:r>
                            <a:rPr lang="en-CA" i="1">
                              <a:solidFill>
                                <a:srgbClr val="000000"/>
                              </a:solidFill>
                              <a:latin typeface="Cambria Math" panose="02040503050406030204" pitchFamily="18" charset="0"/>
                            </a:rPr>
                            <m:t>+</m:t>
                          </m:r>
                        </m:sup>
                      </m:sSup>
                      <m:r>
                        <a:rPr lang="en-CA" i="1">
                          <a:solidFill>
                            <a:srgbClr val="000000"/>
                          </a:solidFill>
                          <a:latin typeface="Cambria Math" panose="02040503050406030204" pitchFamily="18" charset="0"/>
                        </a:rPr>
                        <m:t> → </m:t>
                      </m:r>
                      <m:r>
                        <a:rPr lang="en-CA" i="1">
                          <a:solidFill>
                            <a:srgbClr val="000000"/>
                          </a:solidFill>
                          <a:latin typeface="Cambria Math" panose="02040503050406030204" pitchFamily="18" charset="0"/>
                        </a:rPr>
                        <m:t>h</m:t>
                      </m:r>
                      <m:r>
                        <a:rPr lang="en-CA" i="1">
                          <a:solidFill>
                            <a:srgbClr val="000000"/>
                          </a:solidFill>
                          <a:latin typeface="Cambria Math" panose="02040503050406030204" pitchFamily="18" charset="0"/>
                        </a:rPr>
                        <m:t>=</m:t>
                      </m:r>
                      <m:f>
                        <m:fPr>
                          <m:ctrlPr>
                            <a:rPr lang="en-CA" i="1">
                              <a:solidFill>
                                <a:srgbClr val="000000"/>
                              </a:solidFill>
                              <a:latin typeface="Cambria Math" panose="02040503050406030204" pitchFamily="18" charset="0"/>
                            </a:rPr>
                          </m:ctrlPr>
                        </m:fPr>
                        <m:num>
                          <m:r>
                            <a:rPr lang="en-CA" i="1">
                              <a:solidFill>
                                <a:srgbClr val="000000"/>
                              </a:solidFill>
                              <a:latin typeface="Cambria Math" panose="02040503050406030204" pitchFamily="18" charset="0"/>
                            </a:rPr>
                            <m:t>𝑣</m:t>
                          </m:r>
                        </m:num>
                        <m:den>
                          <m:r>
                            <a:rPr lang="en-CA" i="1">
                              <a:solidFill>
                                <a:srgbClr val="000000"/>
                              </a:solidFill>
                              <a:latin typeface="Cambria Math" panose="02040503050406030204" pitchFamily="18" charset="0"/>
                            </a:rPr>
                            <m:t>𝑐</m:t>
                          </m:r>
                        </m:den>
                      </m:f>
                    </m:oMath>
                  </m:oMathPara>
                </a14:m>
                <a:endParaRPr lang="en-CA" dirty="0"/>
              </a:p>
            </p:txBody>
          </p:sp>
        </mc:Choice>
        <mc:Fallback xmlns="">
          <p:sp>
            <p:nvSpPr>
              <p:cNvPr id="18" name="Object 2">
                <a:extLst>
                  <a:ext uri="{FF2B5EF4-FFF2-40B4-BE49-F238E27FC236}">
                    <a16:creationId xmlns:a16="http://schemas.microsoft.com/office/drawing/2014/main" id="{85EAEEB2-ED7D-CD01-E659-4107F9345DB3}"/>
                  </a:ext>
                </a:extLst>
              </p:cNvPr>
              <p:cNvSpPr txBox="1">
                <a:spLocks noRot="1" noChangeAspect="1" noMove="1" noResize="1" noEditPoints="1" noAdjustHandles="1" noChangeArrowheads="1" noChangeShapeType="1" noTextEdit="1"/>
              </p:cNvSpPr>
              <p:nvPr/>
            </p:nvSpPr>
            <p:spPr bwMode="auto">
              <a:xfrm>
                <a:off x="3712977" y="1630155"/>
                <a:ext cx="3185055" cy="63216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Object 3">
                <a:extLst>
                  <a:ext uri="{FF2B5EF4-FFF2-40B4-BE49-F238E27FC236}">
                    <a16:creationId xmlns:a16="http://schemas.microsoft.com/office/drawing/2014/main" id="{2794E38E-A4A3-5151-2116-EF4C4BA1E937}"/>
                  </a:ext>
                </a:extLst>
              </p:cNvPr>
              <p:cNvSpPr txBox="1"/>
              <p:nvPr/>
            </p:nvSpPr>
            <p:spPr bwMode="auto">
              <a:xfrm>
                <a:off x="3712977" y="2483495"/>
                <a:ext cx="3355975" cy="631825"/>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b="0" i="1" smtClean="0">
                          <a:solidFill>
                            <a:srgbClr val="000000"/>
                          </a:solidFill>
                          <a:latin typeface="Cambria Math" panose="02040503050406030204" pitchFamily="18" charset="0"/>
                        </a:rPr>
                        <m:t>𝑓</m:t>
                      </m:r>
                      <m:r>
                        <a:rPr lang="en-CA" i="1">
                          <a:solidFill>
                            <a:srgbClr val="000000"/>
                          </a:solidFill>
                          <a:latin typeface="Cambria Math" panose="02040503050406030204" pitchFamily="18" charset="0"/>
                        </a:rPr>
                        <m:t>=−1 </m:t>
                      </m:r>
                      <m:r>
                        <m:rPr>
                          <m:nor/>
                        </m:rPr>
                        <a:rPr lang="en-CA" i="0">
                          <a:solidFill>
                            <a:srgbClr val="000000"/>
                          </a:solidFill>
                          <a:latin typeface="Cambria Math" panose="02040503050406030204" pitchFamily="18" charset="0"/>
                        </a:rPr>
                        <m:t>for</m:t>
                      </m:r>
                      <m:r>
                        <a:rPr lang="en-CA" i="1">
                          <a:solidFill>
                            <a:srgbClr val="000000"/>
                          </a:solidFill>
                          <a:latin typeface="Cambria Math" panose="02040503050406030204" pitchFamily="18" charset="0"/>
                        </a:rPr>
                        <m:t> </m:t>
                      </m:r>
                      <m:sSup>
                        <m:sSupPr>
                          <m:ctrlPr>
                            <a:rPr lang="en-CA" i="1">
                              <a:solidFill>
                                <a:srgbClr val="000000"/>
                              </a:solidFill>
                              <a:latin typeface="Cambria Math" panose="02040503050406030204" pitchFamily="18" charset="0"/>
                            </a:rPr>
                          </m:ctrlPr>
                        </m:sSupPr>
                        <m:e>
                          <m:r>
                            <a:rPr lang="en-CA" i="1">
                              <a:solidFill>
                                <a:srgbClr val="000000"/>
                              </a:solidFill>
                              <a:latin typeface="Cambria Math" panose="02040503050406030204" pitchFamily="18" charset="0"/>
                            </a:rPr>
                            <m:t>𝑒</m:t>
                          </m:r>
                        </m:e>
                        <m:sup>
                          <m:r>
                            <a:rPr lang="en-CA" i="1">
                              <a:solidFill>
                                <a:srgbClr val="000000"/>
                              </a:solidFill>
                              <a:latin typeface="Cambria Math" panose="02040503050406030204" pitchFamily="18" charset="0"/>
                            </a:rPr>
                            <m:t>−</m:t>
                          </m:r>
                        </m:sup>
                      </m:sSup>
                      <m:r>
                        <a:rPr lang="en-CA" i="1">
                          <a:solidFill>
                            <a:srgbClr val="000000"/>
                          </a:solidFill>
                          <a:latin typeface="Cambria Math" panose="02040503050406030204" pitchFamily="18" charset="0"/>
                        </a:rPr>
                        <m:t> → </m:t>
                      </m:r>
                      <m:r>
                        <a:rPr lang="en-CA" i="1">
                          <a:solidFill>
                            <a:srgbClr val="000000"/>
                          </a:solidFill>
                          <a:latin typeface="Cambria Math" panose="02040503050406030204" pitchFamily="18" charset="0"/>
                        </a:rPr>
                        <m:t>h</m:t>
                      </m:r>
                      <m:r>
                        <a:rPr lang="en-CA" i="1">
                          <a:solidFill>
                            <a:srgbClr val="000000"/>
                          </a:solidFill>
                          <a:latin typeface="Cambria Math" panose="02040503050406030204" pitchFamily="18" charset="0"/>
                        </a:rPr>
                        <m:t>=−</m:t>
                      </m:r>
                      <m:f>
                        <m:fPr>
                          <m:ctrlPr>
                            <a:rPr lang="en-CA" i="1">
                              <a:solidFill>
                                <a:srgbClr val="000000"/>
                              </a:solidFill>
                              <a:latin typeface="Cambria Math" panose="02040503050406030204" pitchFamily="18" charset="0"/>
                            </a:rPr>
                          </m:ctrlPr>
                        </m:fPr>
                        <m:num>
                          <m:r>
                            <a:rPr lang="en-CA" i="1">
                              <a:solidFill>
                                <a:srgbClr val="000000"/>
                              </a:solidFill>
                              <a:latin typeface="Cambria Math" panose="02040503050406030204" pitchFamily="18" charset="0"/>
                            </a:rPr>
                            <m:t>𝑣</m:t>
                          </m:r>
                        </m:num>
                        <m:den>
                          <m:r>
                            <a:rPr lang="en-CA" i="1">
                              <a:solidFill>
                                <a:srgbClr val="000000"/>
                              </a:solidFill>
                              <a:latin typeface="Cambria Math" panose="02040503050406030204" pitchFamily="18" charset="0"/>
                            </a:rPr>
                            <m:t>𝑐</m:t>
                          </m:r>
                        </m:den>
                      </m:f>
                    </m:oMath>
                  </m:oMathPara>
                </a14:m>
                <a:endParaRPr lang="en-CA" dirty="0"/>
              </a:p>
            </p:txBody>
          </p:sp>
        </mc:Choice>
        <mc:Fallback xmlns="">
          <p:sp>
            <p:nvSpPr>
              <p:cNvPr id="19" name="Object 3">
                <a:extLst>
                  <a:ext uri="{FF2B5EF4-FFF2-40B4-BE49-F238E27FC236}">
                    <a16:creationId xmlns:a16="http://schemas.microsoft.com/office/drawing/2014/main" id="{2794E38E-A4A3-5151-2116-EF4C4BA1E937}"/>
                  </a:ext>
                </a:extLst>
              </p:cNvPr>
              <p:cNvSpPr txBox="1">
                <a:spLocks noRot="1" noChangeAspect="1" noMove="1" noResize="1" noEditPoints="1" noAdjustHandles="1" noChangeArrowheads="1" noChangeShapeType="1" noTextEdit="1"/>
              </p:cNvSpPr>
              <p:nvPr/>
            </p:nvSpPr>
            <p:spPr bwMode="auto">
              <a:xfrm>
                <a:off x="3712977" y="2483495"/>
                <a:ext cx="3355975" cy="631825"/>
              </a:xfrm>
              <a:prstGeom prst="rect">
                <a:avLst/>
              </a:prstGeom>
              <a:blipFill>
                <a:blip r:embed="rId4"/>
                <a:stretch>
                  <a:fillRect/>
                </a:stretch>
              </a:blipFill>
            </p:spPr>
            <p:txBody>
              <a:bodyPr/>
              <a:lstStyle/>
              <a:p>
                <a:r>
                  <a:rPr lang="en-CA">
                    <a:noFill/>
                  </a:rPr>
                  <a:t> </a:t>
                </a:r>
              </a:p>
            </p:txBody>
          </p:sp>
        </mc:Fallback>
      </mc:AlternateContent>
      <p:pic>
        <p:nvPicPr>
          <p:cNvPr id="20" name="Picture 4">
            <a:extLst>
              <a:ext uri="{FF2B5EF4-FFF2-40B4-BE49-F238E27FC236}">
                <a16:creationId xmlns:a16="http://schemas.microsoft.com/office/drawing/2014/main" id="{B92F3164-EB26-22B5-C24C-DA163FFCDEEF}"/>
              </a:ext>
            </a:extLst>
          </p:cNvPr>
          <p:cNvPicPr>
            <a:picLocks noChangeAspect="1" noChangeArrowheads="1"/>
          </p:cNvPicPr>
          <p:nvPr/>
        </p:nvPicPr>
        <p:blipFill>
          <a:blip r:embed="rId5" cstate="print"/>
          <a:srcRect/>
          <a:stretch>
            <a:fillRect/>
          </a:stretch>
        </p:blipFill>
        <p:spPr bwMode="auto">
          <a:xfrm>
            <a:off x="4286282" y="4376972"/>
            <a:ext cx="2152650" cy="1952625"/>
          </a:xfrm>
          <a:prstGeom prst="rect">
            <a:avLst/>
          </a:prstGeom>
          <a:noFill/>
          <a:ln w="9525">
            <a:noFill/>
            <a:miter lim="800000"/>
            <a:headEnd/>
            <a:tailEnd/>
          </a:ln>
        </p:spPr>
      </p:pic>
      <p:sp>
        <p:nvSpPr>
          <p:cNvPr id="21" name="Rectangle 20">
            <a:extLst>
              <a:ext uri="{FF2B5EF4-FFF2-40B4-BE49-F238E27FC236}">
                <a16:creationId xmlns:a16="http://schemas.microsoft.com/office/drawing/2014/main" id="{6AC3C649-875C-BC45-E323-E88812BCE897}"/>
              </a:ext>
            </a:extLst>
          </p:cNvPr>
          <p:cNvSpPr/>
          <p:nvPr/>
        </p:nvSpPr>
        <p:spPr>
          <a:xfrm>
            <a:off x="1541118" y="3804705"/>
            <a:ext cx="6975775" cy="405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3840EF5-D505-3B4D-6DBA-0332DCE600DF}"/>
                  </a:ext>
                </a:extLst>
              </p:cNvPr>
              <p:cNvSpPr txBox="1"/>
              <p:nvPr/>
            </p:nvSpPr>
            <p:spPr>
              <a:xfrm>
                <a:off x="5276392" y="4575144"/>
                <a:ext cx="282793" cy="369332"/>
              </a:xfrm>
              <a:prstGeom prst="rect">
                <a:avLst/>
              </a:prstGeom>
              <a:noFill/>
            </p:spPr>
            <p:txBody>
              <a:bodyPr wrap="square">
                <a:spAutoFit/>
              </a:bodyPr>
              <a:lstStyle/>
              <a:p>
                <a14:m>
                  <m:oMath xmlns:m="http://schemas.openxmlformats.org/officeDocument/2006/math">
                    <m:acc>
                      <m:accPr>
                        <m:chr m:val="⃗"/>
                        <m:ctrlPr>
                          <a:rPr lang="en-CA" sz="1800" i="1" smtClean="0">
                            <a:solidFill>
                              <a:srgbClr val="000000"/>
                            </a:solidFill>
                            <a:latin typeface="Cambria Math" panose="02040503050406030204" pitchFamily="18" charset="0"/>
                          </a:rPr>
                        </m:ctrlPr>
                      </m:accPr>
                      <m:e>
                        <m:r>
                          <a:rPr lang="en-CA" sz="1800" i="1">
                            <a:solidFill>
                              <a:srgbClr val="000000"/>
                            </a:solidFill>
                            <a:latin typeface="Cambria Math" panose="02040503050406030204" pitchFamily="18" charset="0"/>
                          </a:rPr>
                          <m:t>𝑝</m:t>
                        </m:r>
                      </m:e>
                    </m:acc>
                  </m:oMath>
                </a14:m>
                <a:r>
                  <a:rPr lang="en-CA" sz="1800" dirty="0">
                    <a:solidFill>
                      <a:schemeClr val="tx2"/>
                    </a:solidFill>
                  </a:rPr>
                  <a:t> </a:t>
                </a:r>
                <a:endParaRPr lang="en-CA" dirty="0"/>
              </a:p>
            </p:txBody>
          </p:sp>
        </mc:Choice>
        <mc:Fallback xmlns="">
          <p:sp>
            <p:nvSpPr>
              <p:cNvPr id="22" name="TextBox 21">
                <a:extLst>
                  <a:ext uri="{FF2B5EF4-FFF2-40B4-BE49-F238E27FC236}">
                    <a16:creationId xmlns:a16="http://schemas.microsoft.com/office/drawing/2014/main" id="{43840EF5-D505-3B4D-6DBA-0332DCE600DF}"/>
                  </a:ext>
                </a:extLst>
              </p:cNvPr>
              <p:cNvSpPr txBox="1">
                <a:spLocks noRot="1" noChangeAspect="1" noMove="1" noResize="1" noEditPoints="1" noAdjustHandles="1" noChangeArrowheads="1" noChangeShapeType="1" noTextEdit="1"/>
              </p:cNvSpPr>
              <p:nvPr/>
            </p:nvSpPr>
            <p:spPr>
              <a:xfrm>
                <a:off x="5276392" y="4575144"/>
                <a:ext cx="282793" cy="369332"/>
              </a:xfrm>
              <a:prstGeom prst="rect">
                <a:avLst/>
              </a:prstGeom>
              <a:blipFill>
                <a:blip r:embed="rId6"/>
                <a:stretch>
                  <a:fillRect t="-23333" r="-28261"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9148D5F-3302-7DA7-7AFB-68AA4A5AEB7A}"/>
                  </a:ext>
                </a:extLst>
              </p:cNvPr>
              <p:cNvSpPr txBox="1"/>
              <p:nvPr/>
            </p:nvSpPr>
            <p:spPr>
              <a:xfrm>
                <a:off x="5276391" y="5368185"/>
                <a:ext cx="282793" cy="369332"/>
              </a:xfrm>
              <a:prstGeom prst="rect">
                <a:avLst/>
              </a:prstGeom>
              <a:noFill/>
            </p:spPr>
            <p:txBody>
              <a:bodyPr wrap="square">
                <a:spAutoFit/>
              </a:bodyPr>
              <a:lstStyle/>
              <a:p>
                <a14:m>
                  <m:oMath xmlns:m="http://schemas.openxmlformats.org/officeDocument/2006/math">
                    <m:acc>
                      <m:accPr>
                        <m:chr m:val="⃗"/>
                        <m:ctrlPr>
                          <a:rPr lang="en-CA" sz="1800" i="1" smtClean="0">
                            <a:solidFill>
                              <a:srgbClr val="000000"/>
                            </a:solidFill>
                            <a:latin typeface="Cambria Math" panose="02040503050406030204" pitchFamily="18" charset="0"/>
                          </a:rPr>
                        </m:ctrlPr>
                      </m:accPr>
                      <m:e>
                        <m:r>
                          <a:rPr lang="en-CA" sz="1800" i="1">
                            <a:solidFill>
                              <a:srgbClr val="000000"/>
                            </a:solidFill>
                            <a:latin typeface="Cambria Math" panose="02040503050406030204" pitchFamily="18" charset="0"/>
                          </a:rPr>
                          <m:t>𝑝</m:t>
                        </m:r>
                      </m:e>
                    </m:acc>
                  </m:oMath>
                </a14:m>
                <a:r>
                  <a:rPr lang="en-CA" sz="1800" dirty="0">
                    <a:solidFill>
                      <a:schemeClr val="tx2"/>
                    </a:solidFill>
                  </a:rPr>
                  <a:t> </a:t>
                </a:r>
                <a:endParaRPr lang="en-CA" dirty="0"/>
              </a:p>
            </p:txBody>
          </p:sp>
        </mc:Choice>
        <mc:Fallback xmlns="">
          <p:sp>
            <p:nvSpPr>
              <p:cNvPr id="23" name="TextBox 22">
                <a:extLst>
                  <a:ext uri="{FF2B5EF4-FFF2-40B4-BE49-F238E27FC236}">
                    <a16:creationId xmlns:a16="http://schemas.microsoft.com/office/drawing/2014/main" id="{39148D5F-3302-7DA7-7AFB-68AA4A5AEB7A}"/>
                  </a:ext>
                </a:extLst>
              </p:cNvPr>
              <p:cNvSpPr txBox="1">
                <a:spLocks noRot="1" noChangeAspect="1" noMove="1" noResize="1" noEditPoints="1" noAdjustHandles="1" noChangeArrowheads="1" noChangeShapeType="1" noTextEdit="1"/>
              </p:cNvSpPr>
              <p:nvPr/>
            </p:nvSpPr>
            <p:spPr>
              <a:xfrm>
                <a:off x="5276391" y="5368185"/>
                <a:ext cx="282793" cy="369332"/>
              </a:xfrm>
              <a:prstGeom prst="rect">
                <a:avLst/>
              </a:prstGeom>
              <a:blipFill>
                <a:blip r:embed="rId7"/>
                <a:stretch>
                  <a:fillRect t="-23333" r="-28261"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AC1FCE0-5A01-C927-593C-FE23FB5A303B}"/>
                  </a:ext>
                </a:extLst>
              </p:cNvPr>
              <p:cNvSpPr txBox="1"/>
              <p:nvPr/>
            </p:nvSpPr>
            <p:spPr>
              <a:xfrm>
                <a:off x="4522192" y="4537832"/>
                <a:ext cx="25914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i="1" smtClean="0">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𝑠</m:t>
                          </m:r>
                        </m:e>
                      </m:acc>
                    </m:oMath>
                  </m:oMathPara>
                </a14:m>
                <a:endParaRPr lang="en-CA" dirty="0"/>
              </a:p>
            </p:txBody>
          </p:sp>
        </mc:Choice>
        <mc:Fallback xmlns="">
          <p:sp>
            <p:nvSpPr>
              <p:cNvPr id="24" name="TextBox 23">
                <a:extLst>
                  <a:ext uri="{FF2B5EF4-FFF2-40B4-BE49-F238E27FC236}">
                    <a16:creationId xmlns:a16="http://schemas.microsoft.com/office/drawing/2014/main" id="{EAC1FCE0-5A01-C927-593C-FE23FB5A303B}"/>
                  </a:ext>
                </a:extLst>
              </p:cNvPr>
              <p:cNvSpPr txBox="1">
                <a:spLocks noRot="1" noChangeAspect="1" noMove="1" noResize="1" noEditPoints="1" noAdjustHandles="1" noChangeArrowheads="1" noChangeShapeType="1" noTextEdit="1"/>
              </p:cNvSpPr>
              <p:nvPr/>
            </p:nvSpPr>
            <p:spPr>
              <a:xfrm>
                <a:off x="4522192" y="4537832"/>
                <a:ext cx="259145" cy="369332"/>
              </a:xfrm>
              <a:prstGeom prst="rect">
                <a:avLst/>
              </a:prstGeom>
              <a:blipFill>
                <a:blip r:embed="rId8"/>
                <a:stretch>
                  <a:fillRect l="-2381" t="-22951" r="-261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7323208-2A33-2F59-8A95-8FA87EA55805}"/>
                  </a:ext>
                </a:extLst>
              </p:cNvPr>
              <p:cNvSpPr txBox="1"/>
              <p:nvPr/>
            </p:nvSpPr>
            <p:spPr>
              <a:xfrm>
                <a:off x="4669117" y="5368185"/>
                <a:ext cx="25914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CA" i="1" smtClean="0">
                              <a:solidFill>
                                <a:srgbClr val="000000"/>
                              </a:solidFill>
                              <a:latin typeface="Cambria Math" panose="02040503050406030204" pitchFamily="18" charset="0"/>
                            </a:rPr>
                          </m:ctrlPr>
                        </m:accPr>
                        <m:e>
                          <m:r>
                            <a:rPr lang="en-CA" i="1">
                              <a:solidFill>
                                <a:srgbClr val="000000"/>
                              </a:solidFill>
                              <a:latin typeface="Cambria Math" panose="02040503050406030204" pitchFamily="18" charset="0"/>
                            </a:rPr>
                            <m:t>𝑠</m:t>
                          </m:r>
                        </m:e>
                      </m:acc>
                    </m:oMath>
                  </m:oMathPara>
                </a14:m>
                <a:endParaRPr lang="en-CA" dirty="0"/>
              </a:p>
            </p:txBody>
          </p:sp>
        </mc:Choice>
        <mc:Fallback xmlns="">
          <p:sp>
            <p:nvSpPr>
              <p:cNvPr id="25" name="TextBox 24">
                <a:extLst>
                  <a:ext uri="{FF2B5EF4-FFF2-40B4-BE49-F238E27FC236}">
                    <a16:creationId xmlns:a16="http://schemas.microsoft.com/office/drawing/2014/main" id="{27323208-2A33-2F59-8A95-8FA87EA55805}"/>
                  </a:ext>
                </a:extLst>
              </p:cNvPr>
              <p:cNvSpPr txBox="1">
                <a:spLocks noRot="1" noChangeAspect="1" noMove="1" noResize="1" noEditPoints="1" noAdjustHandles="1" noChangeArrowheads="1" noChangeShapeType="1" noTextEdit="1"/>
              </p:cNvSpPr>
              <p:nvPr/>
            </p:nvSpPr>
            <p:spPr>
              <a:xfrm>
                <a:off x="4669117" y="5368185"/>
                <a:ext cx="259145" cy="369332"/>
              </a:xfrm>
              <a:prstGeom prst="rect">
                <a:avLst/>
              </a:prstGeom>
              <a:blipFill>
                <a:blip r:embed="rId9"/>
                <a:stretch>
                  <a:fillRect l="-2381" t="-23333" r="-26190"/>
                </a:stretch>
              </a:blipFill>
            </p:spPr>
            <p:txBody>
              <a:bodyPr/>
              <a:lstStyle/>
              <a:p>
                <a:r>
                  <a:rPr lang="en-CA">
                    <a:noFill/>
                  </a:rPr>
                  <a:t> </a:t>
                </a:r>
              </a:p>
            </p:txBody>
          </p:sp>
        </mc:Fallback>
      </mc:AlternateContent>
    </p:spTree>
    <p:extLst>
      <p:ext uri="{BB962C8B-B14F-4D97-AF65-F5344CB8AC3E}">
        <p14:creationId xmlns:p14="http://schemas.microsoft.com/office/powerpoint/2010/main" val="3928852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8B81-5ED9-7410-3100-1B5BBC00703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430926F-1694-C2E9-F84F-A94282FDC460}"/>
              </a:ext>
            </a:extLst>
          </p:cNvPr>
          <p:cNvSpPr>
            <a:spLocks noGrp="1"/>
          </p:cNvSpPr>
          <p:nvPr>
            <p:ph type="dt" sz="half" idx="10"/>
          </p:nvPr>
        </p:nvSpPr>
        <p:spPr/>
        <p:txBody>
          <a:bodyPr/>
          <a:lstStyle/>
          <a:p>
            <a:fld id="{ADA06371-9C90-42CA-B851-F112176D3E57}" type="datetime1">
              <a:rPr lang="en-CA" smtClean="0"/>
              <a:t>2025-09-23</a:t>
            </a:fld>
            <a:endParaRPr lang="en-CA"/>
          </a:p>
        </p:txBody>
      </p:sp>
      <p:sp>
        <p:nvSpPr>
          <p:cNvPr id="3" name="Footer Placeholder 2">
            <a:extLst>
              <a:ext uri="{FF2B5EF4-FFF2-40B4-BE49-F238E27FC236}">
                <a16:creationId xmlns:a16="http://schemas.microsoft.com/office/drawing/2014/main" id="{3395BB54-C2EC-7A95-FF84-1B33DEFB9837}"/>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409C0C3D-1BAE-0A4E-E8F9-5D6ED06A9FDB}"/>
              </a:ext>
            </a:extLst>
          </p:cNvPr>
          <p:cNvSpPr>
            <a:spLocks noGrp="1"/>
          </p:cNvSpPr>
          <p:nvPr>
            <p:ph type="sldNum" sz="quarter" idx="12"/>
          </p:nvPr>
        </p:nvSpPr>
        <p:spPr/>
        <p:txBody>
          <a:bodyPr/>
          <a:lstStyle/>
          <a:p>
            <a:fld id="{8C8064D2-ECE5-434A-BBA5-E34E59BF6EAC}" type="slidenum">
              <a:rPr lang="en-CA" smtClean="0"/>
              <a:t>60</a:t>
            </a:fld>
            <a:endParaRPr lang="en-CA"/>
          </a:p>
        </p:txBody>
      </p:sp>
      <p:sp>
        <p:nvSpPr>
          <p:cNvPr id="6" name="TextBox 5">
            <a:extLst>
              <a:ext uri="{FF2B5EF4-FFF2-40B4-BE49-F238E27FC236}">
                <a16:creationId xmlns:a16="http://schemas.microsoft.com/office/drawing/2014/main" id="{96F4815E-A0C7-A815-71B2-277582776543}"/>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5" name="TextBox 4">
            <a:extLst>
              <a:ext uri="{FF2B5EF4-FFF2-40B4-BE49-F238E27FC236}">
                <a16:creationId xmlns:a16="http://schemas.microsoft.com/office/drawing/2014/main" id="{5CD60A97-5646-421A-0D0F-9588E1BB7AC8}"/>
              </a:ext>
            </a:extLst>
          </p:cNvPr>
          <p:cNvSpPr txBox="1"/>
          <p:nvPr/>
        </p:nvSpPr>
        <p:spPr>
          <a:xfrm>
            <a:off x="271874" y="612597"/>
            <a:ext cx="11576579" cy="5509200"/>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pPr algn="l"/>
            <a:r>
              <a:rPr lang="en-CA" sz="1600" b="1" dirty="0"/>
              <a:t>Beam Position Monitors (BPMs):</a:t>
            </a:r>
          </a:p>
          <a:p>
            <a:pPr algn="l"/>
            <a:endParaRPr lang="en-CA" sz="1600" b="1" dirty="0"/>
          </a:p>
          <a:p>
            <a:pPr lvl="1"/>
            <a:r>
              <a:rPr lang="en-US" sz="1600" dirty="0"/>
              <a:t>Different styles of BPMs: Antenna-wire BPMs (right), strip-line BPMs (left) and cavity BPMs. </a:t>
            </a:r>
          </a:p>
          <a:p>
            <a:pPr lvl="1"/>
            <a:endParaRPr lang="en-US" sz="1600" dirty="0"/>
          </a:p>
          <a:p>
            <a:pPr lvl="1"/>
            <a:r>
              <a:rPr lang="en-US" sz="1600" dirty="0"/>
              <a:t>The majority of BPMs used for PV experiments are antenna BPMs with four equally-spaced antennas which detect the presence of the beam via capacitive coupling to the electron beam’s electric field.</a:t>
            </a:r>
          </a:p>
          <a:p>
            <a:pPr lvl="1"/>
            <a:endParaRPr lang="en-US" sz="1600" dirty="0"/>
          </a:p>
          <a:p>
            <a:pPr lvl="1"/>
            <a:endParaRPr lang="en-US" sz="1600" dirty="0"/>
          </a:p>
          <a:p>
            <a:pPr lvl="1"/>
            <a:r>
              <a:rPr lang="en-US" sz="1600" dirty="0"/>
              <a:t>Need several BPMs to:</a:t>
            </a:r>
          </a:p>
          <a:p>
            <a:pPr lvl="1"/>
            <a:endParaRPr lang="en-US" sz="1600" dirty="0"/>
          </a:p>
          <a:p>
            <a:pPr marL="742950" lvl="1" indent="-285750">
              <a:buFont typeface="Arial" panose="020B0604020202020204" pitchFamily="34" charset="0"/>
              <a:buChar char="•"/>
            </a:pPr>
            <a:r>
              <a:rPr lang="en-US" sz="1600" dirty="0"/>
              <a:t>monitor beam position and angle at the target,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measure beam energy</a:t>
            </a:r>
          </a:p>
          <a:p>
            <a:pPr lvl="1"/>
            <a:endParaRPr lang="en-US" sz="1600" dirty="0"/>
          </a:p>
          <a:p>
            <a:pPr lvl="1"/>
            <a:r>
              <a:rPr lang="en-US" sz="1600" dirty="0"/>
              <a:t>The beam position and the angle at the target are </a:t>
            </a:r>
            <a:br>
              <a:rPr lang="en-US" sz="1600" dirty="0"/>
            </a:br>
            <a:r>
              <a:rPr lang="en-US" sz="1600" dirty="0"/>
              <a:t>determined from a linear least squares fit of 4 or 5 </a:t>
            </a:r>
            <a:br>
              <a:rPr lang="en-US" sz="1600" dirty="0"/>
            </a:br>
            <a:r>
              <a:rPr lang="en-US" sz="1600" dirty="0"/>
              <a:t>BPMs located in a magnetic field-free drift region </a:t>
            </a:r>
            <a:br>
              <a:rPr lang="en-US" sz="1600" dirty="0"/>
            </a:br>
            <a:r>
              <a:rPr lang="en-US" sz="1600" dirty="0"/>
              <a:t>between ∼1 and 10 m upstream of the target.</a:t>
            </a:r>
          </a:p>
        </p:txBody>
      </p:sp>
      <p:pic>
        <p:nvPicPr>
          <p:cNvPr id="9" name="Picture 8">
            <a:extLst>
              <a:ext uri="{FF2B5EF4-FFF2-40B4-BE49-F238E27FC236}">
                <a16:creationId xmlns:a16="http://schemas.microsoft.com/office/drawing/2014/main" id="{DF8C3DA4-5123-6DCA-6902-F2355A859F81}"/>
              </a:ext>
            </a:extLst>
          </p:cNvPr>
          <p:cNvPicPr>
            <a:picLocks noChangeAspect="1"/>
          </p:cNvPicPr>
          <p:nvPr/>
        </p:nvPicPr>
        <p:blipFill>
          <a:blip r:embed="rId3"/>
          <a:srcRect r="45332"/>
          <a:stretch>
            <a:fillRect/>
          </a:stretch>
        </p:blipFill>
        <p:spPr>
          <a:xfrm>
            <a:off x="5185866" y="3203321"/>
            <a:ext cx="3520307" cy="2936383"/>
          </a:xfrm>
          <a:prstGeom prst="rect">
            <a:avLst/>
          </a:prstGeom>
        </p:spPr>
      </p:pic>
      <p:sp>
        <p:nvSpPr>
          <p:cNvPr id="14" name="TextBox 13">
            <a:extLst>
              <a:ext uri="{FF2B5EF4-FFF2-40B4-BE49-F238E27FC236}">
                <a16:creationId xmlns:a16="http://schemas.microsoft.com/office/drawing/2014/main" id="{EA79C980-9FBE-F410-1394-4B5225AEBC2E}"/>
              </a:ext>
            </a:extLst>
          </p:cNvPr>
          <p:cNvSpPr txBox="1"/>
          <p:nvPr/>
        </p:nvSpPr>
        <p:spPr>
          <a:xfrm>
            <a:off x="5994895" y="3072516"/>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03F1B6D4-036A-F1F3-BBDD-897CAAC753DB}"/>
                  </a:ext>
                </a:extLst>
              </p:cNvPr>
              <p:cNvSpPr txBox="1"/>
              <p:nvPr/>
            </p:nvSpPr>
            <p:spPr bwMode="auto">
              <a:xfrm>
                <a:off x="2211811" y="967611"/>
                <a:ext cx="2472547"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𝒑𝒐𝒔</m:t>
                          </m:r>
                        </m:sub>
                      </m:sSub>
                      <m:r>
                        <a:rPr lang="en-CA" sz="1600" b="1" i="1">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8" name="Object 7">
                <a:extLst>
                  <a:ext uri="{FF2B5EF4-FFF2-40B4-BE49-F238E27FC236}">
                    <a16:creationId xmlns:a16="http://schemas.microsoft.com/office/drawing/2014/main" id="{03F1B6D4-036A-F1F3-BBDD-897CAAC753DB}"/>
                  </a:ext>
                </a:extLst>
              </p:cNvPr>
              <p:cNvSpPr txBox="1">
                <a:spLocks noRot="1" noChangeAspect="1" noMove="1" noResize="1" noEditPoints="1" noAdjustHandles="1" noChangeArrowheads="1" noChangeShapeType="1" noTextEdit="1"/>
              </p:cNvSpPr>
              <p:nvPr/>
            </p:nvSpPr>
            <p:spPr bwMode="auto">
              <a:xfrm>
                <a:off x="2211811" y="967611"/>
                <a:ext cx="2472547" cy="833093"/>
              </a:xfrm>
              <a:prstGeom prst="rect">
                <a:avLst/>
              </a:prstGeom>
              <a:blipFill>
                <a:blip r:embed="rId4"/>
                <a:stretch>
                  <a:fillRect/>
                </a:stretch>
              </a:blipFill>
              <a:ln w="25400" algn="in">
                <a:noFill/>
                <a:miter lim="800000"/>
                <a:headEnd/>
                <a:tailEnd/>
              </a:ln>
            </p:spPr>
            <p:txBody>
              <a:bodyPr/>
              <a:lstStyle/>
              <a:p>
                <a:r>
                  <a:rPr lang="en-CA">
                    <a:noFill/>
                  </a:rPr>
                  <a:t> </a:t>
                </a:r>
              </a:p>
            </p:txBody>
          </p:sp>
        </mc:Fallback>
      </mc:AlternateContent>
      <p:pic>
        <p:nvPicPr>
          <p:cNvPr id="10" name="Picture 9">
            <a:extLst>
              <a:ext uri="{FF2B5EF4-FFF2-40B4-BE49-F238E27FC236}">
                <a16:creationId xmlns:a16="http://schemas.microsoft.com/office/drawing/2014/main" id="{30F41150-78EF-4D8F-5DBC-B4572E3C7740}"/>
              </a:ext>
            </a:extLst>
          </p:cNvPr>
          <p:cNvPicPr>
            <a:picLocks noChangeAspect="1"/>
          </p:cNvPicPr>
          <p:nvPr/>
        </p:nvPicPr>
        <p:blipFill>
          <a:blip r:embed="rId5"/>
          <a:stretch>
            <a:fillRect/>
          </a:stretch>
        </p:blipFill>
        <p:spPr>
          <a:xfrm>
            <a:off x="8802526" y="3367197"/>
            <a:ext cx="3045928" cy="2689910"/>
          </a:xfrm>
          <a:prstGeom prst="rect">
            <a:avLst/>
          </a:prstGeom>
        </p:spPr>
      </p:pic>
      <p:sp>
        <p:nvSpPr>
          <p:cNvPr id="7" name="TextBox 6">
            <a:extLst>
              <a:ext uri="{FF2B5EF4-FFF2-40B4-BE49-F238E27FC236}">
                <a16:creationId xmlns:a16="http://schemas.microsoft.com/office/drawing/2014/main" id="{C54AFD26-236E-FAAB-C821-668A6B2EBD3B}"/>
              </a:ext>
            </a:extLst>
          </p:cNvPr>
          <p:cNvSpPr txBox="1"/>
          <p:nvPr/>
        </p:nvSpPr>
        <p:spPr>
          <a:xfrm>
            <a:off x="11133876" y="3429000"/>
            <a:ext cx="621590" cy="261610"/>
          </a:xfrm>
          <a:prstGeom prst="rect">
            <a:avLst/>
          </a:prstGeom>
          <a:noFill/>
        </p:spPr>
        <p:txBody>
          <a:bodyPr wrap="square">
            <a:spAutoFit/>
          </a:bodyPr>
          <a:lstStyle/>
          <a:p>
            <a:r>
              <a:rPr lang="en-US" sz="1100" b="0" i="0" u="none" strike="noStrike" baseline="0" dirty="0">
                <a:solidFill>
                  <a:srgbClr val="FF0000"/>
                </a:solidFill>
                <a:latin typeface="CharisSIL"/>
              </a:rPr>
              <a:t>P2 CDR</a:t>
            </a:r>
            <a:endParaRPr lang="en-CA" sz="1100" dirty="0">
              <a:solidFill>
                <a:srgbClr val="FF0000"/>
              </a:solidFill>
            </a:endParaRPr>
          </a:p>
        </p:txBody>
      </p:sp>
    </p:spTree>
    <p:extLst>
      <p:ext uri="{BB962C8B-B14F-4D97-AF65-F5344CB8AC3E}">
        <p14:creationId xmlns:p14="http://schemas.microsoft.com/office/powerpoint/2010/main" val="3733688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E509-1E5C-0F82-8FE2-72F42C5C794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AECDC13-1628-04A7-E590-36D637FBD9F5}"/>
              </a:ext>
            </a:extLst>
          </p:cNvPr>
          <p:cNvSpPr>
            <a:spLocks noGrp="1"/>
          </p:cNvSpPr>
          <p:nvPr>
            <p:ph type="dt" sz="half" idx="10"/>
          </p:nvPr>
        </p:nvSpPr>
        <p:spPr/>
        <p:txBody>
          <a:bodyPr/>
          <a:lstStyle/>
          <a:p>
            <a:fld id="{FDFD71EE-154E-4DE2-92FC-0A2CE8C67BAA}" type="datetime1">
              <a:rPr lang="en-CA" smtClean="0"/>
              <a:t>2025-09-23</a:t>
            </a:fld>
            <a:endParaRPr lang="en-CA"/>
          </a:p>
        </p:txBody>
      </p:sp>
      <p:sp>
        <p:nvSpPr>
          <p:cNvPr id="3" name="Footer Placeholder 2">
            <a:extLst>
              <a:ext uri="{FF2B5EF4-FFF2-40B4-BE49-F238E27FC236}">
                <a16:creationId xmlns:a16="http://schemas.microsoft.com/office/drawing/2014/main" id="{184FF527-10B2-A0BE-0343-C3CDE167D0D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E596C394-60C7-3F54-1EB2-77F46531E40B}"/>
              </a:ext>
            </a:extLst>
          </p:cNvPr>
          <p:cNvSpPr>
            <a:spLocks noGrp="1"/>
          </p:cNvSpPr>
          <p:nvPr>
            <p:ph type="sldNum" sz="quarter" idx="12"/>
          </p:nvPr>
        </p:nvSpPr>
        <p:spPr/>
        <p:txBody>
          <a:bodyPr/>
          <a:lstStyle/>
          <a:p>
            <a:fld id="{8C8064D2-ECE5-434A-BBA5-E34E59BF6EAC}" type="slidenum">
              <a:rPr lang="en-CA" smtClean="0"/>
              <a:t>61</a:t>
            </a:fld>
            <a:endParaRPr lang="en-CA"/>
          </a:p>
        </p:txBody>
      </p:sp>
      <p:sp>
        <p:nvSpPr>
          <p:cNvPr id="6" name="TextBox 5">
            <a:extLst>
              <a:ext uri="{FF2B5EF4-FFF2-40B4-BE49-F238E27FC236}">
                <a16:creationId xmlns:a16="http://schemas.microsoft.com/office/drawing/2014/main" id="{8C93CECB-5E85-E55D-EA74-200C081CC6A2}"/>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004024-490B-FB59-8A08-2D75753C408E}"/>
                  </a:ext>
                </a:extLst>
              </p:cNvPr>
              <p:cNvSpPr txBox="1"/>
              <p:nvPr/>
            </p:nvSpPr>
            <p:spPr>
              <a:xfrm>
                <a:off x="271874" y="612597"/>
                <a:ext cx="11576579" cy="5016758"/>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pPr algn="l"/>
                <a:r>
                  <a:rPr lang="en-CA" sz="1600" b="1" dirty="0"/>
                  <a:t>Beam Position Monitors (BPMs):</a:t>
                </a:r>
              </a:p>
              <a:p>
                <a:endParaRPr lang="en-US" sz="1600" dirty="0"/>
              </a:p>
              <a:p>
                <a:r>
                  <a:rPr lang="en-US" sz="1600" dirty="0"/>
                  <a:t>The </a:t>
                </a:r>
                <a:r>
                  <a:rPr lang="en-US" sz="1600" dirty="0" err="1"/>
                  <a:t>stripline</a:t>
                </a:r>
                <a:r>
                  <a:rPr lang="en-US" sz="1600" dirty="0"/>
                  <a:t> BPMs are used for their</a:t>
                </a:r>
                <a:endParaRPr lang="en-US" sz="1600" b="1" dirty="0"/>
              </a:p>
              <a:p>
                <a:endParaRPr lang="en-US" sz="1600" dirty="0"/>
              </a:p>
              <a:p>
                <a:pPr marL="742950" lvl="1" indent="-285750">
                  <a:buFont typeface="Arial" panose="020B0604020202020204" pitchFamily="34" charset="0"/>
                  <a:buChar char="•"/>
                </a:pPr>
                <a:r>
                  <a:rPr lang="en-US" sz="1600" dirty="0"/>
                  <a:t>Ability to measure the electron beam absolute position relative </a:t>
                </a:r>
                <a:br>
                  <a:rPr lang="en-US" sz="1600" dirty="0"/>
                </a:br>
                <a:r>
                  <a:rPr lang="en-US" sz="1600" dirty="0"/>
                  <a:t>to a mechanical fix-point or to any other absolutely known axis </a:t>
                </a:r>
                <a:br>
                  <a:rPr lang="en-US" sz="1600" dirty="0"/>
                </a:br>
                <a:r>
                  <a:rPr lang="en-US" sz="1600" dirty="0"/>
                  <a:t>e.g. the symmetry axis of a quadrupole magnet.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a:t>
                </a:r>
                <a:r>
                  <a:rPr lang="en-US" sz="1600" dirty="0" err="1"/>
                  <a:t>stripline</a:t>
                </a:r>
                <a:r>
                  <a:rPr lang="en-US" sz="1600" dirty="0"/>
                  <a:t> BPM sensors are CNC machined, complete with external</a:t>
                </a:r>
                <a:br>
                  <a:rPr lang="en-US" sz="1600" dirty="0"/>
                </a:br>
                <a:r>
                  <a:rPr lang="en-US" sz="1600" dirty="0"/>
                  <a:t>fiducial dimples on the main corpus to facilitate precise placement on</a:t>
                </a:r>
                <a:br>
                  <a:rPr lang="en-US" sz="1600" dirty="0"/>
                </a:br>
                <a:r>
                  <a:rPr lang="en-US" sz="1600" dirty="0"/>
                  <a:t>the beamline, and directly traceable from the prints to within CNC tool</a:t>
                </a:r>
                <a:br>
                  <a:rPr lang="en-US" sz="1600" dirty="0"/>
                </a:br>
                <a:r>
                  <a:rPr lang="en-US" sz="1600" dirty="0"/>
                  <a:t>accuracy.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Typical measurement offsets of </a:t>
                </a:r>
                <a14:m>
                  <m:oMath xmlns:m="http://schemas.openxmlformats.org/officeDocument/2006/math">
                    <m:r>
                      <a:rPr lang="en-CA" sz="1600" b="0" i="1" smtClean="0">
                        <a:solidFill>
                          <a:schemeClr val="accent1"/>
                        </a:solidFill>
                        <a:latin typeface="Cambria Math" panose="02040503050406030204" pitchFamily="18" charset="0"/>
                      </a:rPr>
                      <m:t>200−400 </m:t>
                    </m:r>
                    <m:r>
                      <a:rPr lang="en-CA" sz="1600" b="0" i="1" smtClean="0">
                        <a:solidFill>
                          <a:schemeClr val="accent1"/>
                        </a:solidFill>
                        <a:latin typeface="Cambria Math" panose="02040503050406030204" pitchFamily="18" charset="0"/>
                      </a:rPr>
                      <m:t>𝜇</m:t>
                    </m:r>
                    <m:r>
                      <a:rPr lang="en-CA" sz="1600" b="0" i="1" smtClean="0">
                        <a:solidFill>
                          <a:schemeClr val="accent1"/>
                        </a:solidFill>
                        <a:latin typeface="Cambria Math" panose="02040503050406030204" pitchFamily="18" charset="0"/>
                      </a:rPr>
                      <m:t>𝑚</m:t>
                    </m:r>
                  </m:oMath>
                </a14:m>
                <a:r>
                  <a:rPr lang="en-US" sz="1600" dirty="0"/>
                  <a: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Intrinsic BPM resolution can be extracted by using two (or more) upstream monitors to project to downstream monitor</a:t>
                </a:r>
              </a:p>
            </p:txBody>
          </p:sp>
        </mc:Choice>
        <mc:Fallback xmlns="">
          <p:sp>
            <p:nvSpPr>
              <p:cNvPr id="5" name="TextBox 4">
                <a:extLst>
                  <a:ext uri="{FF2B5EF4-FFF2-40B4-BE49-F238E27FC236}">
                    <a16:creationId xmlns:a16="http://schemas.microsoft.com/office/drawing/2014/main" id="{71004024-490B-FB59-8A08-2D75753C408E}"/>
                  </a:ext>
                </a:extLst>
              </p:cNvPr>
              <p:cNvSpPr txBox="1">
                <a:spLocks noRot="1" noChangeAspect="1" noMove="1" noResize="1" noEditPoints="1" noAdjustHandles="1" noChangeArrowheads="1" noChangeShapeType="1" noTextEdit="1"/>
              </p:cNvSpPr>
              <p:nvPr/>
            </p:nvSpPr>
            <p:spPr>
              <a:xfrm>
                <a:off x="271874" y="612597"/>
                <a:ext cx="11576579" cy="5016758"/>
              </a:xfrm>
              <a:prstGeom prst="rect">
                <a:avLst/>
              </a:prstGeom>
              <a:blipFill>
                <a:blip r:embed="rId2"/>
                <a:stretch>
                  <a:fillRect l="-316" t="-365" b="-608"/>
                </a:stretch>
              </a:blipFill>
            </p:spPr>
            <p:txBody>
              <a:bodyPr/>
              <a:lstStyle/>
              <a:p>
                <a:r>
                  <a:rPr lang="en-CA">
                    <a:noFill/>
                  </a:rPr>
                  <a:t> </a:t>
                </a:r>
              </a:p>
            </p:txBody>
          </p:sp>
        </mc:Fallback>
      </mc:AlternateContent>
      <p:pic>
        <p:nvPicPr>
          <p:cNvPr id="13" name="Picture 12">
            <a:extLst>
              <a:ext uri="{FF2B5EF4-FFF2-40B4-BE49-F238E27FC236}">
                <a16:creationId xmlns:a16="http://schemas.microsoft.com/office/drawing/2014/main" id="{A355D768-17BE-9CCF-C11D-4C938F74569C}"/>
              </a:ext>
            </a:extLst>
          </p:cNvPr>
          <p:cNvPicPr>
            <a:picLocks noChangeAspect="1"/>
          </p:cNvPicPr>
          <p:nvPr/>
        </p:nvPicPr>
        <p:blipFill>
          <a:blip r:embed="rId3"/>
          <a:stretch>
            <a:fillRect/>
          </a:stretch>
        </p:blipFill>
        <p:spPr>
          <a:xfrm>
            <a:off x="8458201" y="1838871"/>
            <a:ext cx="2496082" cy="2729149"/>
          </a:xfrm>
          <a:prstGeom prst="rect">
            <a:avLst/>
          </a:prstGeom>
        </p:spPr>
      </p:pic>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219F3E57-9A39-77F0-BF4B-AB0335F9B9A9}"/>
                  </a:ext>
                </a:extLst>
              </p:cNvPr>
              <p:cNvSpPr txBox="1"/>
              <p:nvPr/>
            </p:nvSpPr>
            <p:spPr bwMode="auto">
              <a:xfrm>
                <a:off x="2211811" y="967611"/>
                <a:ext cx="2472547"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𝒑𝒐𝒔</m:t>
                          </m:r>
                        </m:sub>
                      </m:sSub>
                      <m:r>
                        <a:rPr lang="en-CA" sz="1600" b="1" i="1">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8" name="Object 7">
                <a:extLst>
                  <a:ext uri="{FF2B5EF4-FFF2-40B4-BE49-F238E27FC236}">
                    <a16:creationId xmlns:a16="http://schemas.microsoft.com/office/drawing/2014/main" id="{219F3E57-9A39-77F0-BF4B-AB0335F9B9A9}"/>
                  </a:ext>
                </a:extLst>
              </p:cNvPr>
              <p:cNvSpPr txBox="1">
                <a:spLocks noRot="1" noChangeAspect="1" noMove="1" noResize="1" noEditPoints="1" noAdjustHandles="1" noChangeArrowheads="1" noChangeShapeType="1" noTextEdit="1"/>
              </p:cNvSpPr>
              <p:nvPr/>
            </p:nvSpPr>
            <p:spPr bwMode="auto">
              <a:xfrm>
                <a:off x="2211811" y="967611"/>
                <a:ext cx="2472547" cy="833093"/>
              </a:xfrm>
              <a:prstGeom prst="rect">
                <a:avLst/>
              </a:prstGeom>
              <a:blipFill>
                <a:blip r:embed="rId4"/>
                <a:stretch>
                  <a:fillRect/>
                </a:stretch>
              </a:blipFill>
              <a:ln w="25400" algn="in">
                <a:noFill/>
                <a:miter lim="800000"/>
                <a:headEnd/>
                <a:tailEnd/>
              </a:ln>
            </p:spPr>
            <p:txBody>
              <a:bodyPr/>
              <a:lstStyle/>
              <a:p>
                <a:r>
                  <a:rPr lang="en-CA">
                    <a:noFill/>
                  </a:rPr>
                  <a:t> </a:t>
                </a:r>
              </a:p>
            </p:txBody>
          </p:sp>
        </mc:Fallback>
      </mc:AlternateContent>
      <p:sp>
        <p:nvSpPr>
          <p:cNvPr id="7" name="TextBox 6">
            <a:extLst>
              <a:ext uri="{FF2B5EF4-FFF2-40B4-BE49-F238E27FC236}">
                <a16:creationId xmlns:a16="http://schemas.microsoft.com/office/drawing/2014/main" id="{B34BA454-52AC-08D7-E027-B089019C1326}"/>
              </a:ext>
            </a:extLst>
          </p:cNvPr>
          <p:cNvSpPr txBox="1"/>
          <p:nvPr/>
        </p:nvSpPr>
        <p:spPr>
          <a:xfrm>
            <a:off x="8548241" y="4269760"/>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MOLLER, unknown source</a:t>
            </a:r>
            <a:endParaRPr lang="en-CA" sz="1100" dirty="0"/>
          </a:p>
        </p:txBody>
      </p:sp>
    </p:spTree>
    <p:extLst>
      <p:ext uri="{BB962C8B-B14F-4D97-AF65-F5344CB8AC3E}">
        <p14:creationId xmlns:p14="http://schemas.microsoft.com/office/powerpoint/2010/main" val="3308631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29124-9A67-1C66-0586-B3A1793F695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9B7F393-38AC-71A1-4CD4-6F77EC87885F}"/>
              </a:ext>
            </a:extLst>
          </p:cNvPr>
          <p:cNvSpPr>
            <a:spLocks noGrp="1"/>
          </p:cNvSpPr>
          <p:nvPr>
            <p:ph type="dt" sz="half" idx="10"/>
          </p:nvPr>
        </p:nvSpPr>
        <p:spPr/>
        <p:txBody>
          <a:bodyPr/>
          <a:lstStyle/>
          <a:p>
            <a:fld id="{1A482587-D2C9-4F4C-972A-01CC6AA82822}" type="datetime1">
              <a:rPr lang="en-CA" smtClean="0"/>
              <a:t>2025-09-23</a:t>
            </a:fld>
            <a:endParaRPr lang="en-CA"/>
          </a:p>
        </p:txBody>
      </p:sp>
      <p:sp>
        <p:nvSpPr>
          <p:cNvPr id="3" name="Footer Placeholder 2">
            <a:extLst>
              <a:ext uri="{FF2B5EF4-FFF2-40B4-BE49-F238E27FC236}">
                <a16:creationId xmlns:a16="http://schemas.microsoft.com/office/drawing/2014/main" id="{2E04F6A9-3A5E-1DDB-6259-7CE0D2072B21}"/>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18FAC7C7-2B12-8EEF-E265-9C6EBB30986E}"/>
              </a:ext>
            </a:extLst>
          </p:cNvPr>
          <p:cNvSpPr>
            <a:spLocks noGrp="1"/>
          </p:cNvSpPr>
          <p:nvPr>
            <p:ph type="sldNum" sz="quarter" idx="12"/>
          </p:nvPr>
        </p:nvSpPr>
        <p:spPr/>
        <p:txBody>
          <a:bodyPr/>
          <a:lstStyle/>
          <a:p>
            <a:fld id="{8C8064D2-ECE5-434A-BBA5-E34E59BF6EAC}" type="slidenum">
              <a:rPr lang="en-CA" smtClean="0"/>
              <a:t>62</a:t>
            </a:fld>
            <a:endParaRPr lang="en-CA"/>
          </a:p>
        </p:txBody>
      </p:sp>
      <p:sp>
        <p:nvSpPr>
          <p:cNvPr id="6" name="TextBox 5">
            <a:extLst>
              <a:ext uri="{FF2B5EF4-FFF2-40B4-BE49-F238E27FC236}">
                <a16:creationId xmlns:a16="http://schemas.microsoft.com/office/drawing/2014/main" id="{7595594F-C0F0-74ED-F245-1CA1F3CF65DD}"/>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5" name="TextBox 4">
            <a:extLst>
              <a:ext uri="{FF2B5EF4-FFF2-40B4-BE49-F238E27FC236}">
                <a16:creationId xmlns:a16="http://schemas.microsoft.com/office/drawing/2014/main" id="{121B2AF2-37B1-E47C-9CFE-5D33A2A4F537}"/>
              </a:ext>
            </a:extLst>
          </p:cNvPr>
          <p:cNvSpPr txBox="1"/>
          <p:nvPr/>
        </p:nvSpPr>
        <p:spPr>
          <a:xfrm>
            <a:off x="271874" y="612597"/>
            <a:ext cx="11576579" cy="1815882"/>
          </a:xfrm>
          <a:prstGeom prst="rect">
            <a:avLst/>
          </a:prstGeom>
          <a:noFill/>
        </p:spPr>
        <p:txBody>
          <a:bodyPr wrap="square">
            <a:spAutoFit/>
          </a:bodyPr>
          <a:lstStyle/>
          <a:p>
            <a:pPr algn="l"/>
            <a:r>
              <a:rPr lang="en-US" sz="1600" b="1" dirty="0"/>
              <a:t>Beam Monitoring</a:t>
            </a:r>
          </a:p>
          <a:p>
            <a:pPr algn="l"/>
            <a:endParaRPr lang="en-US" sz="1600" b="1" dirty="0"/>
          </a:p>
          <a:p>
            <a:pPr algn="l"/>
            <a:endParaRPr lang="en-US" sz="1600" b="1" dirty="0"/>
          </a:p>
          <a:p>
            <a:pPr algn="l"/>
            <a:endParaRPr lang="en-US" sz="1600" b="1" dirty="0"/>
          </a:p>
          <a:p>
            <a:pPr algn="l"/>
            <a:r>
              <a:rPr lang="en-CA" sz="1600" b="1" dirty="0"/>
              <a:t>Beam Position Monitors (BPMs):</a:t>
            </a:r>
          </a:p>
          <a:p>
            <a:pPr algn="l"/>
            <a:endParaRPr lang="en-CA" sz="1600" b="1" dirty="0"/>
          </a:p>
          <a:p>
            <a:pPr algn="l"/>
            <a:endParaRPr lang="en-US" sz="1600" dirty="0"/>
          </a:p>
        </p:txBody>
      </p:sp>
      <p:pic>
        <p:nvPicPr>
          <p:cNvPr id="11" name="Picture 10">
            <a:extLst>
              <a:ext uri="{FF2B5EF4-FFF2-40B4-BE49-F238E27FC236}">
                <a16:creationId xmlns:a16="http://schemas.microsoft.com/office/drawing/2014/main" id="{B5F3D47A-6971-887A-28E5-50F83A23E366}"/>
              </a:ext>
            </a:extLst>
          </p:cNvPr>
          <p:cNvPicPr>
            <a:picLocks noChangeAspect="1"/>
          </p:cNvPicPr>
          <p:nvPr/>
        </p:nvPicPr>
        <p:blipFill>
          <a:blip r:embed="rId2"/>
          <a:stretch>
            <a:fillRect/>
          </a:stretch>
        </p:blipFill>
        <p:spPr>
          <a:xfrm>
            <a:off x="3266268" y="2271097"/>
            <a:ext cx="5659464" cy="3457478"/>
          </a:xfrm>
          <a:prstGeom prst="rect">
            <a:avLst/>
          </a:prstGeom>
        </p:spPr>
      </p:pic>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FEF85F6D-B2D4-A698-B0B4-472C1771D2E0}"/>
                  </a:ext>
                </a:extLst>
              </p:cNvPr>
              <p:cNvSpPr txBox="1"/>
              <p:nvPr/>
            </p:nvSpPr>
            <p:spPr bwMode="auto">
              <a:xfrm>
                <a:off x="2211811" y="967611"/>
                <a:ext cx="2472547" cy="833093"/>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𝒑𝒐𝒔</m:t>
                          </m:r>
                        </m:sub>
                      </m:sSub>
                      <m:r>
                        <a:rPr lang="en-CA" sz="1600" b="1" i="1">
                          <a:solidFill>
                            <a:schemeClr val="accent1"/>
                          </a:solidFill>
                          <a:latin typeface="Cambria Math" panose="02040503050406030204" pitchFamily="18" charset="0"/>
                        </a:rPr>
                        <m:t>=</m:t>
                      </m:r>
                      <m:nary>
                        <m:naryPr>
                          <m:chr m:val="∑"/>
                          <m:supHide m:val="on"/>
                          <m:ctrlPr>
                            <a:rPr lang="en-CA" sz="1600" b="1" i="1" smtClean="0">
                              <a:solidFill>
                                <a:schemeClr val="accent1"/>
                              </a:solidFill>
                              <a:latin typeface="Cambria Math" panose="02040503050406030204" pitchFamily="18" charset="0"/>
                            </a:rPr>
                          </m:ctrlPr>
                        </m:naryPr>
                        <m:sub>
                          <m:r>
                            <m:rPr>
                              <m:brk m:alnAt="7"/>
                            </m:rPr>
                            <a:rPr lang="en-CA" sz="1600" b="1" i="1" smtClean="0">
                              <a:solidFill>
                                <a:schemeClr val="accent1"/>
                              </a:solidFill>
                              <a:latin typeface="Cambria Math" panose="02040503050406030204" pitchFamily="18" charset="0"/>
                            </a:rPr>
                            <m:t>𝒋</m:t>
                          </m:r>
                        </m:sub>
                        <m:sup/>
                        <m:e>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𝑨</m:t>
                                  </m:r>
                                </m:e>
                                <m:sub>
                                  <m:r>
                                    <a:rPr lang="en-CA" sz="1600" b="1" i="1" smtClean="0">
                                      <a:solidFill>
                                        <a:schemeClr val="accent1"/>
                                      </a:solidFill>
                                      <a:latin typeface="Cambria Math" panose="02040503050406030204" pitchFamily="18" charset="0"/>
                                    </a:rPr>
                                    <m:t>𝒊</m:t>
                                  </m:r>
                                </m:sub>
                              </m:sSub>
                            </m:num>
                            <m:den>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𝜹</m:t>
                                  </m:r>
                                  <m:r>
                                    <a:rPr lang="en-CA" sz="1600" b="1" i="1" smtClean="0">
                                      <a:solidFill>
                                        <a:schemeClr val="accent1"/>
                                      </a:solidFill>
                                      <a:latin typeface="Cambria Math" panose="02040503050406030204" pitchFamily="18" charset="0"/>
                                    </a:rPr>
                                    <m:t>𝑿</m:t>
                                  </m:r>
                                </m:e>
                                <m:sub>
                                  <m:r>
                                    <a:rPr lang="en-CA" sz="1600" b="1" i="1" smtClean="0">
                                      <a:solidFill>
                                        <a:schemeClr val="accent1"/>
                                      </a:solidFill>
                                      <a:latin typeface="Cambria Math" panose="02040503050406030204" pitchFamily="18" charset="0"/>
                                    </a:rPr>
                                    <m:t>𝒋</m:t>
                                  </m:r>
                                </m:sub>
                              </m:sSub>
                            </m:den>
                          </m:f>
                          <m:sSub>
                            <m:sSubPr>
                              <m:ctrlPr>
                                <a:rPr lang="en-CA" sz="1600" b="1" i="1" smtClean="0">
                                  <a:solidFill>
                                    <a:schemeClr val="accent1"/>
                                  </a:solidFill>
                                  <a:latin typeface="Cambria Math" panose="02040503050406030204" pitchFamily="18" charset="0"/>
                                </a:rPr>
                              </m:ctrlPr>
                            </m:sSubPr>
                            <m:e>
                              <m:d>
                                <m:dPr>
                                  <m:ctrlPr>
                                    <a:rPr lang="en-CA" sz="1600" b="1" i="1" smtClean="0">
                                      <a:solidFill>
                                        <a:schemeClr val="accent1"/>
                                      </a:solidFill>
                                      <a:latin typeface="Cambria Math" panose="02040503050406030204" pitchFamily="18" charset="0"/>
                                    </a:rPr>
                                  </m:ctrlPr>
                                </m:dPr>
                                <m:e>
                                  <m:r>
                                    <a:rPr lang="en-CA" sz="1600" b="1" i="1" smtClean="0">
                                      <a:solidFill>
                                        <a:srgbClr val="FF0000"/>
                                      </a:solidFill>
                                      <a:latin typeface="Cambria Math" panose="02040503050406030204" pitchFamily="18" charset="0"/>
                                    </a:rPr>
                                    <m:t>𝜹</m:t>
                                  </m:r>
                                  <m:sSub>
                                    <m:sSubPr>
                                      <m:ctrlPr>
                                        <a:rPr lang="en-CA" sz="1600" b="1" i="1" smtClean="0">
                                          <a:solidFill>
                                            <a:srgbClr val="FF0000"/>
                                          </a:solidFill>
                                          <a:latin typeface="Cambria Math" panose="02040503050406030204" pitchFamily="18" charset="0"/>
                                        </a:rPr>
                                      </m:ctrlPr>
                                    </m:sSubPr>
                                    <m:e>
                                      <m:r>
                                        <a:rPr lang="en-CA" sz="1600" b="1" i="1" smtClean="0">
                                          <a:solidFill>
                                            <a:srgbClr val="FF0000"/>
                                          </a:solidFill>
                                          <a:latin typeface="Cambria Math" panose="02040503050406030204" pitchFamily="18" charset="0"/>
                                        </a:rPr>
                                        <m:t>𝑿</m:t>
                                      </m:r>
                                    </m:e>
                                    <m:sub>
                                      <m:r>
                                        <a:rPr lang="en-CA" sz="1600" b="1" i="1" smtClean="0">
                                          <a:solidFill>
                                            <a:srgbClr val="FF0000"/>
                                          </a:solidFill>
                                          <a:latin typeface="Cambria Math" panose="02040503050406030204" pitchFamily="18" charset="0"/>
                                        </a:rPr>
                                        <m:t>𝒋</m:t>
                                      </m:r>
                                    </m:sub>
                                  </m:sSub>
                                </m:e>
                              </m:d>
                            </m:e>
                            <m:sub>
                              <m:r>
                                <a:rPr lang="en-CA" sz="1600" b="1" i="1" smtClean="0">
                                  <a:solidFill>
                                    <a:schemeClr val="accent1"/>
                                  </a:solidFill>
                                  <a:latin typeface="Cambria Math" panose="02040503050406030204" pitchFamily="18" charset="0"/>
                                </a:rPr>
                                <m:t>𝒊</m:t>
                              </m:r>
                            </m:sub>
                          </m:sSub>
                          <m:r>
                            <a:rPr lang="en-CA" sz="1600" b="1" i="1" smtClean="0">
                              <a:solidFill>
                                <a:schemeClr val="accent1"/>
                              </a:solidFill>
                              <a:latin typeface="Cambria Math" panose="02040503050406030204" pitchFamily="18" charset="0"/>
                            </a:rPr>
                            <m:t>  </m:t>
                          </m:r>
                        </m:e>
                      </m:nary>
                    </m:oMath>
                  </m:oMathPara>
                </a14:m>
                <a:endParaRPr lang="en-CA" sz="1600" b="1" i="1" dirty="0">
                  <a:solidFill>
                    <a:schemeClr val="accent1"/>
                  </a:solidFill>
                </a:endParaRPr>
              </a:p>
            </p:txBody>
          </p:sp>
        </mc:Choice>
        <mc:Fallback xmlns="">
          <p:sp>
            <p:nvSpPr>
              <p:cNvPr id="8" name="Object 7">
                <a:extLst>
                  <a:ext uri="{FF2B5EF4-FFF2-40B4-BE49-F238E27FC236}">
                    <a16:creationId xmlns:a16="http://schemas.microsoft.com/office/drawing/2014/main" id="{FEF85F6D-B2D4-A698-B0B4-472C1771D2E0}"/>
                  </a:ext>
                </a:extLst>
              </p:cNvPr>
              <p:cNvSpPr txBox="1">
                <a:spLocks noRot="1" noChangeAspect="1" noMove="1" noResize="1" noEditPoints="1" noAdjustHandles="1" noChangeArrowheads="1" noChangeShapeType="1" noTextEdit="1"/>
              </p:cNvSpPr>
              <p:nvPr/>
            </p:nvSpPr>
            <p:spPr bwMode="auto">
              <a:xfrm>
                <a:off x="2211811" y="967611"/>
                <a:ext cx="2472547" cy="833093"/>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p:sp>
        <p:nvSpPr>
          <p:cNvPr id="7" name="TextBox 6">
            <a:extLst>
              <a:ext uri="{FF2B5EF4-FFF2-40B4-BE49-F238E27FC236}">
                <a16:creationId xmlns:a16="http://schemas.microsoft.com/office/drawing/2014/main" id="{43904D6B-1261-F5D6-A010-F812090106FC}"/>
              </a:ext>
            </a:extLst>
          </p:cNvPr>
          <p:cNvSpPr txBox="1"/>
          <p:nvPr/>
        </p:nvSpPr>
        <p:spPr>
          <a:xfrm>
            <a:off x="5071243" y="5503869"/>
            <a:ext cx="2577562" cy="276999"/>
          </a:xfrm>
          <a:prstGeom prst="rect">
            <a:avLst/>
          </a:prstGeom>
          <a:noFill/>
        </p:spPr>
        <p:txBody>
          <a:bodyPr wrap="square">
            <a:spAutoFit/>
          </a:bodyPr>
          <a:lstStyle/>
          <a:p>
            <a:r>
              <a:rPr lang="en-CA" sz="1200" b="0" i="0" u="none" strike="noStrike" baseline="0" dirty="0">
                <a:solidFill>
                  <a:schemeClr val="accent1"/>
                </a:solidFill>
                <a:latin typeface="Calibri" panose="020F0502020204030204" pitchFamily="34" charset="0"/>
              </a:rPr>
              <a:t>B. </a:t>
            </a:r>
            <a:r>
              <a:rPr lang="en-CA" sz="1200" b="0" i="0" u="none" strike="noStrike" baseline="0" dirty="0" err="1">
                <a:solidFill>
                  <a:schemeClr val="accent1"/>
                </a:solidFill>
                <a:latin typeface="Calibri" panose="020F0502020204030204" pitchFamily="34" charset="0"/>
              </a:rPr>
              <a:t>Waidyawansa</a:t>
            </a:r>
            <a:r>
              <a:rPr lang="en-CA" sz="1200" b="0" i="0" u="none" strike="noStrike" baseline="0" dirty="0">
                <a:solidFill>
                  <a:schemeClr val="accent1"/>
                </a:solidFill>
                <a:latin typeface="Calibri" panose="020F0502020204030204" pitchFamily="34" charset="0"/>
              </a:rPr>
              <a:t> , QWeak Ph.D. </a:t>
            </a:r>
            <a:r>
              <a:rPr lang="en-CA" sz="1200" dirty="0">
                <a:solidFill>
                  <a:schemeClr val="accent1"/>
                </a:solidFill>
                <a:latin typeface="Calibri" panose="020F0502020204030204" pitchFamily="34" charset="0"/>
              </a:rPr>
              <a:t>T</a:t>
            </a:r>
            <a:r>
              <a:rPr lang="en-CA" sz="1200" b="0" i="0" u="none" strike="noStrike" baseline="0" dirty="0">
                <a:solidFill>
                  <a:schemeClr val="accent1"/>
                </a:solidFill>
                <a:latin typeface="Calibri" panose="020F0502020204030204" pitchFamily="34" charset="0"/>
              </a:rPr>
              <a:t>hesis </a:t>
            </a:r>
            <a:endParaRPr lang="en-CA" sz="1200" dirty="0">
              <a:solidFill>
                <a:schemeClr val="accent1"/>
              </a:solidFill>
            </a:endParaRPr>
          </a:p>
        </p:txBody>
      </p:sp>
    </p:spTree>
    <p:extLst>
      <p:ext uri="{BB962C8B-B14F-4D97-AF65-F5344CB8AC3E}">
        <p14:creationId xmlns:p14="http://schemas.microsoft.com/office/powerpoint/2010/main" val="334132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2DA9-0901-F6B0-CB52-2307436E39E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315F9C5-FD08-290B-F09B-9E62E9043A63}"/>
              </a:ext>
            </a:extLst>
          </p:cNvPr>
          <p:cNvSpPr>
            <a:spLocks noGrp="1"/>
          </p:cNvSpPr>
          <p:nvPr>
            <p:ph type="dt" sz="half" idx="10"/>
          </p:nvPr>
        </p:nvSpPr>
        <p:spPr/>
        <p:txBody>
          <a:bodyPr/>
          <a:lstStyle/>
          <a:p>
            <a:fld id="{73882437-2D3E-4914-9C61-8A8FF0B8C7C5}" type="datetime1">
              <a:rPr lang="en-CA" smtClean="0"/>
              <a:t>2025-09-23</a:t>
            </a:fld>
            <a:endParaRPr lang="en-CA"/>
          </a:p>
        </p:txBody>
      </p:sp>
      <p:sp>
        <p:nvSpPr>
          <p:cNvPr id="3" name="Footer Placeholder 2">
            <a:extLst>
              <a:ext uri="{FF2B5EF4-FFF2-40B4-BE49-F238E27FC236}">
                <a16:creationId xmlns:a16="http://schemas.microsoft.com/office/drawing/2014/main" id="{2B7737AC-B05B-B048-0B0F-D30C4DC9F260}"/>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DB402E07-F3C3-A027-E3A8-FD7969DC5E8C}"/>
              </a:ext>
            </a:extLst>
          </p:cNvPr>
          <p:cNvSpPr>
            <a:spLocks noGrp="1"/>
          </p:cNvSpPr>
          <p:nvPr>
            <p:ph type="sldNum" sz="quarter" idx="12"/>
          </p:nvPr>
        </p:nvSpPr>
        <p:spPr/>
        <p:txBody>
          <a:bodyPr/>
          <a:lstStyle/>
          <a:p>
            <a:fld id="{8C8064D2-ECE5-434A-BBA5-E34E59BF6EAC}" type="slidenum">
              <a:rPr lang="en-CA" smtClean="0"/>
              <a:t>63</a:t>
            </a:fld>
            <a:endParaRPr lang="en-CA"/>
          </a:p>
        </p:txBody>
      </p:sp>
      <p:pic>
        <p:nvPicPr>
          <p:cNvPr id="7" name="Picture 6">
            <a:extLst>
              <a:ext uri="{FF2B5EF4-FFF2-40B4-BE49-F238E27FC236}">
                <a16:creationId xmlns:a16="http://schemas.microsoft.com/office/drawing/2014/main" id="{3B5046BE-7D43-64FB-8371-691BA308B88B}"/>
              </a:ext>
            </a:extLst>
          </p:cNvPr>
          <p:cNvPicPr>
            <a:picLocks noChangeAspect="1"/>
          </p:cNvPicPr>
          <p:nvPr/>
        </p:nvPicPr>
        <p:blipFill>
          <a:blip r:embed="rId2"/>
          <a:stretch>
            <a:fillRect/>
          </a:stretch>
        </p:blipFill>
        <p:spPr>
          <a:xfrm>
            <a:off x="4696897" y="1109712"/>
            <a:ext cx="7340958" cy="4778062"/>
          </a:xfrm>
          <a:prstGeom prst="rect">
            <a:avLst/>
          </a:prstGeom>
        </p:spPr>
      </p:pic>
      <p:sp>
        <p:nvSpPr>
          <p:cNvPr id="5" name="TextBox 4">
            <a:extLst>
              <a:ext uri="{FF2B5EF4-FFF2-40B4-BE49-F238E27FC236}">
                <a16:creationId xmlns:a16="http://schemas.microsoft.com/office/drawing/2014/main" id="{D0C62E0A-EE65-86A6-2DBD-1602DBCFE0D9}"/>
              </a:ext>
            </a:extLst>
          </p:cNvPr>
          <p:cNvSpPr txBox="1"/>
          <p:nvPr/>
        </p:nvSpPr>
        <p:spPr>
          <a:xfrm>
            <a:off x="271875" y="212487"/>
            <a:ext cx="1963756" cy="400110"/>
          </a:xfrm>
          <a:prstGeom prst="rect">
            <a:avLst/>
          </a:prstGeom>
          <a:noFill/>
        </p:spPr>
        <p:txBody>
          <a:bodyPr wrap="square" rtlCol="0">
            <a:spAutoFit/>
          </a:bodyPr>
          <a:lstStyle/>
          <a:p>
            <a:r>
              <a:rPr lang="en-US" sz="2000" b="1" dirty="0"/>
              <a:t>Polarized Beam </a:t>
            </a:r>
          </a:p>
        </p:txBody>
      </p:sp>
      <p:sp>
        <p:nvSpPr>
          <p:cNvPr id="8" name="TextBox 7">
            <a:extLst>
              <a:ext uri="{FF2B5EF4-FFF2-40B4-BE49-F238E27FC236}">
                <a16:creationId xmlns:a16="http://schemas.microsoft.com/office/drawing/2014/main" id="{FA3580BD-AE8F-6044-A587-27A798F69921}"/>
              </a:ext>
            </a:extLst>
          </p:cNvPr>
          <p:cNvSpPr txBox="1"/>
          <p:nvPr/>
        </p:nvSpPr>
        <p:spPr>
          <a:xfrm>
            <a:off x="307656" y="699215"/>
            <a:ext cx="4353460" cy="5262979"/>
          </a:xfrm>
          <a:prstGeom prst="rect">
            <a:avLst/>
          </a:prstGeom>
          <a:noFill/>
        </p:spPr>
        <p:txBody>
          <a:bodyPr wrap="square">
            <a:spAutoFit/>
          </a:bodyPr>
          <a:lstStyle/>
          <a:p>
            <a:pPr algn="l"/>
            <a:endParaRPr lang="en-US" sz="1600" b="1" dirty="0"/>
          </a:p>
          <a:p>
            <a:pPr algn="l"/>
            <a:r>
              <a:rPr lang="en-US" sz="1600" b="1" dirty="0"/>
              <a:t>Active Beam Feedback:</a:t>
            </a:r>
          </a:p>
          <a:p>
            <a:endParaRPr lang="en-US" sz="1600" dirty="0"/>
          </a:p>
          <a:p>
            <a:pPr marL="285750" indent="-285750">
              <a:buFont typeface="Arial" panose="020B0604020202020204" pitchFamily="34" charset="0"/>
              <a:buChar char="•"/>
            </a:pPr>
            <a:r>
              <a:rPr lang="en-US" sz="1600" dirty="0"/>
              <a:t>One can reduce beam effects with active/fast feedback on the charge and position differences.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associated noise is known to converge faster with active feedback than the statistical detector noise.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CA" sz="1600" dirty="0"/>
              <a:t>The charge jitter can be suppressed </a:t>
            </a:r>
            <a:r>
              <a:rPr lang="en-US" sz="1600" dirty="0"/>
              <a:t>by applying small changes to the voltage setpoints for the source Pockels cell, based on the measured charge asymmetry width.</a:t>
            </a:r>
            <a:endParaRPr lang="en-CA"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dirty="0"/>
              <a:t>Position differences can also be reduced using active feedback on both, the Pockels cell, as well as helicity magnets in the injector</a:t>
            </a:r>
          </a:p>
          <a:p>
            <a:pPr algn="l"/>
            <a:endParaRPr lang="en-US" sz="1600" b="0" i="0" u="none" strike="noStrike" baseline="0" dirty="0"/>
          </a:p>
          <a:p>
            <a:pPr algn="l"/>
            <a:endParaRPr lang="en-US" sz="1600" b="0" i="0" u="none" strike="noStrike" baseline="0" dirty="0"/>
          </a:p>
        </p:txBody>
      </p:sp>
      <p:sp>
        <p:nvSpPr>
          <p:cNvPr id="6" name="TextBox 5">
            <a:extLst>
              <a:ext uri="{FF2B5EF4-FFF2-40B4-BE49-F238E27FC236}">
                <a16:creationId xmlns:a16="http://schemas.microsoft.com/office/drawing/2014/main" id="{F5F3E7EC-5885-27F1-C25E-E87DCADFA132}"/>
              </a:ext>
            </a:extLst>
          </p:cNvPr>
          <p:cNvSpPr txBox="1"/>
          <p:nvPr/>
        </p:nvSpPr>
        <p:spPr>
          <a:xfrm>
            <a:off x="7485425" y="5887774"/>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Tree>
    <p:extLst>
      <p:ext uri="{BB962C8B-B14F-4D97-AF65-F5344CB8AC3E}">
        <p14:creationId xmlns:p14="http://schemas.microsoft.com/office/powerpoint/2010/main" val="1251056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B9BD-44EA-CFE0-5F68-AC3D50B6831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255AB55-3181-A944-5595-ED10516EA929}"/>
              </a:ext>
            </a:extLst>
          </p:cNvPr>
          <p:cNvSpPr>
            <a:spLocks noGrp="1"/>
          </p:cNvSpPr>
          <p:nvPr>
            <p:ph type="dt" sz="half" idx="10"/>
          </p:nvPr>
        </p:nvSpPr>
        <p:spPr/>
        <p:txBody>
          <a:bodyPr/>
          <a:lstStyle/>
          <a:p>
            <a:fld id="{BC0F8DE8-C2E3-495B-A5C4-B6EA8BB25F57}" type="datetime1">
              <a:rPr lang="en-CA" smtClean="0"/>
              <a:t>2025-09-23</a:t>
            </a:fld>
            <a:endParaRPr lang="en-CA"/>
          </a:p>
        </p:txBody>
      </p:sp>
      <p:sp>
        <p:nvSpPr>
          <p:cNvPr id="3" name="Footer Placeholder 2">
            <a:extLst>
              <a:ext uri="{FF2B5EF4-FFF2-40B4-BE49-F238E27FC236}">
                <a16:creationId xmlns:a16="http://schemas.microsoft.com/office/drawing/2014/main" id="{CFFB5CB2-D6FA-D31F-89CD-FB986E096F4B}"/>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CD96329-802A-299D-C72B-232E3224713B}"/>
              </a:ext>
            </a:extLst>
          </p:cNvPr>
          <p:cNvSpPr>
            <a:spLocks noGrp="1"/>
          </p:cNvSpPr>
          <p:nvPr>
            <p:ph type="sldNum" sz="quarter" idx="12"/>
          </p:nvPr>
        </p:nvSpPr>
        <p:spPr/>
        <p:txBody>
          <a:bodyPr/>
          <a:lstStyle/>
          <a:p>
            <a:fld id="{8C8064D2-ECE5-434A-BBA5-E34E59BF6EAC}" type="slidenum">
              <a:rPr lang="en-CA" smtClean="0"/>
              <a:t>64</a:t>
            </a:fld>
            <a:endParaRPr lang="en-CA"/>
          </a:p>
        </p:txBody>
      </p:sp>
      <p:sp>
        <p:nvSpPr>
          <p:cNvPr id="6" name="TextBox 5">
            <a:extLst>
              <a:ext uri="{FF2B5EF4-FFF2-40B4-BE49-F238E27FC236}">
                <a16:creationId xmlns:a16="http://schemas.microsoft.com/office/drawing/2014/main" id="{C03979DE-0D98-C787-CFB3-BC33AF0E7CCE}"/>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12387AA8-12B4-1EDE-7242-0638CA76CA02}"/>
              </a:ext>
            </a:extLst>
          </p:cNvPr>
          <p:cNvSpPr txBox="1"/>
          <p:nvPr/>
        </p:nvSpPr>
        <p:spPr>
          <a:xfrm>
            <a:off x="307655" y="706964"/>
            <a:ext cx="11513677" cy="3539430"/>
          </a:xfrm>
          <a:prstGeom prst="rect">
            <a:avLst/>
          </a:prstGeom>
          <a:noFill/>
        </p:spPr>
        <p:txBody>
          <a:bodyPr wrap="square">
            <a:spAutoFit/>
          </a:bodyPr>
          <a:lstStyle/>
          <a:p>
            <a:pPr algn="l"/>
            <a:r>
              <a:rPr lang="en-US" sz="1600" b="1" dirty="0"/>
              <a:t>Experiment Sensitivity</a:t>
            </a:r>
          </a:p>
          <a:p>
            <a:pPr algn="l"/>
            <a:endParaRPr lang="en-US" sz="1600" b="1" dirty="0"/>
          </a:p>
          <a:p>
            <a:pPr algn="l"/>
            <a:r>
              <a:rPr lang="en-US" sz="1600" b="1" dirty="0"/>
              <a:t>Active Beam Feedback:</a:t>
            </a:r>
          </a:p>
          <a:p>
            <a:endParaRPr lang="en-US" sz="1600" dirty="0"/>
          </a:p>
          <a:p>
            <a:pPr marL="285750" indent="-285750">
              <a:buFont typeface="Arial" panose="020B0604020202020204" pitchFamily="34" charset="0"/>
              <a:buChar char="•"/>
            </a:pPr>
            <a:r>
              <a:rPr lang="en-US" sz="1600" dirty="0"/>
              <a:t>One can reduce this effect with active/fast feedback on the charge and position differences.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associated noise is known to converge faster with active feedback than the statistical detector noise.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CA" sz="1600" dirty="0"/>
              <a:t>The charge jitter can be suppressed </a:t>
            </a:r>
            <a:r>
              <a:rPr lang="en-US" sz="1600" dirty="0"/>
              <a:t>by applying small changes to the voltage setpoints for the source Pockels cell, based on the measured charge asymmetry width.</a:t>
            </a:r>
            <a:endParaRPr lang="en-CA"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r>
              <a:rPr lang="en-CA" sz="1600" dirty="0"/>
              <a:t>Position differences can also be reduced using active feedback on both, the Pockels cell, as well as helicity magnets in the injector</a:t>
            </a:r>
          </a:p>
          <a:p>
            <a:pPr algn="l"/>
            <a:endParaRPr lang="en-US" sz="1600" b="0" i="0" u="none" strike="noStrike" baseline="0" dirty="0"/>
          </a:p>
          <a:p>
            <a:pPr algn="l"/>
            <a:endParaRPr lang="en-US" sz="1600" b="0" i="0" u="none" strike="noStrike" baseline="0" dirty="0"/>
          </a:p>
        </p:txBody>
      </p:sp>
      <p:grpSp>
        <p:nvGrpSpPr>
          <p:cNvPr id="12" name="Group 11">
            <a:extLst>
              <a:ext uri="{FF2B5EF4-FFF2-40B4-BE49-F238E27FC236}">
                <a16:creationId xmlns:a16="http://schemas.microsoft.com/office/drawing/2014/main" id="{2998285B-87D3-068D-5576-9F2F769861DD}"/>
              </a:ext>
            </a:extLst>
          </p:cNvPr>
          <p:cNvGrpSpPr/>
          <p:nvPr/>
        </p:nvGrpSpPr>
        <p:grpSpPr>
          <a:xfrm>
            <a:off x="732633" y="3291580"/>
            <a:ext cx="6859588" cy="3003550"/>
            <a:chOff x="5024757" y="1291739"/>
            <a:chExt cx="6859588" cy="3003550"/>
          </a:xfrm>
        </p:grpSpPr>
        <p:pic>
          <p:nvPicPr>
            <p:cNvPr id="9" name="Picture 4">
              <a:extLst>
                <a:ext uri="{FF2B5EF4-FFF2-40B4-BE49-F238E27FC236}">
                  <a16:creationId xmlns:a16="http://schemas.microsoft.com/office/drawing/2014/main" id="{AF2B67AE-B7B3-C935-545D-C3E390AF0C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0375" r="11765"/>
            <a:stretch>
              <a:fillRect/>
            </a:stretch>
          </p:blipFill>
          <p:spPr bwMode="auto">
            <a:xfrm>
              <a:off x="5024757" y="1291739"/>
              <a:ext cx="685958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7239596-0929-BAC0-A76A-55DA86294187}"/>
                </a:ext>
              </a:extLst>
            </p:cNvPr>
            <p:cNvSpPr/>
            <p:nvPr/>
          </p:nvSpPr>
          <p:spPr>
            <a:xfrm>
              <a:off x="10267627" y="4071372"/>
              <a:ext cx="968644" cy="223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3" name="Picture 12">
            <a:extLst>
              <a:ext uri="{FF2B5EF4-FFF2-40B4-BE49-F238E27FC236}">
                <a16:creationId xmlns:a16="http://schemas.microsoft.com/office/drawing/2014/main" id="{B9260A37-BC40-8909-A249-CE566922A2AA}"/>
              </a:ext>
            </a:extLst>
          </p:cNvPr>
          <p:cNvPicPr>
            <a:picLocks noChangeAspect="1"/>
          </p:cNvPicPr>
          <p:nvPr/>
        </p:nvPicPr>
        <p:blipFill rotWithShape="1">
          <a:blip r:embed="rId3"/>
          <a:srcRect l="12032" t="48031" r="8455" b="10977"/>
          <a:stretch/>
        </p:blipFill>
        <p:spPr>
          <a:xfrm>
            <a:off x="7718577" y="3291580"/>
            <a:ext cx="3922155" cy="2755634"/>
          </a:xfrm>
          <a:prstGeom prst="rect">
            <a:avLst/>
          </a:prstGeom>
        </p:spPr>
      </p:pic>
      <p:sp>
        <p:nvSpPr>
          <p:cNvPr id="5" name="TextBox 4">
            <a:extLst>
              <a:ext uri="{FF2B5EF4-FFF2-40B4-BE49-F238E27FC236}">
                <a16:creationId xmlns:a16="http://schemas.microsoft.com/office/drawing/2014/main" id="{CE8B0115-F0A1-B71A-31A5-870ED18AD14E}"/>
              </a:ext>
            </a:extLst>
          </p:cNvPr>
          <p:cNvSpPr txBox="1"/>
          <p:nvPr/>
        </p:nvSpPr>
        <p:spPr>
          <a:xfrm>
            <a:off x="8949694" y="3097757"/>
            <a:ext cx="1720889" cy="276999"/>
          </a:xfrm>
          <a:prstGeom prst="rect">
            <a:avLst/>
          </a:prstGeom>
          <a:noFill/>
        </p:spPr>
        <p:txBody>
          <a:bodyPr wrap="square">
            <a:spAutoFit/>
          </a:bodyPr>
          <a:lstStyle/>
          <a:p>
            <a:r>
              <a:rPr lang="en-CA" sz="1200" b="0" i="0" u="none" strike="noStrike" baseline="0" dirty="0">
                <a:solidFill>
                  <a:schemeClr val="accent1"/>
                </a:solidFill>
                <a:latin typeface="Calibri" panose="020F0502020204030204" pitchFamily="34" charset="0"/>
              </a:rPr>
              <a:t>Qweak, unknown source </a:t>
            </a:r>
            <a:endParaRPr lang="en-CA" sz="1200" dirty="0">
              <a:solidFill>
                <a:schemeClr val="accent1"/>
              </a:solidFill>
            </a:endParaRPr>
          </a:p>
        </p:txBody>
      </p:sp>
      <p:sp>
        <p:nvSpPr>
          <p:cNvPr id="8" name="TextBox 7">
            <a:extLst>
              <a:ext uri="{FF2B5EF4-FFF2-40B4-BE49-F238E27FC236}">
                <a16:creationId xmlns:a16="http://schemas.microsoft.com/office/drawing/2014/main" id="{F8CD453F-867A-09B3-16A2-6EE5D5D527F6}"/>
              </a:ext>
            </a:extLst>
          </p:cNvPr>
          <p:cNvSpPr txBox="1"/>
          <p:nvPr/>
        </p:nvSpPr>
        <p:spPr>
          <a:xfrm>
            <a:off x="4289870" y="6044671"/>
            <a:ext cx="2339530" cy="276999"/>
          </a:xfrm>
          <a:prstGeom prst="rect">
            <a:avLst/>
          </a:prstGeom>
          <a:noFill/>
        </p:spPr>
        <p:txBody>
          <a:bodyPr wrap="square">
            <a:spAutoFit/>
          </a:bodyPr>
          <a:lstStyle/>
          <a:p>
            <a:r>
              <a:rPr lang="en-CA" sz="1200" b="0" i="0" u="none" strike="noStrike" baseline="0" dirty="0">
                <a:solidFill>
                  <a:schemeClr val="accent1"/>
                </a:solidFill>
                <a:latin typeface="Calibri" panose="020F0502020204030204" pitchFamily="34" charset="0"/>
              </a:rPr>
              <a:t>Caryn </a:t>
            </a:r>
            <a:r>
              <a:rPr lang="en-CA" sz="1200" b="0" i="0" u="none" strike="noStrike" baseline="0" dirty="0" err="1">
                <a:solidFill>
                  <a:schemeClr val="accent1"/>
                </a:solidFill>
                <a:latin typeface="Calibri" panose="020F0502020204030204" pitchFamily="34" charset="0"/>
              </a:rPr>
              <a:t>Palatchi</a:t>
            </a:r>
            <a:r>
              <a:rPr lang="en-CA" sz="1200" b="0" i="0" u="none" strike="noStrike" baseline="0" dirty="0">
                <a:solidFill>
                  <a:schemeClr val="accent1"/>
                </a:solidFill>
                <a:latin typeface="Calibri" panose="020F0502020204030204" pitchFamily="34" charset="0"/>
              </a:rPr>
              <a:t>, Indiana U. </a:t>
            </a:r>
            <a:endParaRPr lang="en-CA" sz="1200" dirty="0">
              <a:solidFill>
                <a:schemeClr val="accent1"/>
              </a:solidFill>
            </a:endParaRPr>
          </a:p>
        </p:txBody>
      </p:sp>
    </p:spTree>
    <p:extLst>
      <p:ext uri="{BB962C8B-B14F-4D97-AF65-F5344CB8AC3E}">
        <p14:creationId xmlns:p14="http://schemas.microsoft.com/office/powerpoint/2010/main" val="1452394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65946-573D-D941-F6B7-411C2BCA19F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C2E7BF8-5457-5C1D-1C6E-31EB763E09AA}"/>
              </a:ext>
            </a:extLst>
          </p:cNvPr>
          <p:cNvSpPr>
            <a:spLocks noGrp="1"/>
          </p:cNvSpPr>
          <p:nvPr>
            <p:ph type="dt" sz="half" idx="10"/>
          </p:nvPr>
        </p:nvSpPr>
        <p:spPr/>
        <p:txBody>
          <a:bodyPr/>
          <a:lstStyle/>
          <a:p>
            <a:fld id="{6AFAAE24-0B85-4FC2-B675-9395B7DFEBA6}" type="datetime1">
              <a:rPr lang="en-CA" smtClean="0"/>
              <a:t>2025-09-23</a:t>
            </a:fld>
            <a:endParaRPr lang="en-CA"/>
          </a:p>
        </p:txBody>
      </p:sp>
      <p:sp>
        <p:nvSpPr>
          <p:cNvPr id="3" name="Footer Placeholder 2">
            <a:extLst>
              <a:ext uri="{FF2B5EF4-FFF2-40B4-BE49-F238E27FC236}">
                <a16:creationId xmlns:a16="http://schemas.microsoft.com/office/drawing/2014/main" id="{0A0B439C-B1FD-5C3B-4F4D-8C07A595AE2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CAD09E86-9DB3-BD9E-ECCD-6141C8312AC1}"/>
              </a:ext>
            </a:extLst>
          </p:cNvPr>
          <p:cNvSpPr>
            <a:spLocks noGrp="1"/>
          </p:cNvSpPr>
          <p:nvPr>
            <p:ph type="sldNum" sz="quarter" idx="12"/>
          </p:nvPr>
        </p:nvSpPr>
        <p:spPr/>
        <p:txBody>
          <a:bodyPr/>
          <a:lstStyle/>
          <a:p>
            <a:fld id="{8C8064D2-ECE5-434A-BBA5-E34E59BF6EAC}" type="slidenum">
              <a:rPr lang="en-CA" smtClean="0"/>
              <a:t>65</a:t>
            </a:fld>
            <a:endParaRPr lang="en-CA"/>
          </a:p>
        </p:txBody>
      </p:sp>
      <p:sp>
        <p:nvSpPr>
          <p:cNvPr id="6" name="TextBox 5">
            <a:extLst>
              <a:ext uri="{FF2B5EF4-FFF2-40B4-BE49-F238E27FC236}">
                <a16:creationId xmlns:a16="http://schemas.microsoft.com/office/drawing/2014/main" id="{2C9201D6-5314-B122-743A-27EB7E9F0DAD}"/>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A1B73FF-C905-2D9E-52E7-AB37FD0BF7A5}"/>
                  </a:ext>
                </a:extLst>
              </p:cNvPr>
              <p:cNvSpPr txBox="1"/>
              <p:nvPr/>
            </p:nvSpPr>
            <p:spPr>
              <a:xfrm>
                <a:off x="307655" y="706964"/>
                <a:ext cx="11513677" cy="2554545"/>
              </a:xfrm>
              <a:prstGeom prst="rect">
                <a:avLst/>
              </a:prstGeom>
              <a:noFill/>
            </p:spPr>
            <p:txBody>
              <a:bodyPr wrap="square">
                <a:spAutoFit/>
              </a:bodyPr>
              <a:lstStyle/>
              <a:p>
                <a:pPr algn="l"/>
                <a:r>
                  <a:rPr lang="en-US" sz="1600" b="1" dirty="0"/>
                  <a:t>Experiment Sensitivity</a:t>
                </a:r>
              </a:p>
              <a:p>
                <a:pPr algn="l"/>
                <a:endParaRPr lang="en-US" sz="1600" b="1" dirty="0"/>
              </a:p>
              <a:p>
                <a:pPr algn="l"/>
                <a:r>
                  <a:rPr lang="en-US" sz="1600" b="1" dirty="0"/>
                  <a:t>Pockels cell feedback:</a:t>
                </a:r>
              </a:p>
              <a:p>
                <a:pPr algn="l"/>
                <a:endParaRPr lang="en-US" sz="1600" b="0" i="0" u="none" strike="noStrike" baseline="0" dirty="0"/>
              </a:p>
              <a:p>
                <a:pPr algn="l"/>
                <a:r>
                  <a:rPr lang="en-US" altLang="en-US" sz="1600" b="1" dirty="0"/>
                  <a:t>P</a:t>
                </a:r>
                <a:r>
                  <a:rPr lang="en-US" altLang="en-US" sz="1600" dirty="0"/>
                  <a:t>hase  </a:t>
                </a:r>
                <a:r>
                  <a:rPr lang="en-US" altLang="en-US" sz="1600" b="1" dirty="0"/>
                  <a:t>I</a:t>
                </a:r>
                <a:r>
                  <a:rPr lang="en-US" altLang="en-US" sz="1600" dirty="0"/>
                  <a:t>nduced  </a:t>
                </a:r>
                <a:r>
                  <a:rPr lang="en-US" altLang="en-US" sz="1600" b="1" dirty="0"/>
                  <a:t>T</a:t>
                </a:r>
                <a:r>
                  <a:rPr lang="en-US" altLang="en-US" sz="1600" dirty="0"/>
                  <a:t>ransport  </a:t>
                </a:r>
                <a:r>
                  <a:rPr lang="en-US" altLang="en-US" sz="1600" b="1" dirty="0"/>
                  <a:t>A</a:t>
                </a:r>
                <a:r>
                  <a:rPr lang="en-US" altLang="en-US" sz="1600" dirty="0"/>
                  <a:t>nomaly </a:t>
                </a:r>
                <a:r>
                  <a:rPr lang="en-US" altLang="en-US" sz="1600" b="1" dirty="0"/>
                  <a:t>(PITA)</a:t>
                </a:r>
              </a:p>
              <a:p>
                <a:pPr algn="l"/>
                <a:endParaRPr lang="en-US" sz="1600" b="0" i="0" u="none" strike="noStrike" baseline="0" dirty="0"/>
              </a:p>
              <a:p>
                <a:pPr lvl="1"/>
                <a:r>
                  <a:rPr lang="en-US" sz="1600" b="0" i="0" u="none" strike="noStrike" baseline="0" dirty="0"/>
                  <a:t>This is a driven beam intensity asymmetry : </a:t>
                </a: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𝑨</m:t>
                        </m:r>
                      </m:e>
                      <m:sub>
                        <m:r>
                          <a:rPr lang="en-CA" sz="1600" b="1" i="1">
                            <a:solidFill>
                              <a:schemeClr val="accent1"/>
                            </a:solidFill>
                            <a:latin typeface="Cambria Math" panose="02040503050406030204" pitchFamily="18" charset="0"/>
                          </a:rPr>
                          <m:t>𝑰</m:t>
                        </m:r>
                      </m:sub>
                    </m:sSub>
                    <m:r>
                      <a:rPr lang="en-CA" sz="1600" b="1" i="1">
                        <a:solidFill>
                          <a:schemeClr val="accent1"/>
                        </a:solidFill>
                        <a:latin typeface="Cambria Math" panose="02040503050406030204" pitchFamily="18" charset="0"/>
                      </a:rPr>
                      <m:t> = </m:t>
                    </m:r>
                    <m:r>
                      <a:rPr lang="en-CA" sz="1600" b="1" i="1">
                        <a:solidFill>
                          <a:schemeClr val="accent1"/>
                        </a:solidFill>
                        <a:latin typeface="Cambria Math" panose="02040503050406030204" pitchFamily="18" charset="0"/>
                      </a:rPr>
                      <m:t>𝜺</m:t>
                    </m:r>
                    <m:r>
                      <a:rPr lang="en-CA" sz="1600" b="1" i="1">
                        <a:solidFill>
                          <a:schemeClr val="accent1"/>
                        </a:solidFill>
                        <a:latin typeface="Cambria Math" panose="02040503050406030204" pitchFamily="18" charset="0"/>
                      </a:rPr>
                      <m:t> </m:t>
                    </m:r>
                    <m:r>
                      <a:rPr lang="en-CA" sz="1600" b="1" i="1">
                        <a:solidFill>
                          <a:schemeClr val="accent1"/>
                        </a:solidFill>
                        <a:latin typeface="Cambria Math" panose="02040503050406030204" pitchFamily="18" charset="0"/>
                      </a:rPr>
                      <m:t>𝜟</m:t>
                    </m:r>
                    <m:r>
                      <a:rPr lang="en-CA" sz="1600" b="1" i="1">
                        <a:solidFill>
                          <a:schemeClr val="accent1"/>
                        </a:solidFill>
                        <a:latin typeface="Cambria Math" panose="02040503050406030204" pitchFamily="18" charset="0"/>
                      </a:rPr>
                      <m:t> </m:t>
                    </m:r>
                    <m:func>
                      <m:funcPr>
                        <m:ctrlPr>
                          <a:rPr lang="en-CA" sz="1600" b="1" i="1">
                            <a:solidFill>
                              <a:schemeClr val="accent1"/>
                            </a:solidFill>
                            <a:latin typeface="Cambria Math" panose="02040503050406030204" pitchFamily="18" charset="0"/>
                          </a:rPr>
                        </m:ctrlPr>
                      </m:funcPr>
                      <m:fName>
                        <m:r>
                          <a:rPr lang="en-CA" sz="1600" b="1" i="1">
                            <a:solidFill>
                              <a:schemeClr val="accent1"/>
                            </a:solidFill>
                            <a:latin typeface="Cambria Math" panose="02040503050406030204" pitchFamily="18" charset="0"/>
                          </a:rPr>
                          <m:t>𝒔𝒊𝒏</m:t>
                        </m:r>
                      </m:fName>
                      <m:e>
                        <m:r>
                          <a:rPr lang="en-CA" sz="1600" b="1" i="1">
                            <a:solidFill>
                              <a:schemeClr val="accent1"/>
                            </a:solidFill>
                            <a:latin typeface="Cambria Math" panose="02040503050406030204" pitchFamily="18" charset="0"/>
                          </a:rPr>
                          <m:t>(</m:t>
                        </m:r>
                      </m:e>
                    </m:func>
                    <m:r>
                      <a:rPr lang="en-CA" sz="1600" b="1" i="1">
                        <a:solidFill>
                          <a:schemeClr val="accent1"/>
                        </a:solidFill>
                        <a:latin typeface="Cambria Math" panose="02040503050406030204" pitchFamily="18" charset="0"/>
                      </a:rPr>
                      <m:t>𝜽</m:t>
                    </m:r>
                    <m:r>
                      <a:rPr lang="en-CA" sz="1600" b="1" i="1">
                        <a:solidFill>
                          <a:schemeClr val="accent1"/>
                        </a:solidFill>
                        <a:latin typeface="Cambria Math" panose="02040503050406030204" pitchFamily="18" charset="0"/>
                      </a:rPr>
                      <m:t>)</m:t>
                    </m:r>
                  </m:oMath>
                </a14:m>
                <a:endParaRPr lang="en-CA" sz="1600" b="1" i="1" dirty="0">
                  <a:solidFill>
                    <a:schemeClr val="accent1"/>
                  </a:solidFill>
                </a:endParaRPr>
              </a:p>
              <a:p>
                <a:pPr lvl="1"/>
                <a:endParaRPr lang="en-CA" sz="1600" dirty="0"/>
              </a:p>
              <a:p>
                <a:pPr lvl="1"/>
                <a:r>
                  <a:rPr lang="en-CA" sz="1600" dirty="0"/>
                  <a:t>where</a:t>
                </a:r>
              </a:p>
              <a:p>
                <a:pPr lvl="1"/>
                <a:endParaRPr lang="en-US" sz="1600" b="0" i="0" u="none" strike="noStrike" baseline="0" dirty="0"/>
              </a:p>
            </p:txBody>
          </p:sp>
        </mc:Choice>
        <mc:Fallback>
          <p:sp>
            <p:nvSpPr>
              <p:cNvPr id="7" name="TextBox 6">
                <a:extLst>
                  <a:ext uri="{FF2B5EF4-FFF2-40B4-BE49-F238E27FC236}">
                    <a16:creationId xmlns:a16="http://schemas.microsoft.com/office/drawing/2014/main" id="{AA1B73FF-C905-2D9E-52E7-AB37FD0BF7A5}"/>
                  </a:ext>
                </a:extLst>
              </p:cNvPr>
              <p:cNvSpPr txBox="1">
                <a:spLocks noRot="1" noChangeAspect="1" noMove="1" noResize="1" noEditPoints="1" noAdjustHandles="1" noChangeArrowheads="1" noChangeShapeType="1" noTextEdit="1"/>
              </p:cNvSpPr>
              <p:nvPr/>
            </p:nvSpPr>
            <p:spPr>
              <a:xfrm>
                <a:off x="307655" y="706964"/>
                <a:ext cx="11513677" cy="2554545"/>
              </a:xfrm>
              <a:prstGeom prst="rect">
                <a:avLst/>
              </a:prstGeom>
              <a:blipFill>
                <a:blip r:embed="rId2"/>
                <a:stretch>
                  <a:fillRect l="-265" t="-716"/>
                </a:stretch>
              </a:blipFill>
            </p:spPr>
            <p:txBody>
              <a:bodyPr/>
              <a:lstStyle/>
              <a:p>
                <a:r>
                  <a:rPr lang="en-CA">
                    <a:noFill/>
                  </a:rPr>
                  <a:t> </a:t>
                </a:r>
              </a:p>
            </p:txBody>
          </p:sp>
        </mc:Fallback>
      </mc:AlternateContent>
      <p:pic>
        <p:nvPicPr>
          <p:cNvPr id="11" name="Picture 3" descr="axes">
            <a:extLst>
              <a:ext uri="{FF2B5EF4-FFF2-40B4-BE49-F238E27FC236}">
                <a16:creationId xmlns:a16="http://schemas.microsoft.com/office/drawing/2014/main" id="{10C5261E-A4C1-A038-7E9C-792BA4319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03476" y="900062"/>
            <a:ext cx="5713412" cy="3502025"/>
          </a:xfrm>
          <a:prstGeom prst="rect">
            <a:avLst/>
          </a:prstGeom>
          <a:noFill/>
        </p:spPr>
      </p:pic>
      <mc:AlternateContent xmlns:mc="http://schemas.openxmlformats.org/markup-compatibility/2006" xmlns:a14="http://schemas.microsoft.com/office/drawing/2010/main">
        <mc:Choice Requires="a14">
          <p:sp>
            <p:nvSpPr>
              <p:cNvPr id="15" name="Object 3">
                <a:extLst>
                  <a:ext uri="{FF2B5EF4-FFF2-40B4-BE49-F238E27FC236}">
                    <a16:creationId xmlns:a16="http://schemas.microsoft.com/office/drawing/2014/main" id="{41CAA282-8F08-ABCA-D697-4FD8FE499061}"/>
                  </a:ext>
                </a:extLst>
              </p:cNvPr>
              <p:cNvSpPr txBox="1"/>
              <p:nvPr/>
            </p:nvSpPr>
            <p:spPr bwMode="auto">
              <a:xfrm>
                <a:off x="1481353" y="2515047"/>
                <a:ext cx="1674741" cy="701564"/>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𝜺</m:t>
                      </m:r>
                      <m:r>
                        <a:rPr lang="en-CA" sz="1600" b="1" i="1" smtClean="0">
                          <a:solidFill>
                            <a:schemeClr val="accent1"/>
                          </a:solidFill>
                          <a:latin typeface="Cambria Math" panose="02040503050406030204" pitchFamily="18" charset="0"/>
                        </a:rPr>
                        <m:t> = </m:t>
                      </m:r>
                      <m:f>
                        <m:fPr>
                          <m:ctrlPr>
                            <a:rPr lang="en-CA" sz="1600" b="1" i="1">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𝑻</m:t>
                              </m:r>
                            </m:e>
                            <m:sub>
                              <m:r>
                                <a:rPr lang="en-CA" sz="1600" b="1" i="1">
                                  <a:solidFill>
                                    <a:schemeClr val="accent1"/>
                                  </a:solidFill>
                                  <a:latin typeface="Cambria Math" panose="02040503050406030204" pitchFamily="18" charset="0"/>
                                </a:rPr>
                                <m:t>𝒙</m:t>
                              </m:r>
                            </m:sub>
                          </m:sSub>
                          <m:r>
                            <a:rPr lang="en-CA" sz="1600" b="1" i="1">
                              <a:solidFill>
                                <a:schemeClr val="accent1"/>
                              </a:solidFill>
                              <a:latin typeface="Cambria Math" panose="02040503050406030204" pitchFamily="18" charset="0"/>
                            </a:rPr>
                            <m:t> − </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𝑻</m:t>
                              </m:r>
                            </m:e>
                            <m:sub>
                              <m:r>
                                <a:rPr lang="en-CA" sz="1600" b="1" i="1">
                                  <a:solidFill>
                                    <a:schemeClr val="accent1"/>
                                  </a:solidFill>
                                  <a:latin typeface="Cambria Math" panose="02040503050406030204" pitchFamily="18" charset="0"/>
                                </a:rPr>
                                <m:t>𝒚</m:t>
                              </m:r>
                            </m:sub>
                          </m:sSub>
                        </m:num>
                        <m:den>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𝑻</m:t>
                              </m:r>
                            </m:e>
                            <m:sub>
                              <m:r>
                                <a:rPr lang="en-CA" sz="1600" b="1" i="1">
                                  <a:solidFill>
                                    <a:schemeClr val="accent1"/>
                                  </a:solidFill>
                                  <a:latin typeface="Cambria Math" panose="02040503050406030204" pitchFamily="18" charset="0"/>
                                </a:rPr>
                                <m:t>𝒙</m:t>
                              </m:r>
                            </m:sub>
                          </m:sSub>
                          <m:r>
                            <a:rPr lang="en-CA" sz="1600" b="1" i="1">
                              <a:solidFill>
                                <a:schemeClr val="accent1"/>
                              </a:solidFill>
                              <a:latin typeface="Cambria Math" panose="02040503050406030204" pitchFamily="18" charset="0"/>
                            </a:rPr>
                            <m:t> + </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𝑻</m:t>
                              </m:r>
                            </m:e>
                            <m:sub>
                              <m:r>
                                <a:rPr lang="en-CA" sz="1600" b="1" i="1">
                                  <a:solidFill>
                                    <a:schemeClr val="accent1"/>
                                  </a:solidFill>
                                  <a:latin typeface="Cambria Math" panose="02040503050406030204" pitchFamily="18" charset="0"/>
                                </a:rPr>
                                <m:t>𝒚</m:t>
                              </m:r>
                            </m:sub>
                          </m:sSub>
                        </m:den>
                      </m:f>
                    </m:oMath>
                  </m:oMathPara>
                </a14:m>
                <a:endParaRPr lang="en-CA" sz="1600" b="1" dirty="0"/>
              </a:p>
            </p:txBody>
          </p:sp>
        </mc:Choice>
        <mc:Fallback xmlns="">
          <p:sp>
            <p:nvSpPr>
              <p:cNvPr id="15" name="Object 3">
                <a:extLst>
                  <a:ext uri="{FF2B5EF4-FFF2-40B4-BE49-F238E27FC236}">
                    <a16:creationId xmlns:a16="http://schemas.microsoft.com/office/drawing/2014/main" id="{41CAA282-8F08-ABCA-D697-4FD8FE499061}"/>
                  </a:ext>
                </a:extLst>
              </p:cNvPr>
              <p:cNvSpPr txBox="1">
                <a:spLocks noRot="1" noChangeAspect="1" noMove="1" noResize="1" noEditPoints="1" noAdjustHandles="1" noChangeArrowheads="1" noChangeShapeType="1" noTextEdit="1"/>
              </p:cNvSpPr>
              <p:nvPr/>
            </p:nvSpPr>
            <p:spPr bwMode="auto">
              <a:xfrm>
                <a:off x="1481353" y="2515047"/>
                <a:ext cx="1674741" cy="701564"/>
              </a:xfrm>
              <a:prstGeom prst="rect">
                <a:avLst/>
              </a:prstGeom>
              <a:blipFill>
                <a:blip r:embed="rId4"/>
                <a:stretch>
                  <a:fillRect/>
                </a:stretch>
              </a:blipFill>
              <a:ln>
                <a:noFill/>
              </a:ln>
              <a:effectLst/>
            </p:spPr>
            <p:txBody>
              <a:bodyPr/>
              <a:lstStyle/>
              <a:p>
                <a:r>
                  <a:rPr lang="en-CA">
                    <a:noFill/>
                  </a:rPr>
                  <a:t> </a:t>
                </a:r>
              </a:p>
            </p:txBody>
          </p:sp>
        </mc:Fallback>
      </mc:AlternateContent>
      <p:sp>
        <p:nvSpPr>
          <p:cNvPr id="16" name="Text Box 5">
            <a:extLst>
              <a:ext uri="{FF2B5EF4-FFF2-40B4-BE49-F238E27FC236}">
                <a16:creationId xmlns:a16="http://schemas.microsoft.com/office/drawing/2014/main" id="{EB111A4A-AF03-15A1-D5DB-2DC7E6B1BD43}"/>
              </a:ext>
            </a:extLst>
          </p:cNvPr>
          <p:cNvSpPr txBox="1">
            <a:spLocks noChangeArrowheads="1"/>
          </p:cNvSpPr>
          <p:nvPr/>
        </p:nvSpPr>
        <p:spPr bwMode="auto">
          <a:xfrm>
            <a:off x="9642538" y="330589"/>
            <a:ext cx="2458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r>
              <a:rPr lang="en-US" altLang="en-US" b="0" dirty="0">
                <a:latin typeface="+mn-lt"/>
              </a:rPr>
              <a:t>Laser  at  Polarized   Source</a:t>
            </a:r>
          </a:p>
        </p:txBody>
      </p:sp>
      <p:sp>
        <p:nvSpPr>
          <p:cNvPr id="17" name="Line 6">
            <a:extLst>
              <a:ext uri="{FF2B5EF4-FFF2-40B4-BE49-F238E27FC236}">
                <a16:creationId xmlns:a16="http://schemas.microsoft.com/office/drawing/2014/main" id="{C8E267B4-3EEA-1D9D-DB3E-647991AFD7BC}"/>
              </a:ext>
            </a:extLst>
          </p:cNvPr>
          <p:cNvSpPr>
            <a:spLocks noChangeShapeType="1"/>
          </p:cNvSpPr>
          <p:nvPr/>
        </p:nvSpPr>
        <p:spPr bwMode="auto">
          <a:xfrm flipH="1">
            <a:off x="11286847" y="648847"/>
            <a:ext cx="409903" cy="662152"/>
          </a:xfrm>
          <a:prstGeom prst="line">
            <a:avLst/>
          </a:prstGeom>
          <a:noFill/>
          <a:ln w="34925">
            <a:solidFill>
              <a:schemeClr val="accent1"/>
            </a:solidFill>
            <a:round/>
            <a:headEnd/>
            <a:tailEnd type="stealth" w="lg" len="lg"/>
          </a:ln>
          <a:extLst>
            <a:ext uri="{909E8E84-426E-40DD-AFC4-6F175D3DCCD1}">
              <a14:hiddenFill xmlns:a14="http://schemas.microsoft.com/office/drawing/2010/main">
                <a:noFill/>
              </a14:hiddenFill>
            </a:ext>
          </a:extLst>
        </p:spPr>
        <p:txBody>
          <a:bodyPr/>
          <a:lstStyle/>
          <a:p>
            <a:endParaRPr lang="en-CA" sz="2000"/>
          </a:p>
        </p:txBody>
      </p:sp>
      <mc:AlternateContent xmlns:mc="http://schemas.openxmlformats.org/markup-compatibility/2006" xmlns:a14="http://schemas.microsoft.com/office/drawing/2010/main">
        <mc:Choice Requires="a14">
          <p:sp>
            <p:nvSpPr>
              <p:cNvPr id="23" name="Text Box 15">
                <a:extLst>
                  <a:ext uri="{FF2B5EF4-FFF2-40B4-BE49-F238E27FC236}">
                    <a16:creationId xmlns:a16="http://schemas.microsoft.com/office/drawing/2014/main" id="{8AA787A9-C6D4-1DA0-8321-BFC36098A3D2}"/>
                  </a:ext>
                </a:extLst>
              </p:cNvPr>
              <p:cNvSpPr txBox="1">
                <a:spLocks noChangeArrowheads="1"/>
              </p:cNvSpPr>
              <p:nvPr/>
            </p:nvSpPr>
            <p:spPr bwMode="auto">
              <a:xfrm>
                <a:off x="8660182" y="4595185"/>
                <a:ext cx="322459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14:m>
                  <m:oMath xmlns:m="http://schemas.openxmlformats.org/officeDocument/2006/math">
                    <m:r>
                      <m:rPr>
                        <m:sty m:val="p"/>
                      </m:rPr>
                      <a:rPr lang="en-CA" altLang="en-US" sz="2000" b="0">
                        <a:latin typeface="Cambria Math" panose="02040503050406030204" pitchFamily="18" charset="0"/>
                      </a:rPr>
                      <m:t>Δ</m:t>
                    </m:r>
                  </m:oMath>
                </a14:m>
                <a:r>
                  <a:rPr lang="en-US" altLang="en-US" sz="2000" b="0" dirty="0">
                    <a:latin typeface="+mn-lt"/>
                  </a:rPr>
                  <a:t> drifts,  but  slope is ~ stable           	Feedback  on  </a:t>
                </a:r>
                <a14:m>
                  <m:oMath xmlns:m="http://schemas.openxmlformats.org/officeDocument/2006/math">
                    <m:r>
                      <m:rPr>
                        <m:sty m:val="p"/>
                      </m:rPr>
                      <a:rPr lang="en-CA" altLang="en-US" sz="2000" b="0" i="0" smtClean="0">
                        <a:latin typeface="Cambria Math" panose="02040503050406030204" pitchFamily="18" charset="0"/>
                      </a:rPr>
                      <m:t>Δ</m:t>
                    </m:r>
                  </m:oMath>
                </a14:m>
                <a:endParaRPr lang="en-US" altLang="en-US" sz="2000" b="0" dirty="0">
                  <a:latin typeface="+mn-lt"/>
                </a:endParaRPr>
              </a:p>
            </p:txBody>
          </p:sp>
        </mc:Choice>
        <mc:Fallback xmlns="">
          <p:sp>
            <p:nvSpPr>
              <p:cNvPr id="23" name="Text Box 15">
                <a:extLst>
                  <a:ext uri="{FF2B5EF4-FFF2-40B4-BE49-F238E27FC236}">
                    <a16:creationId xmlns:a16="http://schemas.microsoft.com/office/drawing/2014/main" id="{8AA787A9-C6D4-1DA0-8321-BFC36098A3D2}"/>
                  </a:ext>
                </a:extLst>
              </p:cNvPr>
              <p:cNvSpPr txBox="1">
                <a:spLocks noRot="1" noChangeAspect="1" noMove="1" noResize="1" noEditPoints="1" noAdjustHandles="1" noChangeArrowheads="1" noChangeShapeType="1" noTextEdit="1"/>
              </p:cNvSpPr>
              <p:nvPr/>
            </p:nvSpPr>
            <p:spPr bwMode="auto">
              <a:xfrm>
                <a:off x="8660182" y="4595185"/>
                <a:ext cx="3224592" cy="707886"/>
              </a:xfrm>
              <a:prstGeom prst="rect">
                <a:avLst/>
              </a:prstGeom>
              <a:blipFill>
                <a:blip r:embed="rId5"/>
                <a:stretch>
                  <a:fillRect t="-5172" r="-20983" b="-146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24" name="AutoShape 17">
            <a:extLst>
              <a:ext uri="{FF2B5EF4-FFF2-40B4-BE49-F238E27FC236}">
                <a16:creationId xmlns:a16="http://schemas.microsoft.com/office/drawing/2014/main" id="{1C05CC14-BE91-2581-CC2D-5E0662090FAA}"/>
              </a:ext>
            </a:extLst>
          </p:cNvPr>
          <p:cNvSpPr>
            <a:spLocks noChangeArrowheads="1"/>
          </p:cNvSpPr>
          <p:nvPr/>
        </p:nvSpPr>
        <p:spPr bwMode="auto">
          <a:xfrm>
            <a:off x="9115861" y="5042176"/>
            <a:ext cx="457200" cy="152400"/>
          </a:xfrm>
          <a:prstGeom prst="rightArrow">
            <a:avLst>
              <a:gd name="adj1" fmla="val 50000"/>
              <a:gd name="adj2" fmla="val 7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sz="2000">
              <a:latin typeface="+mn-lt"/>
            </a:endParaRPr>
          </a:p>
        </p:txBody>
      </p:sp>
      <p:grpSp>
        <p:nvGrpSpPr>
          <p:cNvPr id="25" name="Group 8">
            <a:extLst>
              <a:ext uri="{FF2B5EF4-FFF2-40B4-BE49-F238E27FC236}">
                <a16:creationId xmlns:a16="http://schemas.microsoft.com/office/drawing/2014/main" id="{96E4CC06-5088-F9BA-018F-87D51C233593}"/>
              </a:ext>
            </a:extLst>
          </p:cNvPr>
          <p:cNvGrpSpPr>
            <a:grpSpLocks/>
          </p:cNvGrpSpPr>
          <p:nvPr/>
        </p:nvGrpSpPr>
        <p:grpSpPr bwMode="auto">
          <a:xfrm>
            <a:off x="1872121" y="3285261"/>
            <a:ext cx="3335338" cy="1268413"/>
            <a:chOff x="703" y="512"/>
            <a:chExt cx="2101" cy="799"/>
          </a:xfrm>
        </p:grpSpPr>
        <p:sp>
          <p:nvSpPr>
            <p:cNvPr id="26" name="Line 9">
              <a:extLst>
                <a:ext uri="{FF2B5EF4-FFF2-40B4-BE49-F238E27FC236}">
                  <a16:creationId xmlns:a16="http://schemas.microsoft.com/office/drawing/2014/main" id="{236B5E14-81CD-854C-4B52-DE6333CDF15D}"/>
                </a:ext>
              </a:extLst>
            </p:cNvPr>
            <p:cNvSpPr>
              <a:spLocks noChangeShapeType="1"/>
            </p:cNvSpPr>
            <p:nvPr/>
          </p:nvSpPr>
          <p:spPr bwMode="auto">
            <a:xfrm>
              <a:off x="1766" y="1057"/>
              <a:ext cx="10" cy="25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7" name="Text Box 10">
              <a:extLst>
                <a:ext uri="{FF2B5EF4-FFF2-40B4-BE49-F238E27FC236}">
                  <a16:creationId xmlns:a16="http://schemas.microsoft.com/office/drawing/2014/main" id="{8CF84236-6FD1-86C6-642E-519C43FFEA89}"/>
                </a:ext>
              </a:extLst>
            </p:cNvPr>
            <p:cNvSpPr txBox="1">
              <a:spLocks noChangeArrowheads="1"/>
            </p:cNvSpPr>
            <p:nvPr/>
          </p:nvSpPr>
          <p:spPr bwMode="auto">
            <a:xfrm>
              <a:off x="1559" y="512"/>
              <a:ext cx="5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200" dirty="0">
                  <a:latin typeface="Comic Sans MS" panose="030F0702030302020204" pitchFamily="66" charset="0"/>
                </a:rPr>
                <a:t>Perfect </a:t>
              </a:r>
              <a:r>
                <a:rPr lang="en-US" altLang="en-US" sz="1200" dirty="0" err="1">
                  <a:latin typeface="Comic Sans MS" panose="030F0702030302020204" pitchFamily="66" charset="0"/>
                </a:rPr>
                <a:t>DoCP</a:t>
              </a:r>
              <a:endParaRPr lang="en-US" altLang="en-US" sz="1200" dirty="0">
                <a:latin typeface="Comic Sans MS" panose="030F0702030302020204" pitchFamily="66" charset="0"/>
              </a:endParaRPr>
            </a:p>
          </p:txBody>
        </p:sp>
        <p:grpSp>
          <p:nvGrpSpPr>
            <p:cNvPr id="28" name="Group 11">
              <a:extLst>
                <a:ext uri="{FF2B5EF4-FFF2-40B4-BE49-F238E27FC236}">
                  <a16:creationId xmlns:a16="http://schemas.microsoft.com/office/drawing/2014/main" id="{1A6EDF62-53AB-5B6F-8ADC-1762E286471F}"/>
                </a:ext>
              </a:extLst>
            </p:cNvPr>
            <p:cNvGrpSpPr>
              <a:grpSpLocks/>
            </p:cNvGrpSpPr>
            <p:nvPr/>
          </p:nvGrpSpPr>
          <p:grpSpPr bwMode="auto">
            <a:xfrm>
              <a:off x="703" y="699"/>
              <a:ext cx="2101" cy="418"/>
              <a:chOff x="703" y="699"/>
              <a:chExt cx="2101" cy="418"/>
            </a:xfrm>
          </p:grpSpPr>
          <p:grpSp>
            <p:nvGrpSpPr>
              <p:cNvPr id="29" name="Group 12">
                <a:extLst>
                  <a:ext uri="{FF2B5EF4-FFF2-40B4-BE49-F238E27FC236}">
                    <a16:creationId xmlns:a16="http://schemas.microsoft.com/office/drawing/2014/main" id="{9ADC5CDF-4866-BB2F-3D5B-B90EFA07589E}"/>
                  </a:ext>
                </a:extLst>
              </p:cNvPr>
              <p:cNvGrpSpPr>
                <a:grpSpLocks/>
              </p:cNvGrpSpPr>
              <p:nvPr/>
            </p:nvGrpSpPr>
            <p:grpSpPr bwMode="auto">
              <a:xfrm>
                <a:off x="2385" y="699"/>
                <a:ext cx="419" cy="416"/>
                <a:chOff x="2385" y="699"/>
                <a:chExt cx="419" cy="416"/>
              </a:xfrm>
            </p:grpSpPr>
            <p:grpSp>
              <p:nvGrpSpPr>
                <p:cNvPr id="54" name="Group 13">
                  <a:extLst>
                    <a:ext uri="{FF2B5EF4-FFF2-40B4-BE49-F238E27FC236}">
                      <a16:creationId xmlns:a16="http://schemas.microsoft.com/office/drawing/2014/main" id="{6FDE2FDE-9E67-B787-76B2-3F63D30FEEEB}"/>
                    </a:ext>
                  </a:extLst>
                </p:cNvPr>
                <p:cNvGrpSpPr>
                  <a:grpSpLocks/>
                </p:cNvGrpSpPr>
                <p:nvPr/>
              </p:nvGrpSpPr>
              <p:grpSpPr bwMode="auto">
                <a:xfrm>
                  <a:off x="2385" y="699"/>
                  <a:ext cx="419" cy="416"/>
                  <a:chOff x="3024" y="2976"/>
                  <a:chExt cx="624" cy="624"/>
                </a:xfrm>
              </p:grpSpPr>
              <p:sp>
                <p:nvSpPr>
                  <p:cNvPr id="57" name="Oval 14">
                    <a:extLst>
                      <a:ext uri="{FF2B5EF4-FFF2-40B4-BE49-F238E27FC236}">
                        <a16:creationId xmlns:a16="http://schemas.microsoft.com/office/drawing/2014/main" id="{5917FE02-2C48-CC71-7760-D38A28F8B9F7}"/>
                      </a:ext>
                    </a:extLst>
                  </p:cNvPr>
                  <p:cNvSpPr>
                    <a:spLocks noChangeArrowheads="1"/>
                  </p:cNvSpPr>
                  <p:nvPr/>
                </p:nvSpPr>
                <p:spPr bwMode="auto">
                  <a:xfrm>
                    <a:off x="3264" y="2976"/>
                    <a:ext cx="144" cy="624"/>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sp>
                <p:nvSpPr>
                  <p:cNvPr id="58" name="Oval 15">
                    <a:extLst>
                      <a:ext uri="{FF2B5EF4-FFF2-40B4-BE49-F238E27FC236}">
                        <a16:creationId xmlns:a16="http://schemas.microsoft.com/office/drawing/2014/main" id="{3E28A170-EFEB-5219-89D0-A18E6EBC66CD}"/>
                      </a:ext>
                    </a:extLst>
                  </p:cNvPr>
                  <p:cNvSpPr>
                    <a:spLocks noChangeArrowheads="1"/>
                  </p:cNvSpPr>
                  <p:nvPr/>
                </p:nvSpPr>
                <p:spPr bwMode="auto">
                  <a:xfrm rot="-5400000">
                    <a:off x="3264" y="2976"/>
                    <a:ext cx="144" cy="624"/>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grpSp>
            <p:sp>
              <p:nvSpPr>
                <p:cNvPr id="55" name="Line 16">
                  <a:extLst>
                    <a:ext uri="{FF2B5EF4-FFF2-40B4-BE49-F238E27FC236}">
                      <a16:creationId xmlns:a16="http://schemas.microsoft.com/office/drawing/2014/main" id="{96954946-9DDC-FF5D-871E-E4F89AC499CD}"/>
                    </a:ext>
                  </a:extLst>
                </p:cNvPr>
                <p:cNvSpPr>
                  <a:spLocks noChangeShapeType="1"/>
                </p:cNvSpPr>
                <p:nvPr/>
              </p:nvSpPr>
              <p:spPr bwMode="auto">
                <a:xfrm flipV="1">
                  <a:off x="2552" y="715"/>
                  <a:ext cx="17" cy="7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6" name="Line 17">
                  <a:extLst>
                    <a:ext uri="{FF2B5EF4-FFF2-40B4-BE49-F238E27FC236}">
                      <a16:creationId xmlns:a16="http://schemas.microsoft.com/office/drawing/2014/main" id="{DEC70DFC-2416-3E08-E2EA-DCE733CB8465}"/>
                    </a:ext>
                  </a:extLst>
                </p:cNvPr>
                <p:cNvSpPr>
                  <a:spLocks noChangeShapeType="1"/>
                </p:cNvSpPr>
                <p:nvPr/>
              </p:nvSpPr>
              <p:spPr bwMode="auto">
                <a:xfrm flipH="1" flipV="1">
                  <a:off x="2678" y="863"/>
                  <a:ext cx="101" cy="14"/>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grpSp>
            <p:nvGrpSpPr>
              <p:cNvPr id="30" name="Group 18">
                <a:extLst>
                  <a:ext uri="{FF2B5EF4-FFF2-40B4-BE49-F238E27FC236}">
                    <a16:creationId xmlns:a16="http://schemas.microsoft.com/office/drawing/2014/main" id="{6B040DC2-A746-232B-34E1-B8D4E1FC643D}"/>
                  </a:ext>
                </a:extLst>
              </p:cNvPr>
              <p:cNvGrpSpPr>
                <a:grpSpLocks/>
              </p:cNvGrpSpPr>
              <p:nvPr/>
            </p:nvGrpSpPr>
            <p:grpSpPr bwMode="auto">
              <a:xfrm>
                <a:off x="1978" y="754"/>
                <a:ext cx="309" cy="307"/>
                <a:chOff x="1978" y="754"/>
                <a:chExt cx="309" cy="307"/>
              </a:xfrm>
            </p:grpSpPr>
            <p:grpSp>
              <p:nvGrpSpPr>
                <p:cNvPr id="49" name="Group 19">
                  <a:extLst>
                    <a:ext uri="{FF2B5EF4-FFF2-40B4-BE49-F238E27FC236}">
                      <a16:creationId xmlns:a16="http://schemas.microsoft.com/office/drawing/2014/main" id="{64666549-76F3-B3F7-3B19-EC11F1B32678}"/>
                    </a:ext>
                  </a:extLst>
                </p:cNvPr>
                <p:cNvGrpSpPr>
                  <a:grpSpLocks/>
                </p:cNvGrpSpPr>
                <p:nvPr/>
              </p:nvGrpSpPr>
              <p:grpSpPr bwMode="auto">
                <a:xfrm>
                  <a:off x="1978" y="754"/>
                  <a:ext cx="309" cy="307"/>
                  <a:chOff x="2661" y="3024"/>
                  <a:chExt cx="459" cy="459"/>
                </a:xfrm>
              </p:grpSpPr>
              <p:sp>
                <p:nvSpPr>
                  <p:cNvPr id="52" name="Oval 20">
                    <a:extLst>
                      <a:ext uri="{FF2B5EF4-FFF2-40B4-BE49-F238E27FC236}">
                        <a16:creationId xmlns:a16="http://schemas.microsoft.com/office/drawing/2014/main" id="{A93B890C-28C6-0FB4-C5A8-34ECAC877EBB}"/>
                      </a:ext>
                    </a:extLst>
                  </p:cNvPr>
                  <p:cNvSpPr>
                    <a:spLocks noChangeArrowheads="1"/>
                  </p:cNvSpPr>
                  <p:nvPr/>
                </p:nvSpPr>
                <p:spPr bwMode="auto">
                  <a:xfrm>
                    <a:off x="2784" y="3024"/>
                    <a:ext cx="234" cy="45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sp>
                <p:nvSpPr>
                  <p:cNvPr id="53" name="Oval 21">
                    <a:extLst>
                      <a:ext uri="{FF2B5EF4-FFF2-40B4-BE49-F238E27FC236}">
                        <a16:creationId xmlns:a16="http://schemas.microsoft.com/office/drawing/2014/main" id="{D1A9ED8B-291E-2B42-EE54-FA9657DAA567}"/>
                      </a:ext>
                    </a:extLst>
                  </p:cNvPr>
                  <p:cNvSpPr>
                    <a:spLocks noChangeArrowheads="1"/>
                  </p:cNvSpPr>
                  <p:nvPr/>
                </p:nvSpPr>
                <p:spPr bwMode="auto">
                  <a:xfrm rot="-5400000">
                    <a:off x="2771" y="3010"/>
                    <a:ext cx="240" cy="459"/>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grpSp>
            <p:sp>
              <p:nvSpPr>
                <p:cNvPr id="50" name="Line 22">
                  <a:extLst>
                    <a:ext uri="{FF2B5EF4-FFF2-40B4-BE49-F238E27FC236}">
                      <a16:creationId xmlns:a16="http://schemas.microsoft.com/office/drawing/2014/main" id="{25680994-3FCE-E3A8-0FD8-0EE8116EA951}"/>
                    </a:ext>
                  </a:extLst>
                </p:cNvPr>
                <p:cNvSpPr>
                  <a:spLocks noChangeShapeType="1"/>
                </p:cNvSpPr>
                <p:nvPr/>
              </p:nvSpPr>
              <p:spPr bwMode="auto">
                <a:xfrm flipV="1">
                  <a:off x="2066" y="767"/>
                  <a:ext cx="43" cy="6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 name="Line 23">
                  <a:extLst>
                    <a:ext uri="{FF2B5EF4-FFF2-40B4-BE49-F238E27FC236}">
                      <a16:creationId xmlns:a16="http://schemas.microsoft.com/office/drawing/2014/main" id="{A84A7EBF-9612-5126-0640-D774E9D70A10}"/>
                    </a:ext>
                  </a:extLst>
                </p:cNvPr>
                <p:cNvSpPr>
                  <a:spLocks noChangeShapeType="1"/>
                </p:cNvSpPr>
                <p:nvPr/>
              </p:nvSpPr>
              <p:spPr bwMode="auto">
                <a:xfrm flipH="1" flipV="1">
                  <a:off x="2165" y="820"/>
                  <a:ext cx="101" cy="36"/>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grpSp>
            <p:nvGrpSpPr>
              <p:cNvPr id="31" name="Group 24">
                <a:extLst>
                  <a:ext uri="{FF2B5EF4-FFF2-40B4-BE49-F238E27FC236}">
                    <a16:creationId xmlns:a16="http://schemas.microsoft.com/office/drawing/2014/main" id="{EC287FC8-7F08-8098-ECE7-DF1DA322560E}"/>
                  </a:ext>
                </a:extLst>
              </p:cNvPr>
              <p:cNvGrpSpPr>
                <a:grpSpLocks/>
              </p:cNvGrpSpPr>
              <p:nvPr/>
            </p:nvGrpSpPr>
            <p:grpSpPr bwMode="auto">
              <a:xfrm>
                <a:off x="1670" y="809"/>
                <a:ext cx="193" cy="193"/>
                <a:chOff x="1670" y="809"/>
                <a:chExt cx="193" cy="193"/>
              </a:xfrm>
            </p:grpSpPr>
            <p:grpSp>
              <p:nvGrpSpPr>
                <p:cNvPr id="44" name="Group 25">
                  <a:extLst>
                    <a:ext uri="{FF2B5EF4-FFF2-40B4-BE49-F238E27FC236}">
                      <a16:creationId xmlns:a16="http://schemas.microsoft.com/office/drawing/2014/main" id="{FE60D388-D970-1DD0-424D-4FD59F03B1EB}"/>
                    </a:ext>
                  </a:extLst>
                </p:cNvPr>
                <p:cNvGrpSpPr>
                  <a:grpSpLocks/>
                </p:cNvGrpSpPr>
                <p:nvPr/>
              </p:nvGrpSpPr>
              <p:grpSpPr bwMode="auto">
                <a:xfrm>
                  <a:off x="1670" y="809"/>
                  <a:ext cx="193" cy="193"/>
                  <a:chOff x="2154" y="2928"/>
                  <a:chExt cx="288" cy="290"/>
                </a:xfrm>
              </p:grpSpPr>
              <p:sp>
                <p:nvSpPr>
                  <p:cNvPr id="47" name="Oval 26">
                    <a:extLst>
                      <a:ext uri="{FF2B5EF4-FFF2-40B4-BE49-F238E27FC236}">
                        <a16:creationId xmlns:a16="http://schemas.microsoft.com/office/drawing/2014/main" id="{630095F9-7994-9080-F473-28A1E22DC195}"/>
                      </a:ext>
                    </a:extLst>
                  </p:cNvPr>
                  <p:cNvSpPr>
                    <a:spLocks noChangeArrowheads="1"/>
                  </p:cNvSpPr>
                  <p:nvPr/>
                </p:nvSpPr>
                <p:spPr bwMode="auto">
                  <a:xfrm>
                    <a:off x="2160" y="2930"/>
                    <a:ext cx="282" cy="288"/>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sp>
                <p:nvSpPr>
                  <p:cNvPr id="48" name="Oval 27">
                    <a:extLst>
                      <a:ext uri="{FF2B5EF4-FFF2-40B4-BE49-F238E27FC236}">
                        <a16:creationId xmlns:a16="http://schemas.microsoft.com/office/drawing/2014/main" id="{8D2D1B65-5B43-EDB2-AAA7-EB9B5C78EAFB}"/>
                      </a:ext>
                    </a:extLst>
                  </p:cNvPr>
                  <p:cNvSpPr>
                    <a:spLocks noChangeArrowheads="1"/>
                  </p:cNvSpPr>
                  <p:nvPr/>
                </p:nvSpPr>
                <p:spPr bwMode="auto">
                  <a:xfrm>
                    <a:off x="2154" y="2928"/>
                    <a:ext cx="282" cy="288"/>
                  </a:xfrm>
                  <a:prstGeom prst="ellipse">
                    <a:avLst/>
                  </a:prstGeom>
                  <a:noFill/>
                  <a:ln w="38100"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grpSp>
            <p:sp>
              <p:nvSpPr>
                <p:cNvPr id="45" name="Line 28">
                  <a:extLst>
                    <a:ext uri="{FF2B5EF4-FFF2-40B4-BE49-F238E27FC236}">
                      <a16:creationId xmlns:a16="http://schemas.microsoft.com/office/drawing/2014/main" id="{92225887-6AAC-0DE4-73A1-7FEAC261B10F}"/>
                    </a:ext>
                  </a:extLst>
                </p:cNvPr>
                <p:cNvSpPr>
                  <a:spLocks noChangeShapeType="1"/>
                </p:cNvSpPr>
                <p:nvPr/>
              </p:nvSpPr>
              <p:spPr bwMode="auto">
                <a:xfrm flipV="1">
                  <a:off x="1714" y="809"/>
                  <a:ext cx="59" cy="1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46" name="Line 29">
                  <a:extLst>
                    <a:ext uri="{FF2B5EF4-FFF2-40B4-BE49-F238E27FC236}">
                      <a16:creationId xmlns:a16="http://schemas.microsoft.com/office/drawing/2014/main" id="{0FD09072-A9BE-B580-2AB7-07787DCB25BA}"/>
                    </a:ext>
                  </a:extLst>
                </p:cNvPr>
                <p:cNvSpPr>
                  <a:spLocks noChangeShapeType="1"/>
                </p:cNvSpPr>
                <p:nvPr/>
              </p:nvSpPr>
              <p:spPr bwMode="auto">
                <a:xfrm flipH="1" flipV="1">
                  <a:off x="1819" y="818"/>
                  <a:ext cx="42" cy="7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grpSp>
            <p:nvGrpSpPr>
              <p:cNvPr id="32" name="Group 30">
                <a:extLst>
                  <a:ext uri="{FF2B5EF4-FFF2-40B4-BE49-F238E27FC236}">
                    <a16:creationId xmlns:a16="http://schemas.microsoft.com/office/drawing/2014/main" id="{473F816A-6354-D02E-166E-DDA75F59A437}"/>
                  </a:ext>
                </a:extLst>
              </p:cNvPr>
              <p:cNvGrpSpPr>
                <a:grpSpLocks/>
              </p:cNvGrpSpPr>
              <p:nvPr/>
            </p:nvGrpSpPr>
            <p:grpSpPr bwMode="auto">
              <a:xfrm>
                <a:off x="1222" y="766"/>
                <a:ext cx="309" cy="307"/>
                <a:chOff x="1222" y="766"/>
                <a:chExt cx="309" cy="307"/>
              </a:xfrm>
            </p:grpSpPr>
            <p:grpSp>
              <p:nvGrpSpPr>
                <p:cNvPr id="39" name="Group 31">
                  <a:extLst>
                    <a:ext uri="{FF2B5EF4-FFF2-40B4-BE49-F238E27FC236}">
                      <a16:creationId xmlns:a16="http://schemas.microsoft.com/office/drawing/2014/main" id="{FF335511-26C9-7B64-B4D3-42CDD28CED6A}"/>
                    </a:ext>
                  </a:extLst>
                </p:cNvPr>
                <p:cNvGrpSpPr>
                  <a:grpSpLocks/>
                </p:cNvGrpSpPr>
                <p:nvPr/>
              </p:nvGrpSpPr>
              <p:grpSpPr bwMode="auto">
                <a:xfrm>
                  <a:off x="1222" y="766"/>
                  <a:ext cx="309" cy="307"/>
                  <a:chOff x="2661" y="3024"/>
                  <a:chExt cx="459" cy="459"/>
                </a:xfrm>
              </p:grpSpPr>
              <p:sp>
                <p:nvSpPr>
                  <p:cNvPr id="42" name="Oval 32">
                    <a:extLst>
                      <a:ext uri="{FF2B5EF4-FFF2-40B4-BE49-F238E27FC236}">
                        <a16:creationId xmlns:a16="http://schemas.microsoft.com/office/drawing/2014/main" id="{4AFFF85D-6284-152C-E0AF-D1749E3A7AB0}"/>
                      </a:ext>
                    </a:extLst>
                  </p:cNvPr>
                  <p:cNvSpPr>
                    <a:spLocks noChangeArrowheads="1"/>
                  </p:cNvSpPr>
                  <p:nvPr/>
                </p:nvSpPr>
                <p:spPr bwMode="auto">
                  <a:xfrm>
                    <a:off x="2784" y="3024"/>
                    <a:ext cx="234" cy="459"/>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sp>
                <p:nvSpPr>
                  <p:cNvPr id="43" name="Oval 33">
                    <a:extLst>
                      <a:ext uri="{FF2B5EF4-FFF2-40B4-BE49-F238E27FC236}">
                        <a16:creationId xmlns:a16="http://schemas.microsoft.com/office/drawing/2014/main" id="{E46FC374-5A5D-85BC-060A-17492B70CD6D}"/>
                      </a:ext>
                    </a:extLst>
                  </p:cNvPr>
                  <p:cNvSpPr>
                    <a:spLocks noChangeArrowheads="1"/>
                  </p:cNvSpPr>
                  <p:nvPr/>
                </p:nvSpPr>
                <p:spPr bwMode="auto">
                  <a:xfrm rot="-5400000">
                    <a:off x="2771" y="3010"/>
                    <a:ext cx="240" cy="45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grpSp>
            <p:sp>
              <p:nvSpPr>
                <p:cNvPr id="40" name="Line 34">
                  <a:extLst>
                    <a:ext uri="{FF2B5EF4-FFF2-40B4-BE49-F238E27FC236}">
                      <a16:creationId xmlns:a16="http://schemas.microsoft.com/office/drawing/2014/main" id="{A27F8278-9687-3172-4695-0B7801257E38}"/>
                    </a:ext>
                  </a:extLst>
                </p:cNvPr>
                <p:cNvSpPr>
                  <a:spLocks noChangeShapeType="1"/>
                </p:cNvSpPr>
                <p:nvPr/>
              </p:nvSpPr>
              <p:spPr bwMode="auto">
                <a:xfrm flipV="1">
                  <a:off x="1286" y="832"/>
                  <a:ext cx="72" cy="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41" name="Line 35">
                  <a:extLst>
                    <a:ext uri="{FF2B5EF4-FFF2-40B4-BE49-F238E27FC236}">
                      <a16:creationId xmlns:a16="http://schemas.microsoft.com/office/drawing/2014/main" id="{28AF764C-09A5-B37A-0F7A-EFFBA32A7A22}"/>
                    </a:ext>
                  </a:extLst>
                </p:cNvPr>
                <p:cNvSpPr>
                  <a:spLocks noChangeShapeType="1"/>
                </p:cNvSpPr>
                <p:nvPr/>
              </p:nvSpPr>
              <p:spPr bwMode="auto">
                <a:xfrm flipH="1" flipV="1">
                  <a:off x="1419" y="777"/>
                  <a:ext cx="35" cy="76"/>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grpSp>
            <p:nvGrpSpPr>
              <p:cNvPr id="33" name="Group 36">
                <a:extLst>
                  <a:ext uri="{FF2B5EF4-FFF2-40B4-BE49-F238E27FC236}">
                    <a16:creationId xmlns:a16="http://schemas.microsoft.com/office/drawing/2014/main" id="{5041C417-137E-396A-A333-80D2BE581087}"/>
                  </a:ext>
                </a:extLst>
              </p:cNvPr>
              <p:cNvGrpSpPr>
                <a:grpSpLocks/>
              </p:cNvGrpSpPr>
              <p:nvPr/>
            </p:nvGrpSpPr>
            <p:grpSpPr bwMode="auto">
              <a:xfrm>
                <a:off x="703" y="700"/>
                <a:ext cx="419" cy="417"/>
                <a:chOff x="703" y="700"/>
                <a:chExt cx="419" cy="417"/>
              </a:xfrm>
            </p:grpSpPr>
            <p:grpSp>
              <p:nvGrpSpPr>
                <p:cNvPr id="34" name="Group 37">
                  <a:extLst>
                    <a:ext uri="{FF2B5EF4-FFF2-40B4-BE49-F238E27FC236}">
                      <a16:creationId xmlns:a16="http://schemas.microsoft.com/office/drawing/2014/main" id="{358BD6FF-A9B0-2CD4-870E-28BA285AD792}"/>
                    </a:ext>
                  </a:extLst>
                </p:cNvPr>
                <p:cNvGrpSpPr>
                  <a:grpSpLocks/>
                </p:cNvGrpSpPr>
                <p:nvPr/>
              </p:nvGrpSpPr>
              <p:grpSpPr bwMode="auto">
                <a:xfrm>
                  <a:off x="703" y="700"/>
                  <a:ext cx="419" cy="417"/>
                  <a:chOff x="3024" y="2976"/>
                  <a:chExt cx="624" cy="624"/>
                </a:xfrm>
              </p:grpSpPr>
              <p:sp>
                <p:nvSpPr>
                  <p:cNvPr id="37" name="Oval 38">
                    <a:extLst>
                      <a:ext uri="{FF2B5EF4-FFF2-40B4-BE49-F238E27FC236}">
                        <a16:creationId xmlns:a16="http://schemas.microsoft.com/office/drawing/2014/main" id="{068691A5-1FDA-E737-C1E1-998196F1C7BC}"/>
                      </a:ext>
                    </a:extLst>
                  </p:cNvPr>
                  <p:cNvSpPr>
                    <a:spLocks noChangeArrowheads="1"/>
                  </p:cNvSpPr>
                  <p:nvPr/>
                </p:nvSpPr>
                <p:spPr bwMode="auto">
                  <a:xfrm>
                    <a:off x="3264" y="2976"/>
                    <a:ext cx="144" cy="624"/>
                  </a:xfrm>
                  <a:prstGeom prst="ellipse">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sp>
                <p:nvSpPr>
                  <p:cNvPr id="38" name="Oval 39">
                    <a:extLst>
                      <a:ext uri="{FF2B5EF4-FFF2-40B4-BE49-F238E27FC236}">
                        <a16:creationId xmlns:a16="http://schemas.microsoft.com/office/drawing/2014/main" id="{3D70E501-BE69-A205-B405-80C8F1A22D47}"/>
                      </a:ext>
                    </a:extLst>
                  </p:cNvPr>
                  <p:cNvSpPr>
                    <a:spLocks noChangeArrowheads="1"/>
                  </p:cNvSpPr>
                  <p:nvPr/>
                </p:nvSpPr>
                <p:spPr bwMode="auto">
                  <a:xfrm rot="-5400000">
                    <a:off x="3264" y="2976"/>
                    <a:ext cx="144" cy="624"/>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endParaRPr lang="en-US" altLang="en-US"/>
                  </a:p>
                </p:txBody>
              </p:sp>
            </p:grpSp>
            <p:sp>
              <p:nvSpPr>
                <p:cNvPr id="35" name="Line 40">
                  <a:extLst>
                    <a:ext uri="{FF2B5EF4-FFF2-40B4-BE49-F238E27FC236}">
                      <a16:creationId xmlns:a16="http://schemas.microsoft.com/office/drawing/2014/main" id="{54CE589D-605C-4999-AA60-73210A3325DA}"/>
                    </a:ext>
                  </a:extLst>
                </p:cNvPr>
                <p:cNvSpPr>
                  <a:spLocks noChangeShapeType="1"/>
                </p:cNvSpPr>
                <p:nvPr/>
              </p:nvSpPr>
              <p:spPr bwMode="auto">
                <a:xfrm flipV="1">
                  <a:off x="758" y="862"/>
                  <a:ext cx="84" cy="1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36" name="Line 41">
                  <a:extLst>
                    <a:ext uri="{FF2B5EF4-FFF2-40B4-BE49-F238E27FC236}">
                      <a16:creationId xmlns:a16="http://schemas.microsoft.com/office/drawing/2014/main" id="{C8F4A101-8B9B-4422-C408-D4D208BECA1F}"/>
                    </a:ext>
                  </a:extLst>
                </p:cNvPr>
                <p:cNvSpPr>
                  <a:spLocks noChangeShapeType="1"/>
                </p:cNvSpPr>
                <p:nvPr/>
              </p:nvSpPr>
              <p:spPr bwMode="auto">
                <a:xfrm flipH="1" flipV="1">
                  <a:off x="933" y="725"/>
                  <a:ext cx="25" cy="92"/>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grpSp>
      </p:grpSp>
      <p:sp>
        <p:nvSpPr>
          <p:cNvPr id="59" name="Text Box 42">
            <a:extLst>
              <a:ext uri="{FF2B5EF4-FFF2-40B4-BE49-F238E27FC236}">
                <a16:creationId xmlns:a16="http://schemas.microsoft.com/office/drawing/2014/main" id="{953D549F-E60B-D423-5332-D7FE6C2879C6}"/>
              </a:ext>
            </a:extLst>
          </p:cNvPr>
          <p:cNvSpPr txBox="1">
            <a:spLocks noChangeArrowheads="1"/>
          </p:cNvSpPr>
          <p:nvPr/>
        </p:nvSpPr>
        <p:spPr bwMode="auto">
          <a:xfrm>
            <a:off x="5087603" y="4847490"/>
            <a:ext cx="2816170" cy="830997"/>
          </a:xfrm>
          <a:prstGeom prst="rect">
            <a:avLst/>
          </a:prstGeom>
          <a:noFill/>
          <a:ln w="12700">
            <a:noFill/>
            <a:miter lim="800000"/>
            <a:headEnd/>
            <a:tailEnd/>
          </a:ln>
          <a:effectLst/>
        </p:spPr>
        <p:txBody>
          <a:bodyPr wrap="square">
            <a:spAutoFit/>
          </a:bodyPr>
          <a:lstStyle/>
          <a:p>
            <a:pPr eaLnBrk="0" hangingPunct="0">
              <a:defRPr/>
            </a:pPr>
            <a:r>
              <a:rPr lang="en-US" sz="1600" dirty="0"/>
              <a:t>Scanning the </a:t>
            </a:r>
            <a:r>
              <a:rPr lang="en-US" sz="1600" dirty="0" err="1"/>
              <a:t>Pockels</a:t>
            </a:r>
            <a:r>
              <a:rPr lang="en-US" sz="1600" dirty="0"/>
              <a:t> Cell voltage = scanning the residual linear polarization  (</a:t>
            </a:r>
            <a:r>
              <a:rPr lang="en-US" sz="1600" dirty="0" err="1"/>
              <a:t>DoLP</a:t>
            </a:r>
            <a:r>
              <a:rPr lang="en-US" sz="1600" dirty="0"/>
              <a:t>)</a:t>
            </a:r>
          </a:p>
        </p:txBody>
      </p:sp>
      <p:grpSp>
        <p:nvGrpSpPr>
          <p:cNvPr id="60" name="Group 43">
            <a:extLst>
              <a:ext uri="{FF2B5EF4-FFF2-40B4-BE49-F238E27FC236}">
                <a16:creationId xmlns:a16="http://schemas.microsoft.com/office/drawing/2014/main" id="{3F81B6D5-631E-9BA1-89F9-E3AE4A25396C}"/>
              </a:ext>
            </a:extLst>
          </p:cNvPr>
          <p:cNvGrpSpPr>
            <a:grpSpLocks/>
          </p:cNvGrpSpPr>
          <p:nvPr/>
        </p:nvGrpSpPr>
        <p:grpSpPr bwMode="auto">
          <a:xfrm>
            <a:off x="631158" y="3717984"/>
            <a:ext cx="4222749" cy="2614613"/>
            <a:chOff x="7" y="806"/>
            <a:chExt cx="2660" cy="1647"/>
          </a:xfrm>
        </p:grpSpPr>
        <p:grpSp>
          <p:nvGrpSpPr>
            <p:cNvPr id="61" name="Group 44">
              <a:extLst>
                <a:ext uri="{FF2B5EF4-FFF2-40B4-BE49-F238E27FC236}">
                  <a16:creationId xmlns:a16="http://schemas.microsoft.com/office/drawing/2014/main" id="{7271B72D-B9F6-8959-2A5C-18E2C9EA1ECF}"/>
                </a:ext>
              </a:extLst>
            </p:cNvPr>
            <p:cNvGrpSpPr>
              <a:grpSpLocks/>
            </p:cNvGrpSpPr>
            <p:nvPr/>
          </p:nvGrpSpPr>
          <p:grpSpPr bwMode="auto">
            <a:xfrm>
              <a:off x="161" y="1025"/>
              <a:ext cx="2506" cy="1428"/>
              <a:chOff x="446" y="1914"/>
              <a:chExt cx="2736" cy="1553"/>
            </a:xfrm>
          </p:grpSpPr>
          <p:pic>
            <p:nvPicPr>
              <p:cNvPr id="64" name="Picture 45">
                <a:extLst>
                  <a:ext uri="{FF2B5EF4-FFF2-40B4-BE49-F238E27FC236}">
                    <a16:creationId xmlns:a16="http://schemas.microsoft.com/office/drawing/2014/main" id="{B28198D7-3E76-17DF-8202-46D40EF19FE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960" t="1666" r="960" b="1666"/>
              <a:stretch>
                <a:fillRect/>
              </a:stretch>
            </p:blipFill>
            <p:spPr bwMode="auto">
              <a:xfrm>
                <a:off x="446" y="1914"/>
                <a:ext cx="2736" cy="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Line 46">
                <a:extLst>
                  <a:ext uri="{FF2B5EF4-FFF2-40B4-BE49-F238E27FC236}">
                    <a16:creationId xmlns:a16="http://schemas.microsoft.com/office/drawing/2014/main" id="{FDB9B90C-D660-B420-0204-C32C731997F2}"/>
                  </a:ext>
                </a:extLst>
              </p:cNvPr>
              <p:cNvSpPr>
                <a:spLocks noChangeShapeType="1"/>
              </p:cNvSpPr>
              <p:nvPr/>
            </p:nvSpPr>
            <p:spPr bwMode="auto">
              <a:xfrm>
                <a:off x="660" y="2322"/>
                <a:ext cx="24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62" name="Text Box 47">
              <a:extLst>
                <a:ext uri="{FF2B5EF4-FFF2-40B4-BE49-F238E27FC236}">
                  <a16:creationId xmlns:a16="http://schemas.microsoft.com/office/drawing/2014/main" id="{CFD02824-6A42-64C1-EBB8-E9B3BA50FF49}"/>
                </a:ext>
              </a:extLst>
            </p:cNvPr>
            <p:cNvSpPr txBox="1">
              <a:spLocks noChangeArrowheads="1"/>
            </p:cNvSpPr>
            <p:nvPr/>
          </p:nvSpPr>
          <p:spPr bwMode="auto">
            <a:xfrm rot="-5400000">
              <a:off x="-618" y="1431"/>
              <a:ext cx="14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eaLnBrk="1" hangingPunct="1">
                <a:spcBef>
                  <a:spcPct val="50000"/>
                </a:spcBef>
              </a:pPr>
              <a:r>
                <a:rPr lang="en-US" altLang="en-US" sz="1200" dirty="0">
                  <a:latin typeface="Comic Sans MS" panose="030F0702030302020204" pitchFamily="66" charset="0"/>
                </a:rPr>
                <a:t>Intensity Asymmetry (ppm)</a:t>
              </a:r>
            </a:p>
          </p:txBody>
        </p:sp>
        <p:sp>
          <p:nvSpPr>
            <p:cNvPr id="63" name="Text Box 48">
              <a:extLst>
                <a:ext uri="{FF2B5EF4-FFF2-40B4-BE49-F238E27FC236}">
                  <a16:creationId xmlns:a16="http://schemas.microsoft.com/office/drawing/2014/main" id="{AB8F2A89-6D66-2753-C533-B4F5811559BF}"/>
                </a:ext>
              </a:extLst>
            </p:cNvPr>
            <p:cNvSpPr txBox="1">
              <a:spLocks noChangeArrowheads="1"/>
            </p:cNvSpPr>
            <p:nvPr/>
          </p:nvSpPr>
          <p:spPr bwMode="auto">
            <a:xfrm>
              <a:off x="578" y="2015"/>
              <a:ext cx="1840" cy="13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Georgia" panose="02040502050405020303" pitchFamily="18" charset="0"/>
                </a:defRPr>
              </a:lvl1pPr>
              <a:lvl2pPr marL="742950" indent="-285750" eaLnBrk="0" hangingPunct="0">
                <a:defRPr sz="1600" b="1">
                  <a:solidFill>
                    <a:schemeClr val="tx1"/>
                  </a:solidFill>
                  <a:latin typeface="Georgia" panose="02040502050405020303" pitchFamily="18" charset="0"/>
                </a:defRPr>
              </a:lvl2pPr>
              <a:lvl3pPr marL="1143000" indent="-228600" eaLnBrk="0" hangingPunct="0">
                <a:defRPr sz="1600" b="1">
                  <a:solidFill>
                    <a:schemeClr val="tx1"/>
                  </a:solidFill>
                  <a:latin typeface="Georgia" panose="02040502050405020303" pitchFamily="18" charset="0"/>
                </a:defRPr>
              </a:lvl3pPr>
              <a:lvl4pPr marL="1600200" indent="-228600" eaLnBrk="0" hangingPunct="0">
                <a:defRPr sz="1600" b="1">
                  <a:solidFill>
                    <a:schemeClr val="tx1"/>
                  </a:solidFill>
                  <a:latin typeface="Georgia" panose="02040502050405020303" pitchFamily="18" charset="0"/>
                </a:defRPr>
              </a:lvl4pPr>
              <a:lvl5pPr marL="2057400" indent="-228600" eaLnBrk="0" hangingPunct="0">
                <a:defRPr sz="1600" b="1">
                  <a:solidFill>
                    <a:schemeClr val="tx1"/>
                  </a:solidFill>
                  <a:latin typeface="Georgia" panose="02040502050405020303" pitchFamily="18" charset="0"/>
                </a:defRPr>
              </a:lvl5pPr>
              <a:lvl6pPr marL="2514600" indent="-228600" eaLnBrk="0" fontAlgn="base" hangingPunct="0">
                <a:spcBef>
                  <a:spcPct val="0"/>
                </a:spcBef>
                <a:spcAft>
                  <a:spcPct val="0"/>
                </a:spcAft>
                <a:defRPr sz="1600" b="1">
                  <a:solidFill>
                    <a:schemeClr val="tx1"/>
                  </a:solidFill>
                  <a:latin typeface="Georgia" panose="02040502050405020303" pitchFamily="18" charset="0"/>
                </a:defRPr>
              </a:lvl6pPr>
              <a:lvl7pPr marL="2971800" indent="-228600" eaLnBrk="0" fontAlgn="base" hangingPunct="0">
                <a:spcBef>
                  <a:spcPct val="0"/>
                </a:spcBef>
                <a:spcAft>
                  <a:spcPct val="0"/>
                </a:spcAft>
                <a:defRPr sz="1600" b="1">
                  <a:solidFill>
                    <a:schemeClr val="tx1"/>
                  </a:solidFill>
                  <a:latin typeface="Georgia" panose="02040502050405020303" pitchFamily="18" charset="0"/>
                </a:defRPr>
              </a:lvl7pPr>
              <a:lvl8pPr marL="3429000" indent="-228600" eaLnBrk="0" fontAlgn="base" hangingPunct="0">
                <a:spcBef>
                  <a:spcPct val="0"/>
                </a:spcBef>
                <a:spcAft>
                  <a:spcPct val="0"/>
                </a:spcAft>
                <a:defRPr sz="1600" b="1">
                  <a:solidFill>
                    <a:schemeClr val="tx1"/>
                  </a:solidFill>
                  <a:latin typeface="Georgia" panose="02040502050405020303" pitchFamily="18" charset="0"/>
                </a:defRPr>
              </a:lvl8pPr>
              <a:lvl9pPr marL="3886200" indent="-228600" eaLnBrk="0" fontAlgn="base" hangingPunct="0">
                <a:spcBef>
                  <a:spcPct val="0"/>
                </a:spcBef>
                <a:spcAft>
                  <a:spcPct val="0"/>
                </a:spcAft>
                <a:defRPr sz="1600" b="1">
                  <a:solidFill>
                    <a:schemeClr val="tx1"/>
                  </a:solidFill>
                  <a:latin typeface="Georgia" panose="02040502050405020303" pitchFamily="18" charset="0"/>
                </a:defRPr>
              </a:lvl9pPr>
            </a:lstStyle>
            <a:p>
              <a:pPr algn="ctr" eaLnBrk="1" hangingPunct="1"/>
              <a:r>
                <a:rPr lang="en-US" altLang="en-US" sz="1200">
                  <a:latin typeface="Comic Sans MS" panose="030F0702030302020204" pitchFamily="66" charset="0"/>
                </a:rPr>
                <a:t>Pockels cell voltage </a:t>
              </a:r>
              <a:r>
                <a:rPr lang="en-US" altLang="en-US" sz="1400">
                  <a:latin typeface="Symbol" panose="05050102010706020507" pitchFamily="18" charset="2"/>
                </a:rPr>
                <a:t>D</a:t>
              </a:r>
              <a:r>
                <a:rPr lang="en-US" altLang="en-US" sz="1200">
                  <a:latin typeface="Comic Sans MS" panose="030F0702030302020204" pitchFamily="66" charset="0"/>
                </a:rPr>
                <a:t> offset (V)</a:t>
              </a:r>
            </a:p>
          </p:txBody>
        </p:sp>
      </p:grpSp>
      <p:sp>
        <p:nvSpPr>
          <p:cNvPr id="13" name="Arrow: Right 12">
            <a:extLst>
              <a:ext uri="{FF2B5EF4-FFF2-40B4-BE49-F238E27FC236}">
                <a16:creationId xmlns:a16="http://schemas.microsoft.com/office/drawing/2014/main" id="{66FD538E-3767-AADE-540E-8D374272EBBA}"/>
              </a:ext>
            </a:extLst>
          </p:cNvPr>
          <p:cNvSpPr/>
          <p:nvPr/>
        </p:nvSpPr>
        <p:spPr>
          <a:xfrm rot="10800000">
            <a:off x="4870927" y="5119852"/>
            <a:ext cx="209306" cy="959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8EB2C6CB-E07F-99E0-C564-4DB5AD46887B}"/>
              </a:ext>
            </a:extLst>
          </p:cNvPr>
          <p:cNvSpPr txBox="1"/>
          <p:nvPr/>
        </p:nvSpPr>
        <p:spPr>
          <a:xfrm>
            <a:off x="327620" y="6204115"/>
            <a:ext cx="2499865"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
        <p:nvSpPr>
          <p:cNvPr id="9" name="TextBox 8">
            <a:extLst>
              <a:ext uri="{FF2B5EF4-FFF2-40B4-BE49-F238E27FC236}">
                <a16:creationId xmlns:a16="http://schemas.microsoft.com/office/drawing/2014/main" id="{C1F3D14C-79D4-D937-27AF-97B8B669BE5A}"/>
              </a:ext>
            </a:extLst>
          </p:cNvPr>
          <p:cNvSpPr txBox="1"/>
          <p:nvPr/>
        </p:nvSpPr>
        <p:spPr>
          <a:xfrm>
            <a:off x="9394366" y="3601502"/>
            <a:ext cx="2499865"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3288542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9CD6BAF1-C926-4A27-BFB2-D6E910119C1C}"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Spin 2023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66</a:t>
            </a:fld>
            <a:endParaRPr lang="en-CA"/>
          </a:p>
        </p:txBody>
      </p:sp>
      <p:sp>
        <p:nvSpPr>
          <p:cNvPr id="2" name="TextBox 1">
            <a:extLst>
              <a:ext uri="{FF2B5EF4-FFF2-40B4-BE49-F238E27FC236}">
                <a16:creationId xmlns:a16="http://schemas.microsoft.com/office/drawing/2014/main" id="{01626F7C-EB84-FB11-7EEC-4BC8E395A8A4}"/>
              </a:ext>
            </a:extLst>
          </p:cNvPr>
          <p:cNvSpPr txBox="1"/>
          <p:nvPr/>
        </p:nvSpPr>
        <p:spPr>
          <a:xfrm>
            <a:off x="312175" y="659209"/>
            <a:ext cx="3949001" cy="1200329"/>
          </a:xfrm>
          <a:prstGeom prst="rect">
            <a:avLst/>
          </a:prstGeom>
          <a:noFill/>
        </p:spPr>
        <p:txBody>
          <a:bodyPr wrap="square" rtlCol="0">
            <a:spAutoFit/>
          </a:bodyPr>
          <a:lstStyle/>
          <a:p>
            <a:r>
              <a:rPr lang="en-US" b="1" dirty="0"/>
              <a:t>The QWeak Experiment</a:t>
            </a:r>
          </a:p>
          <a:p>
            <a:endParaRPr lang="en-US" b="1" dirty="0"/>
          </a:p>
          <a:p>
            <a:r>
              <a:rPr lang="en-US" b="1" dirty="0"/>
              <a:t>Experiment Sensitivity</a:t>
            </a:r>
          </a:p>
          <a:p>
            <a:endParaRPr lang="en-US" b="1" dirty="0"/>
          </a:p>
        </p:txBody>
      </p:sp>
      <p:sp>
        <p:nvSpPr>
          <p:cNvPr id="11" name="TextBox 10">
            <a:extLst>
              <a:ext uri="{FF2B5EF4-FFF2-40B4-BE49-F238E27FC236}">
                <a16:creationId xmlns:a16="http://schemas.microsoft.com/office/drawing/2014/main" id="{56939F8F-4A44-FB81-C306-6DF0642E3A55}"/>
              </a:ext>
            </a:extLst>
          </p:cNvPr>
          <p:cNvSpPr txBox="1"/>
          <p:nvPr/>
        </p:nvSpPr>
        <p:spPr>
          <a:xfrm>
            <a:off x="271875" y="212487"/>
            <a:ext cx="4942052" cy="400110"/>
          </a:xfrm>
          <a:prstGeom prst="rect">
            <a:avLst/>
          </a:prstGeom>
          <a:noFill/>
        </p:spPr>
        <p:txBody>
          <a:bodyPr wrap="square" rtlCol="0">
            <a:spAutoFit/>
          </a:bodyPr>
          <a:lstStyle/>
          <a:p>
            <a:r>
              <a:rPr lang="en-US" sz="2000" b="1" dirty="0"/>
              <a:t>Polarized Beam </a:t>
            </a:r>
          </a:p>
        </p:txBody>
      </p:sp>
      <p:pic>
        <p:nvPicPr>
          <p:cNvPr id="7" name="Picture 6">
            <a:extLst>
              <a:ext uri="{FF2B5EF4-FFF2-40B4-BE49-F238E27FC236}">
                <a16:creationId xmlns:a16="http://schemas.microsoft.com/office/drawing/2014/main" id="{7A7426CC-4622-24B5-8754-FCB4AF1A2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17" y="2093200"/>
            <a:ext cx="6141760" cy="3544307"/>
          </a:xfrm>
          <a:prstGeom prst="rect">
            <a:avLst/>
          </a:prstGeom>
        </p:spPr>
      </p:pic>
      <p:pic>
        <p:nvPicPr>
          <p:cNvPr id="8" name="Picture 7">
            <a:extLst>
              <a:ext uri="{FF2B5EF4-FFF2-40B4-BE49-F238E27FC236}">
                <a16:creationId xmlns:a16="http://schemas.microsoft.com/office/drawing/2014/main" id="{327D268D-2583-4373-AEA7-94BEA48A5E91}"/>
              </a:ext>
            </a:extLst>
          </p:cNvPr>
          <p:cNvPicPr>
            <a:picLocks noChangeAspect="1"/>
          </p:cNvPicPr>
          <p:nvPr/>
        </p:nvPicPr>
        <p:blipFill rotWithShape="1">
          <a:blip r:embed="rId3">
            <a:extLst>
              <a:ext uri="{28A0092B-C50C-407E-A947-70E740481C1C}">
                <a14:useLocalDpi xmlns:a14="http://schemas.microsoft.com/office/drawing/2010/main" val="0"/>
              </a:ext>
            </a:extLst>
          </a:blip>
          <a:srcRect r="10689"/>
          <a:stretch/>
        </p:blipFill>
        <p:spPr>
          <a:xfrm>
            <a:off x="7097278" y="3724962"/>
            <a:ext cx="4413680" cy="2474809"/>
          </a:xfrm>
          <a:prstGeom prst="rect">
            <a:avLst/>
          </a:prstGeom>
        </p:spPr>
      </p:pic>
    </p:spTree>
    <p:extLst>
      <p:ext uri="{BB962C8B-B14F-4D97-AF65-F5344CB8AC3E}">
        <p14:creationId xmlns:p14="http://schemas.microsoft.com/office/powerpoint/2010/main" val="3388826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4940B-8316-EF4E-7B95-88942303BFD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114ACEE-67C4-68C2-8B2C-1820CEE301CC}"/>
              </a:ext>
            </a:extLst>
          </p:cNvPr>
          <p:cNvSpPr>
            <a:spLocks noGrp="1"/>
          </p:cNvSpPr>
          <p:nvPr>
            <p:ph type="dt" sz="half" idx="10"/>
          </p:nvPr>
        </p:nvSpPr>
        <p:spPr/>
        <p:txBody>
          <a:bodyPr/>
          <a:lstStyle/>
          <a:p>
            <a:fld id="{AE60B343-CF40-492A-AFA9-2BE8179E36E4}" type="datetime1">
              <a:rPr lang="en-CA" smtClean="0"/>
              <a:t>2025-09-23</a:t>
            </a:fld>
            <a:endParaRPr lang="en-CA"/>
          </a:p>
        </p:txBody>
      </p:sp>
      <p:sp>
        <p:nvSpPr>
          <p:cNvPr id="3" name="Footer Placeholder 2">
            <a:extLst>
              <a:ext uri="{FF2B5EF4-FFF2-40B4-BE49-F238E27FC236}">
                <a16:creationId xmlns:a16="http://schemas.microsoft.com/office/drawing/2014/main" id="{43C9663D-AEFF-E1C2-FD1B-6E31BB2E8AC0}"/>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E077555-3F12-4942-A3C0-17C1888C22AE}"/>
              </a:ext>
            </a:extLst>
          </p:cNvPr>
          <p:cNvSpPr>
            <a:spLocks noGrp="1"/>
          </p:cNvSpPr>
          <p:nvPr>
            <p:ph type="sldNum" sz="quarter" idx="12"/>
          </p:nvPr>
        </p:nvSpPr>
        <p:spPr/>
        <p:txBody>
          <a:bodyPr/>
          <a:lstStyle/>
          <a:p>
            <a:fld id="{8C8064D2-ECE5-434A-BBA5-E34E59BF6EAC}" type="slidenum">
              <a:rPr lang="en-CA" smtClean="0"/>
              <a:t>67</a:t>
            </a:fld>
            <a:endParaRPr lang="en-CA"/>
          </a:p>
        </p:txBody>
      </p:sp>
      <p:sp>
        <p:nvSpPr>
          <p:cNvPr id="6" name="TextBox 5">
            <a:extLst>
              <a:ext uri="{FF2B5EF4-FFF2-40B4-BE49-F238E27FC236}">
                <a16:creationId xmlns:a16="http://schemas.microsoft.com/office/drawing/2014/main" id="{A51EBAB8-613A-4FD8-DA97-26E802D46198}"/>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7992C66D-DCA9-C2F0-614B-CA8924FB02D3}"/>
              </a:ext>
            </a:extLst>
          </p:cNvPr>
          <p:cNvSpPr txBox="1"/>
          <p:nvPr/>
        </p:nvSpPr>
        <p:spPr>
          <a:xfrm>
            <a:off x="307656" y="706964"/>
            <a:ext cx="4403830" cy="5016758"/>
          </a:xfrm>
          <a:prstGeom prst="rect">
            <a:avLst/>
          </a:prstGeom>
          <a:noFill/>
        </p:spPr>
        <p:txBody>
          <a:bodyPr wrap="square">
            <a:spAutoFit/>
          </a:bodyPr>
          <a:lstStyle/>
          <a:p>
            <a:r>
              <a:rPr lang="en-US" sz="1600" b="1" dirty="0"/>
              <a:t>Experiment Sensitivity</a:t>
            </a:r>
          </a:p>
          <a:p>
            <a:pPr algn="l"/>
            <a:endParaRPr lang="en-US" sz="1600" b="1" dirty="0"/>
          </a:p>
          <a:p>
            <a:pPr algn="l"/>
            <a:r>
              <a:rPr lang="en-US" sz="1600" b="1" dirty="0"/>
              <a:t>Modulation:</a:t>
            </a:r>
          </a:p>
          <a:p>
            <a:pPr algn="l"/>
            <a:endParaRPr lang="en-US" sz="1600" b="0" i="0" u="none" strike="noStrike" baseline="0" dirty="0"/>
          </a:p>
          <a:p>
            <a:pPr algn="l"/>
            <a:r>
              <a:rPr lang="en-US" sz="1600" dirty="0"/>
              <a:t>Beam modulation refers to the deliberate variation of beam parameters, such as</a:t>
            </a:r>
          </a:p>
          <a:p>
            <a:pPr algn="l"/>
            <a:r>
              <a:rPr lang="en-US" sz="1600" dirty="0"/>
              <a:t> </a:t>
            </a:r>
          </a:p>
          <a:p>
            <a:pPr marL="742950" lvl="1" indent="-285750">
              <a:buFont typeface="Arial" panose="020B0604020202020204" pitchFamily="34" charset="0"/>
              <a:buChar char="•"/>
            </a:pPr>
            <a:r>
              <a:rPr lang="en-US" sz="1600" dirty="0"/>
              <a:t>Beam current</a:t>
            </a:r>
          </a:p>
          <a:p>
            <a:pPr marL="742950" lvl="1" indent="-285750">
              <a:buFont typeface="Arial" panose="020B0604020202020204" pitchFamily="34" charset="0"/>
              <a:buChar char="•"/>
            </a:pPr>
            <a:r>
              <a:rPr lang="en-US" sz="1600" dirty="0"/>
              <a:t>Beam position</a:t>
            </a:r>
          </a:p>
          <a:p>
            <a:pPr marL="742950" lvl="1" indent="-285750">
              <a:buFont typeface="Arial" panose="020B0604020202020204" pitchFamily="34" charset="0"/>
              <a:buChar char="•"/>
            </a:pPr>
            <a:r>
              <a:rPr lang="en-US" sz="1600" dirty="0"/>
              <a:t>Beam angle/energy</a:t>
            </a:r>
          </a:p>
          <a:p>
            <a:pPr lvl="1"/>
            <a:endParaRPr lang="en-US" sz="1600" dirty="0"/>
          </a:p>
          <a:p>
            <a:pPr lvl="1"/>
            <a:endParaRPr lang="en-US" sz="1600" dirty="0"/>
          </a:p>
          <a:p>
            <a:r>
              <a:rPr lang="en-US" sz="1600" dirty="0"/>
              <a:t>Performing detector studies that measure the correlation between the detector signal and beam parameters is used to remove the corresponding false asymmetries.</a:t>
            </a:r>
          </a:p>
          <a:p>
            <a:endParaRPr lang="en-US" sz="1600" dirty="0"/>
          </a:p>
          <a:p>
            <a:r>
              <a:rPr lang="en-US" sz="1600" dirty="0"/>
              <a:t>Detector symmetry can also be used to measure transverse spin asymmetry (later).</a:t>
            </a:r>
          </a:p>
          <a:p>
            <a:pPr algn="l"/>
            <a:endParaRPr lang="en-US" sz="1600" b="0" i="0" u="none" strike="noStrike" baseline="0" dirty="0"/>
          </a:p>
        </p:txBody>
      </p:sp>
      <p:pic>
        <p:nvPicPr>
          <p:cNvPr id="8" name="BeamMotion-2">
            <a:hlinkClick r:id="" action="ppaction://media"/>
            <a:extLst>
              <a:ext uri="{FF2B5EF4-FFF2-40B4-BE49-F238E27FC236}">
                <a16:creationId xmlns:a16="http://schemas.microsoft.com/office/drawing/2014/main" id="{642E0013-EC55-FB2E-A929-5C56758545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2825" y="1028541"/>
            <a:ext cx="7235582" cy="4931753"/>
          </a:xfrm>
          <a:prstGeom prst="rect">
            <a:avLst/>
          </a:prstGeom>
        </p:spPr>
      </p:pic>
    </p:spTree>
    <p:extLst>
      <p:ext uri="{BB962C8B-B14F-4D97-AF65-F5344CB8AC3E}">
        <p14:creationId xmlns:p14="http://schemas.microsoft.com/office/powerpoint/2010/main" val="8797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F6BF6F-28DF-49F0-BFC6-AC4F8CC4342A}"/>
              </a:ext>
            </a:extLst>
          </p:cNvPr>
          <p:cNvSpPr>
            <a:spLocks noGrp="1"/>
          </p:cNvSpPr>
          <p:nvPr>
            <p:ph type="dt" sz="half" idx="10"/>
          </p:nvPr>
        </p:nvSpPr>
        <p:spPr/>
        <p:txBody>
          <a:bodyPr/>
          <a:lstStyle/>
          <a:p>
            <a:fld id="{5C8A633B-4AE0-4981-9E0C-AF8DD5731487}" type="datetime1">
              <a:rPr lang="en-CA" smtClean="0"/>
              <a:t>2025-09-23</a:t>
            </a:fld>
            <a:endParaRPr lang="en-CA"/>
          </a:p>
        </p:txBody>
      </p:sp>
      <p:sp>
        <p:nvSpPr>
          <p:cNvPr id="5" name="Footer Placeholder 4">
            <a:extLst>
              <a:ext uri="{FF2B5EF4-FFF2-40B4-BE49-F238E27FC236}">
                <a16:creationId xmlns:a16="http://schemas.microsoft.com/office/drawing/2014/main" id="{FBC86019-B1D9-40EE-8921-DA3A1F18D5D1}"/>
              </a:ext>
            </a:extLst>
          </p:cNvPr>
          <p:cNvSpPr>
            <a:spLocks noGrp="1"/>
          </p:cNvSpPr>
          <p:nvPr>
            <p:ph type="ftr" sz="quarter" idx="11"/>
          </p:nvPr>
        </p:nvSpPr>
        <p:spPr/>
        <p:txBody>
          <a:bodyPr/>
          <a:lstStyle/>
          <a:p>
            <a:r>
              <a:rPr lang="en-US"/>
              <a:t>SFB 1660 CRC Annual Graduate School (Michael Gericke)</a:t>
            </a:r>
            <a:endParaRPr lang="en-CA"/>
          </a:p>
        </p:txBody>
      </p:sp>
      <p:sp>
        <p:nvSpPr>
          <p:cNvPr id="6" name="Slide Number Placeholder 5">
            <a:extLst>
              <a:ext uri="{FF2B5EF4-FFF2-40B4-BE49-F238E27FC236}">
                <a16:creationId xmlns:a16="http://schemas.microsoft.com/office/drawing/2014/main" id="{9C9FDF50-98B8-42C3-AE65-AE6F77BEC900}"/>
              </a:ext>
            </a:extLst>
          </p:cNvPr>
          <p:cNvSpPr>
            <a:spLocks noGrp="1"/>
          </p:cNvSpPr>
          <p:nvPr>
            <p:ph type="sldNum" sz="quarter" idx="12"/>
          </p:nvPr>
        </p:nvSpPr>
        <p:spPr/>
        <p:txBody>
          <a:bodyPr/>
          <a:lstStyle/>
          <a:p>
            <a:fld id="{B026441B-1014-4067-A8DB-1210C2C2BC2C}" type="slidenum">
              <a:rPr lang="en-CA" smtClean="0"/>
              <a:t>68</a:t>
            </a:fld>
            <a:endParaRPr lang="en-CA"/>
          </a:p>
        </p:txBody>
      </p:sp>
      <p:pic>
        <p:nvPicPr>
          <p:cNvPr id="2" name="Picture 16">
            <a:extLst>
              <a:ext uri="{FF2B5EF4-FFF2-40B4-BE49-F238E27FC236}">
                <a16:creationId xmlns:a16="http://schemas.microsoft.com/office/drawing/2014/main" id="{6FE394A6-98EE-F820-5E29-F6A6ACCFE1B6}"/>
              </a:ext>
            </a:extLst>
          </p:cNvPr>
          <p:cNvPicPr>
            <a:picLocks noChangeAspect="1" noChangeArrowheads="1"/>
          </p:cNvPicPr>
          <p:nvPr/>
        </p:nvPicPr>
        <p:blipFill>
          <a:blip r:embed="rId2" cstate="print"/>
          <a:srcRect/>
          <a:stretch>
            <a:fillRect/>
          </a:stretch>
        </p:blipFill>
        <p:spPr bwMode="auto">
          <a:xfrm>
            <a:off x="4956940" y="612597"/>
            <a:ext cx="7048208" cy="5266611"/>
          </a:xfrm>
          <a:prstGeom prst="rect">
            <a:avLst/>
          </a:prstGeom>
          <a:noFill/>
          <a:ln w="9525">
            <a:noFill/>
            <a:miter lim="800000"/>
            <a:headEnd/>
            <a:tailEnd/>
          </a:ln>
        </p:spPr>
      </p:pic>
      <p:sp>
        <p:nvSpPr>
          <p:cNvPr id="3" name="CustomShape 3">
            <a:extLst>
              <a:ext uri="{FF2B5EF4-FFF2-40B4-BE49-F238E27FC236}">
                <a16:creationId xmlns:a16="http://schemas.microsoft.com/office/drawing/2014/main" id="{37BCFD8A-8923-1CA0-2476-78014764CF53}"/>
              </a:ext>
            </a:extLst>
          </p:cNvPr>
          <p:cNvSpPr>
            <a:spLocks noChangeArrowheads="1"/>
          </p:cNvSpPr>
          <p:nvPr/>
        </p:nvSpPr>
        <p:spPr bwMode="auto">
          <a:xfrm rot="-5400000">
            <a:off x="3765716" y="3093502"/>
            <a:ext cx="2011362" cy="304800"/>
          </a:xfrm>
          <a:prstGeom prst="rect">
            <a:avLst/>
          </a:prstGeom>
          <a:solidFill>
            <a:srgbClr val="FFFFFF"/>
          </a:solidFill>
          <a:ln w="9525">
            <a:noFill/>
            <a:miter lim="800000"/>
            <a:headEnd/>
            <a:tailEnd/>
          </a:ln>
        </p:spPr>
        <p:txBody>
          <a:bodyPr lIns="90000" tIns="46800" rIns="90000" bIns="46800" anchor="ctr"/>
          <a:lstStyle/>
          <a:p>
            <a:pPr algn="ctr" fontAlgn="base">
              <a:spcBef>
                <a:spcPct val="0"/>
              </a:spcBef>
              <a:spcAft>
                <a:spcPct val="0"/>
              </a:spcAft>
            </a:pPr>
            <a:r>
              <a:rPr lang="en-US" sz="1200" b="1" dirty="0">
                <a:solidFill>
                  <a:srgbClr val="000000"/>
                </a:solidFill>
                <a:cs typeface="Arial" pitchFamily="34" charset="0"/>
              </a:rPr>
              <a:t>YIELD [mV/µA]</a:t>
            </a:r>
          </a:p>
        </p:txBody>
      </p:sp>
      <p:sp>
        <p:nvSpPr>
          <p:cNvPr id="10" name="CustomShape 11">
            <a:extLst>
              <a:ext uri="{FF2B5EF4-FFF2-40B4-BE49-F238E27FC236}">
                <a16:creationId xmlns:a16="http://schemas.microsoft.com/office/drawing/2014/main" id="{870F0F72-2C5C-AEA0-269B-1B5BB24A16C5}"/>
              </a:ext>
            </a:extLst>
          </p:cNvPr>
          <p:cNvSpPr>
            <a:spLocks noChangeArrowheads="1"/>
          </p:cNvSpPr>
          <p:nvPr/>
        </p:nvSpPr>
        <p:spPr bwMode="auto">
          <a:xfrm>
            <a:off x="7492825" y="5906551"/>
            <a:ext cx="1976437" cy="311150"/>
          </a:xfrm>
          <a:prstGeom prst="rect">
            <a:avLst/>
          </a:prstGeom>
          <a:solidFill>
            <a:srgbClr val="FFFFFF"/>
          </a:solidFill>
          <a:ln w="9525">
            <a:noFill/>
            <a:miter lim="800000"/>
            <a:headEnd/>
            <a:tailEnd/>
          </a:ln>
        </p:spPr>
        <p:txBody>
          <a:bodyPr lIns="90000" tIns="46800" rIns="90000" bIns="46800" anchor="ctr"/>
          <a:lstStyle/>
          <a:p>
            <a:pPr algn="ctr" fontAlgn="base">
              <a:spcBef>
                <a:spcPct val="0"/>
              </a:spcBef>
              <a:spcAft>
                <a:spcPct val="0"/>
              </a:spcAft>
            </a:pPr>
            <a:r>
              <a:rPr lang="en-US" sz="1200" b="1" i="1" dirty="0">
                <a:solidFill>
                  <a:srgbClr val="000000"/>
                </a:solidFill>
                <a:cs typeface="Arial" pitchFamily="34" charset="0"/>
              </a:rPr>
              <a:t>Target X [mm]</a:t>
            </a:r>
            <a:endParaRPr lang="en-US" sz="3200" b="1" i="1" dirty="0">
              <a:solidFill>
                <a:srgbClr val="000000"/>
              </a:solidFill>
              <a:cs typeface="Arial" pitchFamily="34" charset="0"/>
            </a:endParaRPr>
          </a:p>
        </p:txBody>
      </p:sp>
      <p:pic>
        <p:nvPicPr>
          <p:cNvPr id="12" name="Picture 11">
            <a:extLst>
              <a:ext uri="{FF2B5EF4-FFF2-40B4-BE49-F238E27FC236}">
                <a16:creationId xmlns:a16="http://schemas.microsoft.com/office/drawing/2014/main" id="{12671A58-7096-1429-D710-1272B7381285}"/>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5934474" y="752071"/>
            <a:ext cx="5004958" cy="5078923"/>
          </a:xfrm>
          <a:prstGeom prst="rect">
            <a:avLst/>
          </a:prstGeom>
        </p:spPr>
      </p:pic>
      <p:sp>
        <p:nvSpPr>
          <p:cNvPr id="8" name="TextBox 7">
            <a:extLst>
              <a:ext uri="{FF2B5EF4-FFF2-40B4-BE49-F238E27FC236}">
                <a16:creationId xmlns:a16="http://schemas.microsoft.com/office/drawing/2014/main" id="{8605BD3B-9E85-A621-0799-28003DA334BD}"/>
              </a:ext>
            </a:extLst>
          </p:cNvPr>
          <p:cNvSpPr txBox="1"/>
          <p:nvPr/>
        </p:nvSpPr>
        <p:spPr>
          <a:xfrm>
            <a:off x="312175" y="1155026"/>
            <a:ext cx="4273680" cy="3785652"/>
          </a:xfrm>
          <a:prstGeom prst="rect">
            <a:avLst/>
          </a:prstGeom>
          <a:noFill/>
        </p:spPr>
        <p:txBody>
          <a:bodyPr wrap="square" rtlCol="0">
            <a:spAutoFit/>
          </a:bodyPr>
          <a:lstStyle/>
          <a:p>
            <a:r>
              <a:rPr lang="en-US" sz="1600" dirty="0"/>
              <a:t>Detector symmetry allows measurement of:</a:t>
            </a:r>
            <a:br>
              <a:rPr lang="en-US" sz="1600" dirty="0"/>
            </a:br>
            <a:endParaRPr lang="en-US" sz="1600" dirty="0"/>
          </a:p>
          <a:p>
            <a:pPr marL="742950" lvl="1" indent="-285750">
              <a:buFont typeface="Arial" panose="020B0604020202020204" pitchFamily="34" charset="0"/>
              <a:buChar char="•"/>
            </a:pPr>
            <a:r>
              <a:rPr lang="en-US" sz="1600" dirty="0"/>
              <a:t>Beam motion</a:t>
            </a:r>
          </a:p>
          <a:p>
            <a:pPr marL="742950" lvl="1" indent="-285750">
              <a:buFont typeface="Arial" panose="020B0604020202020204" pitchFamily="34" charset="0"/>
              <a:buChar char="•"/>
            </a:pPr>
            <a:r>
              <a:rPr lang="en-US" sz="1600" dirty="0"/>
              <a:t>Beam position</a:t>
            </a:r>
          </a:p>
          <a:p>
            <a:pPr marL="742950" lvl="1" indent="-285750">
              <a:buFont typeface="Arial" panose="020B0604020202020204" pitchFamily="34" charset="0"/>
              <a:buChar char="•"/>
            </a:pPr>
            <a:r>
              <a:rPr lang="en-US" sz="1600" dirty="0"/>
              <a:t>Beam angle</a:t>
            </a:r>
          </a:p>
          <a:p>
            <a:pPr lvl="1"/>
            <a:endParaRPr lang="en-US" sz="1600" dirty="0"/>
          </a:p>
          <a:p>
            <a:r>
              <a:rPr lang="en-US" sz="1600" dirty="0"/>
              <a:t>Performing detector studies that measure the correlation between the detector signal and beam parameters (deliberate variation) is used to remove the corresponding false asymmetries.</a:t>
            </a:r>
          </a:p>
          <a:p>
            <a:endParaRPr lang="en-US" sz="1600" dirty="0"/>
          </a:p>
          <a:p>
            <a:r>
              <a:rPr lang="en-US" sz="1600" dirty="0"/>
              <a:t>Detector symmetry can also be used to measure transverse spin asymmetry.</a:t>
            </a:r>
          </a:p>
          <a:p>
            <a:endParaRPr lang="en-US" sz="1600" dirty="0"/>
          </a:p>
          <a:p>
            <a:endParaRPr lang="en-US" sz="1600" dirty="0"/>
          </a:p>
        </p:txBody>
      </p:sp>
      <p:sp>
        <p:nvSpPr>
          <p:cNvPr id="13" name="TextBox 12">
            <a:extLst>
              <a:ext uri="{FF2B5EF4-FFF2-40B4-BE49-F238E27FC236}">
                <a16:creationId xmlns:a16="http://schemas.microsoft.com/office/drawing/2014/main" id="{CEC51D98-A5D7-447C-75CD-9D1E4E40B8CC}"/>
              </a:ext>
            </a:extLst>
          </p:cNvPr>
          <p:cNvSpPr txBox="1"/>
          <p:nvPr/>
        </p:nvSpPr>
        <p:spPr>
          <a:xfrm>
            <a:off x="312175" y="659209"/>
            <a:ext cx="4563391" cy="400110"/>
          </a:xfrm>
          <a:prstGeom prst="rect">
            <a:avLst/>
          </a:prstGeom>
          <a:noFill/>
        </p:spPr>
        <p:txBody>
          <a:bodyPr wrap="square" rtlCol="0">
            <a:spAutoFit/>
          </a:bodyPr>
          <a:lstStyle/>
          <a:p>
            <a:r>
              <a:rPr lang="en-US" sz="2000" b="1" dirty="0"/>
              <a:t>Examples of experimental effects</a:t>
            </a:r>
          </a:p>
        </p:txBody>
      </p:sp>
    </p:spTree>
    <p:extLst>
      <p:ext uri="{BB962C8B-B14F-4D97-AF65-F5344CB8AC3E}">
        <p14:creationId xmlns:p14="http://schemas.microsoft.com/office/powerpoint/2010/main" val="23340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4CA7-A6ED-10C1-CA36-D9956708A1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BC6D51B-307D-9CD1-8546-14F618049526}"/>
              </a:ext>
            </a:extLst>
          </p:cNvPr>
          <p:cNvSpPr>
            <a:spLocks noGrp="1"/>
          </p:cNvSpPr>
          <p:nvPr>
            <p:ph type="dt" sz="half" idx="10"/>
          </p:nvPr>
        </p:nvSpPr>
        <p:spPr/>
        <p:txBody>
          <a:bodyPr/>
          <a:lstStyle/>
          <a:p>
            <a:fld id="{F6513E78-F5FB-4E5C-825E-5D8C65601DEA}" type="datetime1">
              <a:rPr lang="en-CA" smtClean="0"/>
              <a:t>2025-09-23</a:t>
            </a:fld>
            <a:endParaRPr lang="en-CA"/>
          </a:p>
        </p:txBody>
      </p:sp>
      <p:sp>
        <p:nvSpPr>
          <p:cNvPr id="3" name="Footer Placeholder 2">
            <a:extLst>
              <a:ext uri="{FF2B5EF4-FFF2-40B4-BE49-F238E27FC236}">
                <a16:creationId xmlns:a16="http://schemas.microsoft.com/office/drawing/2014/main" id="{29D71DA9-A03A-5B4E-F1FC-F11F73F66F7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2499A2BB-F42F-8B60-C1BF-E06DD87615F1}"/>
              </a:ext>
            </a:extLst>
          </p:cNvPr>
          <p:cNvSpPr>
            <a:spLocks noGrp="1"/>
          </p:cNvSpPr>
          <p:nvPr>
            <p:ph type="sldNum" sz="quarter" idx="12"/>
          </p:nvPr>
        </p:nvSpPr>
        <p:spPr/>
        <p:txBody>
          <a:bodyPr/>
          <a:lstStyle/>
          <a:p>
            <a:fld id="{8C8064D2-ECE5-434A-BBA5-E34E59BF6EAC}" type="slidenum">
              <a:rPr lang="en-CA" smtClean="0"/>
              <a:t>69</a:t>
            </a:fld>
            <a:endParaRPr lang="en-CA"/>
          </a:p>
        </p:txBody>
      </p:sp>
      <p:sp>
        <p:nvSpPr>
          <p:cNvPr id="6" name="TextBox 5">
            <a:extLst>
              <a:ext uri="{FF2B5EF4-FFF2-40B4-BE49-F238E27FC236}">
                <a16:creationId xmlns:a16="http://schemas.microsoft.com/office/drawing/2014/main" id="{00A5024A-FE9A-3EE6-18D1-E33DEE00F2DD}"/>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904A28BD-60F7-14AB-9772-F6A89A8CA082}"/>
              </a:ext>
            </a:extLst>
          </p:cNvPr>
          <p:cNvSpPr txBox="1"/>
          <p:nvPr/>
        </p:nvSpPr>
        <p:spPr>
          <a:xfrm>
            <a:off x="307656" y="706964"/>
            <a:ext cx="4403830" cy="5016758"/>
          </a:xfrm>
          <a:prstGeom prst="rect">
            <a:avLst/>
          </a:prstGeom>
          <a:noFill/>
        </p:spPr>
        <p:txBody>
          <a:bodyPr wrap="square">
            <a:spAutoFit/>
          </a:bodyPr>
          <a:lstStyle/>
          <a:p>
            <a:r>
              <a:rPr lang="en-US" sz="1600" b="1" dirty="0"/>
              <a:t>Experiment Sensitivity</a:t>
            </a:r>
          </a:p>
          <a:p>
            <a:pPr algn="l"/>
            <a:endParaRPr lang="en-US" sz="1600" b="1" dirty="0"/>
          </a:p>
          <a:p>
            <a:pPr algn="l"/>
            <a:r>
              <a:rPr lang="en-US" sz="1600" b="1" dirty="0"/>
              <a:t>Modulation:</a:t>
            </a:r>
          </a:p>
          <a:p>
            <a:pPr algn="l"/>
            <a:endParaRPr lang="en-US" sz="1600" b="0" i="0" u="none" strike="noStrike" baseline="0" dirty="0"/>
          </a:p>
          <a:p>
            <a:pPr algn="l"/>
            <a:r>
              <a:rPr lang="en-US" sz="1600" dirty="0"/>
              <a:t>Beam modulation refers to the deliberate variation of beam parameters, such as</a:t>
            </a:r>
          </a:p>
          <a:p>
            <a:pPr algn="l"/>
            <a:r>
              <a:rPr lang="en-US" sz="1600" dirty="0"/>
              <a:t> </a:t>
            </a:r>
          </a:p>
          <a:p>
            <a:pPr marL="742950" lvl="1" indent="-285750">
              <a:buFont typeface="Arial" panose="020B0604020202020204" pitchFamily="34" charset="0"/>
              <a:buChar char="•"/>
            </a:pPr>
            <a:r>
              <a:rPr lang="en-US" sz="1600" dirty="0"/>
              <a:t>Beam current</a:t>
            </a:r>
          </a:p>
          <a:p>
            <a:pPr marL="742950" lvl="1" indent="-285750">
              <a:buFont typeface="Arial" panose="020B0604020202020204" pitchFamily="34" charset="0"/>
              <a:buChar char="•"/>
            </a:pPr>
            <a:r>
              <a:rPr lang="en-US" sz="1600" dirty="0"/>
              <a:t>Beam position</a:t>
            </a:r>
          </a:p>
          <a:p>
            <a:pPr marL="742950" lvl="1" indent="-285750">
              <a:buFont typeface="Arial" panose="020B0604020202020204" pitchFamily="34" charset="0"/>
              <a:buChar char="•"/>
            </a:pPr>
            <a:r>
              <a:rPr lang="en-US" sz="1600" dirty="0"/>
              <a:t>Beam angle/energy</a:t>
            </a:r>
          </a:p>
          <a:p>
            <a:pPr lvl="1"/>
            <a:endParaRPr lang="en-US" sz="1600" dirty="0"/>
          </a:p>
          <a:p>
            <a:pPr lvl="1"/>
            <a:endParaRPr lang="en-US" sz="1600" dirty="0"/>
          </a:p>
          <a:p>
            <a:r>
              <a:rPr lang="en-US" sz="1600" dirty="0"/>
              <a:t>Performing detector studies that measure the correlation between the detector signal and beam parameters is used to remove the corresponding false asymmetries.</a:t>
            </a:r>
          </a:p>
          <a:p>
            <a:endParaRPr lang="en-US" sz="1600" dirty="0"/>
          </a:p>
          <a:p>
            <a:r>
              <a:rPr lang="en-US" sz="1600" dirty="0"/>
              <a:t>Detector symmetry can also be used to measure transverse spin asymmetry (later).</a:t>
            </a:r>
          </a:p>
          <a:p>
            <a:pPr algn="l"/>
            <a:endParaRPr lang="en-US" sz="1600" b="0" i="0" u="none" strike="noStrike" baseline="0" dirty="0"/>
          </a:p>
        </p:txBody>
      </p:sp>
      <p:pic>
        <p:nvPicPr>
          <p:cNvPr id="5" name="Picture 2" descr="DitherCycleView">
            <a:extLst>
              <a:ext uri="{FF2B5EF4-FFF2-40B4-BE49-F238E27FC236}">
                <a16:creationId xmlns:a16="http://schemas.microsoft.com/office/drawing/2014/main" id="{F0FDCB63-2D8C-26D4-BC2A-D97D9B4DC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851" y="1323845"/>
            <a:ext cx="7127270" cy="428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3CC0FE3-5484-65AC-192A-BD5487262C6F}"/>
              </a:ext>
            </a:extLst>
          </p:cNvPr>
          <p:cNvSpPr txBox="1"/>
          <p:nvPr/>
        </p:nvSpPr>
        <p:spPr>
          <a:xfrm>
            <a:off x="7026762" y="5647621"/>
            <a:ext cx="2499865"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30977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A417B-36A2-0154-D425-EF43EAB7E7C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972393B-8438-9DFC-125D-6C791E0A1C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E21B6-091F-47C5-AC1F-C1F1078C5E72}"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94FA23-FDCF-04D5-61A4-3D27CB2E48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1F5246-A97A-60AC-5740-489DCE852E30}"/>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870644D-2DFB-889F-E68E-FC58C88A0E8F}"/>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(some of)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sp>
        <p:nvSpPr>
          <p:cNvPr id="3" name="TextBox 2">
            <a:extLst>
              <a:ext uri="{FF2B5EF4-FFF2-40B4-BE49-F238E27FC236}">
                <a16:creationId xmlns:a16="http://schemas.microsoft.com/office/drawing/2014/main" id="{7B20060F-7B32-345E-2DDA-9804D83B3A37}"/>
              </a:ext>
            </a:extLst>
          </p:cNvPr>
          <p:cNvSpPr txBox="1"/>
          <p:nvPr/>
        </p:nvSpPr>
        <p:spPr>
          <a:xfrm>
            <a:off x="1441997" y="1440779"/>
            <a:ext cx="8640960" cy="4524315"/>
          </a:xfrm>
          <a:prstGeom prst="rect">
            <a:avLst/>
          </a:prstGeom>
          <a:noFill/>
        </p:spPr>
        <p:txBody>
          <a:bodyPr wrap="square" rtlCol="0">
            <a:spAutoFit/>
          </a:bodyPr>
          <a:lstStyle/>
          <a:p>
            <a:pPr marL="342900" indent="-342900"/>
            <a:r>
              <a:rPr lang="en-CA" sz="1600" b="1" dirty="0"/>
              <a:t>	</a:t>
            </a:r>
            <a:r>
              <a:rPr lang="en-CA" sz="1600" dirty="0"/>
              <a:t>Fermi's theory of Weak </a:t>
            </a:r>
          </a:p>
          <a:p>
            <a:pPr marL="342900" indent="-342900"/>
            <a:r>
              <a:rPr lang="en-CA" sz="1600" dirty="0"/>
              <a:t>	Interactions (1930s) </a:t>
            </a:r>
          </a:p>
          <a:p>
            <a:pPr marL="342900" indent="-342900"/>
            <a:r>
              <a:rPr lang="en-CA" sz="1600" dirty="0"/>
              <a:t>	had a point-like interaction.</a:t>
            </a:r>
          </a:p>
          <a:p>
            <a:pPr marL="342900" indent="-342900"/>
            <a:endParaRPr lang="en-CA" sz="1600" dirty="0"/>
          </a:p>
          <a:p>
            <a:pPr marL="342900" indent="-342900"/>
            <a:r>
              <a:rPr lang="en-CA" sz="1600" dirty="0"/>
              <a:t>	Fermi Coupling constant   </a:t>
            </a:r>
            <a:r>
              <a:rPr lang="en-CA" sz="1600" b="1" i="1" dirty="0">
                <a:solidFill>
                  <a:schemeClr val="accent1"/>
                </a:solidFill>
              </a:rPr>
              <a:t>G</a:t>
            </a:r>
            <a:r>
              <a:rPr lang="en-CA" sz="1600" b="1" i="1" baseline="-32000" dirty="0">
                <a:solidFill>
                  <a:schemeClr val="accent1"/>
                </a:solidFill>
              </a:rPr>
              <a:t>F</a:t>
            </a:r>
          </a:p>
          <a:p>
            <a:pPr marL="342900" indent="-342900"/>
            <a:r>
              <a:rPr lang="en-CA" sz="1600" dirty="0"/>
              <a:t>	→ </a:t>
            </a:r>
            <a:r>
              <a:rPr lang="en-CA" sz="1600" dirty="0">
                <a:solidFill>
                  <a:schemeClr val="accent1"/>
                </a:solidFill>
              </a:rPr>
              <a:t>‘strength‘ of the Weak interaction</a:t>
            </a:r>
          </a:p>
          <a:p>
            <a:pPr marL="342900" indent="-342900"/>
            <a:endParaRPr lang="en-CA" sz="1600" dirty="0"/>
          </a:p>
          <a:p>
            <a:pPr marL="342900" indent="-342900"/>
            <a:r>
              <a:rPr lang="en-CA" sz="1600" dirty="0"/>
              <a:t>	Modern interpretation:</a:t>
            </a:r>
          </a:p>
          <a:p>
            <a:pPr marL="342900" indent="-342900"/>
            <a:endParaRPr lang="en-CA" sz="1600" dirty="0"/>
          </a:p>
          <a:p>
            <a:pPr marL="342900" indent="-342900"/>
            <a:endParaRPr lang="en-CA" sz="1600" dirty="0"/>
          </a:p>
          <a:p>
            <a:pPr marL="342900" indent="-342900"/>
            <a:endParaRPr lang="en-CA" sz="1600" dirty="0"/>
          </a:p>
          <a:p>
            <a:pPr marL="342900" indent="-342900"/>
            <a:endParaRPr lang="en-CA" sz="1600" dirty="0"/>
          </a:p>
          <a:p>
            <a:pPr marL="342900" indent="-342900"/>
            <a:endParaRPr lang="en-CA" sz="1600" dirty="0"/>
          </a:p>
          <a:p>
            <a:pPr marL="342900" indent="-342900"/>
            <a:endParaRPr lang="en-CA" sz="1600" dirty="0"/>
          </a:p>
          <a:p>
            <a:pPr marL="342900" indent="-342900"/>
            <a:endParaRPr lang="en-CA" sz="1600" dirty="0"/>
          </a:p>
          <a:p>
            <a:pPr marL="342900" indent="-342900"/>
            <a:endParaRPr lang="en-CA" sz="1600" dirty="0"/>
          </a:p>
          <a:p>
            <a:pPr marL="342900" indent="-342900"/>
            <a:r>
              <a:rPr lang="en-CA" sz="1600" dirty="0"/>
              <a:t>	Weak Interaction due to </a:t>
            </a:r>
            <a:r>
              <a:rPr lang="en-CA" sz="1600" dirty="0">
                <a:solidFill>
                  <a:schemeClr val="accent1"/>
                </a:solidFill>
              </a:rPr>
              <a:t>W</a:t>
            </a:r>
            <a:r>
              <a:rPr lang="en-CA" sz="1600" baseline="42000" dirty="0">
                <a:solidFill>
                  <a:schemeClr val="accent1"/>
                </a:solidFill>
                <a:sym typeface="Symbol"/>
              </a:rPr>
              <a:t></a:t>
            </a:r>
            <a:r>
              <a:rPr lang="en-CA" sz="1600" dirty="0">
                <a:sym typeface="Symbol"/>
              </a:rPr>
              <a:t> and </a:t>
            </a:r>
            <a:r>
              <a:rPr lang="en-CA" sz="1600" dirty="0">
                <a:solidFill>
                  <a:schemeClr val="accent1"/>
                </a:solidFill>
              </a:rPr>
              <a:t>Z</a:t>
            </a:r>
            <a:r>
              <a:rPr lang="en-CA" sz="1600" baseline="42000" dirty="0">
                <a:solidFill>
                  <a:schemeClr val="accent1"/>
                </a:solidFill>
              </a:rPr>
              <a:t>0</a:t>
            </a:r>
            <a:r>
              <a:rPr lang="en-CA" sz="1600" dirty="0"/>
              <a:t>(not shown) boson exchange. Short range (previously thought point-like) due to large </a:t>
            </a:r>
            <a:r>
              <a:rPr lang="en-CA" sz="1600" dirty="0">
                <a:solidFill>
                  <a:schemeClr val="accent1"/>
                </a:solidFill>
              </a:rPr>
              <a:t>~80 </a:t>
            </a:r>
            <a:r>
              <a:rPr lang="en-CA" sz="1600" dirty="0" err="1">
                <a:solidFill>
                  <a:schemeClr val="accent1"/>
                </a:solidFill>
              </a:rPr>
              <a:t>GeV</a:t>
            </a:r>
            <a:r>
              <a:rPr lang="en-CA" sz="1600" dirty="0">
                <a:solidFill>
                  <a:schemeClr val="accent1"/>
                </a:solidFill>
              </a:rPr>
              <a:t> (~100 </a:t>
            </a:r>
            <a:r>
              <a:rPr lang="en-CA" sz="1600" dirty="0" err="1">
                <a:solidFill>
                  <a:schemeClr val="accent1"/>
                </a:solidFill>
              </a:rPr>
              <a:t>GeV</a:t>
            </a:r>
            <a:r>
              <a:rPr lang="en-CA" sz="1600" dirty="0">
                <a:solidFill>
                  <a:schemeClr val="accent1"/>
                </a:solidFill>
              </a:rPr>
              <a:t> for Z</a:t>
            </a:r>
            <a:r>
              <a:rPr lang="en-CA" sz="1600" baseline="42000" dirty="0">
                <a:solidFill>
                  <a:schemeClr val="accent1"/>
                </a:solidFill>
              </a:rPr>
              <a:t>0</a:t>
            </a:r>
            <a:r>
              <a:rPr lang="en-CA" sz="1600" dirty="0"/>
              <a:t>) mass.</a:t>
            </a:r>
          </a:p>
        </p:txBody>
      </p:sp>
      <p:pic>
        <p:nvPicPr>
          <p:cNvPr id="7" name="Picture 2">
            <a:extLst>
              <a:ext uri="{FF2B5EF4-FFF2-40B4-BE49-F238E27FC236}">
                <a16:creationId xmlns:a16="http://schemas.microsoft.com/office/drawing/2014/main" id="{B94D0A09-F520-D4F4-3101-61B8BA838982}"/>
              </a:ext>
            </a:extLst>
          </p:cNvPr>
          <p:cNvPicPr>
            <a:picLocks noChangeAspect="1" noChangeArrowheads="1"/>
          </p:cNvPicPr>
          <p:nvPr/>
        </p:nvPicPr>
        <p:blipFill>
          <a:blip r:embed="rId2" cstate="print"/>
          <a:srcRect/>
          <a:stretch>
            <a:fillRect/>
          </a:stretch>
        </p:blipFill>
        <p:spPr bwMode="auto">
          <a:xfrm>
            <a:off x="5389923" y="1253050"/>
            <a:ext cx="2872020" cy="1652243"/>
          </a:xfrm>
          <a:prstGeom prst="rect">
            <a:avLst/>
          </a:prstGeom>
          <a:noFill/>
          <a:ln w="9525">
            <a:noFill/>
            <a:miter lim="800000"/>
            <a:headEnd/>
            <a:tailEnd/>
          </a:ln>
        </p:spPr>
      </p:pic>
      <p:cxnSp>
        <p:nvCxnSpPr>
          <p:cNvPr id="8" name="Straight Arrow Connector 7">
            <a:extLst>
              <a:ext uri="{FF2B5EF4-FFF2-40B4-BE49-F238E27FC236}">
                <a16:creationId xmlns:a16="http://schemas.microsoft.com/office/drawing/2014/main" id="{A0BCE3D6-6021-D686-72FC-EDC4A49DB5A2}"/>
              </a:ext>
            </a:extLst>
          </p:cNvPr>
          <p:cNvCxnSpPr/>
          <p:nvPr/>
        </p:nvCxnSpPr>
        <p:spPr>
          <a:xfrm flipV="1">
            <a:off x="4219793" y="2082758"/>
            <a:ext cx="2745305" cy="495055"/>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9" name="Picture 3">
            <a:extLst>
              <a:ext uri="{FF2B5EF4-FFF2-40B4-BE49-F238E27FC236}">
                <a16:creationId xmlns:a16="http://schemas.microsoft.com/office/drawing/2014/main" id="{540FE396-9D4F-9574-0125-01B28B912500}"/>
              </a:ext>
            </a:extLst>
          </p:cNvPr>
          <p:cNvPicPr>
            <a:picLocks noChangeAspect="1" noChangeArrowheads="1"/>
          </p:cNvPicPr>
          <p:nvPr/>
        </p:nvPicPr>
        <p:blipFill>
          <a:blip r:embed="rId3" cstate="print"/>
          <a:srcRect/>
          <a:stretch>
            <a:fillRect/>
          </a:stretch>
        </p:blipFill>
        <p:spPr bwMode="auto">
          <a:xfrm>
            <a:off x="1879534" y="3702937"/>
            <a:ext cx="2880319" cy="1652276"/>
          </a:xfrm>
          <a:prstGeom prst="rect">
            <a:avLst/>
          </a:prstGeom>
          <a:noFill/>
          <a:ln w="9525">
            <a:noFill/>
            <a:miter lim="800000"/>
            <a:headEnd/>
            <a:tailEnd/>
          </a:ln>
        </p:spPr>
      </p:pic>
      <p:pic>
        <p:nvPicPr>
          <p:cNvPr id="10" name="Picture 4">
            <a:extLst>
              <a:ext uri="{FF2B5EF4-FFF2-40B4-BE49-F238E27FC236}">
                <a16:creationId xmlns:a16="http://schemas.microsoft.com/office/drawing/2014/main" id="{B02DE090-EA3A-57B7-E38E-AD8920F81AF4}"/>
              </a:ext>
            </a:extLst>
          </p:cNvPr>
          <p:cNvPicPr>
            <a:picLocks noChangeAspect="1" noChangeArrowheads="1"/>
          </p:cNvPicPr>
          <p:nvPr/>
        </p:nvPicPr>
        <p:blipFill>
          <a:blip r:embed="rId4" cstate="print"/>
          <a:srcRect/>
          <a:stretch>
            <a:fillRect/>
          </a:stretch>
        </p:blipFill>
        <p:spPr bwMode="auto">
          <a:xfrm>
            <a:off x="5505283" y="3702937"/>
            <a:ext cx="2539934" cy="1665185"/>
          </a:xfrm>
          <a:prstGeom prst="rect">
            <a:avLst/>
          </a:prstGeom>
          <a:noFill/>
          <a:ln w="9525">
            <a:noFill/>
            <a:miter lim="800000"/>
            <a:headEnd/>
            <a:tailEnd/>
          </a:ln>
        </p:spPr>
      </p:pic>
      <p:cxnSp>
        <p:nvCxnSpPr>
          <p:cNvPr id="11" name="Straight Connector 10">
            <a:extLst>
              <a:ext uri="{FF2B5EF4-FFF2-40B4-BE49-F238E27FC236}">
                <a16:creationId xmlns:a16="http://schemas.microsoft.com/office/drawing/2014/main" id="{B5808292-765D-F1EF-3488-A8DCE9428C08}"/>
              </a:ext>
            </a:extLst>
          </p:cNvPr>
          <p:cNvCxnSpPr/>
          <p:nvPr/>
        </p:nvCxnSpPr>
        <p:spPr>
          <a:xfrm flipV="1">
            <a:off x="3679733" y="4062977"/>
            <a:ext cx="3105345" cy="36004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3A83E8-6836-F648-0DEE-D9715066241E}"/>
              </a:ext>
            </a:extLst>
          </p:cNvPr>
          <p:cNvCxnSpPr/>
          <p:nvPr/>
        </p:nvCxnSpPr>
        <p:spPr>
          <a:xfrm>
            <a:off x="3859752" y="4513027"/>
            <a:ext cx="2970330" cy="450050"/>
          </a:xfrm>
          <a:prstGeom prst="line">
            <a:avLst/>
          </a:prstGeom>
          <a:ln w="158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Object 5">
                <a:extLst>
                  <a:ext uri="{FF2B5EF4-FFF2-40B4-BE49-F238E27FC236}">
                    <a16:creationId xmlns:a16="http://schemas.microsoft.com/office/drawing/2014/main" id="{CFA7600C-29D7-67E9-80AF-500D61F5B51A}"/>
                  </a:ext>
                </a:extLst>
              </p:cNvPr>
              <p:cNvSpPr txBox="1"/>
              <p:nvPr/>
            </p:nvSpPr>
            <p:spPr bwMode="auto">
              <a:xfrm>
                <a:off x="8025472" y="3856440"/>
                <a:ext cx="765175" cy="773113"/>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CA" sz="1600" b="1" i="1" smtClean="0">
                          <a:solidFill>
                            <a:schemeClr val="accent1"/>
                          </a:solidFill>
                          <a:latin typeface="Cambria Math" panose="02040503050406030204" pitchFamily="18" charset="0"/>
                        </a:rPr>
                        <m:t>≈</m:t>
                      </m:r>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𝑴</m:t>
                              </m:r>
                            </m:e>
                            <m:sub>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𝟐</m:t>
                              </m:r>
                            </m:sup>
                          </m:sSubSup>
                        </m:den>
                      </m:f>
                    </m:oMath>
                  </m:oMathPara>
                </a14:m>
                <a:endParaRPr lang="en-CA" sz="1600" b="1" dirty="0">
                  <a:solidFill>
                    <a:schemeClr val="accent1"/>
                  </a:solidFill>
                </a:endParaRPr>
              </a:p>
            </p:txBody>
          </p:sp>
        </mc:Choice>
        <mc:Fallback xmlns="">
          <p:sp>
            <p:nvSpPr>
              <p:cNvPr id="13" name="Object 5">
                <a:extLst>
                  <a:ext uri="{FF2B5EF4-FFF2-40B4-BE49-F238E27FC236}">
                    <a16:creationId xmlns:a16="http://schemas.microsoft.com/office/drawing/2014/main" id="{CFA7600C-29D7-67E9-80AF-500D61F5B51A}"/>
                  </a:ext>
                </a:extLst>
              </p:cNvPr>
              <p:cNvSpPr txBox="1">
                <a:spLocks noRot="1" noChangeAspect="1" noMove="1" noResize="1" noEditPoints="1" noAdjustHandles="1" noChangeArrowheads="1" noChangeShapeType="1" noTextEdit="1"/>
              </p:cNvSpPr>
              <p:nvPr/>
            </p:nvSpPr>
            <p:spPr bwMode="auto">
              <a:xfrm>
                <a:off x="8025472" y="3856440"/>
                <a:ext cx="765175" cy="77311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Object 4">
                <a:extLst>
                  <a:ext uri="{FF2B5EF4-FFF2-40B4-BE49-F238E27FC236}">
                    <a16:creationId xmlns:a16="http://schemas.microsoft.com/office/drawing/2014/main" id="{AE055B48-24FB-9983-41AC-4FA36EA59366}"/>
                  </a:ext>
                </a:extLst>
              </p:cNvPr>
              <p:cNvSpPr txBox="1"/>
              <p:nvPr/>
            </p:nvSpPr>
            <p:spPr bwMode="auto">
              <a:xfrm>
                <a:off x="9350271" y="3856440"/>
                <a:ext cx="1682750" cy="81438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𝑮</m:t>
                          </m:r>
                        </m:e>
                        <m:sub>
                          <m:r>
                            <a:rPr lang="en-CA" sz="1600" b="1" i="1">
                              <a:solidFill>
                                <a:schemeClr val="accent1"/>
                              </a:solidFill>
                              <a:latin typeface="Cambria Math" panose="02040503050406030204" pitchFamily="18" charset="0"/>
                            </a:rPr>
                            <m:t>𝑭</m:t>
                          </m:r>
                        </m:sub>
                      </m:sSub>
                      <m:r>
                        <a:rPr lang="en-CA" sz="1600" b="1" i="1">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𝒈</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𝒈</m:t>
                          </m:r>
                        </m:e>
                        <m:sub>
                          <m:r>
                            <a:rPr lang="en-CA" sz="1600" b="1" i="1" smtClean="0">
                              <a:solidFill>
                                <a:schemeClr val="accent1"/>
                              </a:solidFill>
                              <a:latin typeface="Cambria Math" panose="02040503050406030204" pitchFamily="18" charset="0"/>
                              <a:ea typeface="Cambria Math" panose="02040503050406030204" pitchFamily="18" charset="0"/>
                            </a:rPr>
                            <m:t>ℓ</m:t>
                          </m:r>
                        </m:sub>
                      </m:sSub>
                      <m:d>
                        <m:dPr>
                          <m:ctrlPr>
                            <a:rPr lang="en-CA" sz="1600" b="1" i="1">
                              <a:solidFill>
                                <a:schemeClr val="accent1"/>
                              </a:solidFill>
                              <a:latin typeface="Cambria Math" panose="02040503050406030204" pitchFamily="18" charset="0"/>
                            </a:rPr>
                          </m:ctrlPr>
                        </m:dPr>
                        <m:e>
                          <m:f>
                            <m:fPr>
                              <m:ctrlPr>
                                <a:rPr lang="en-CA" sz="1600" b="1" i="1">
                                  <a:solidFill>
                                    <a:schemeClr val="accent1"/>
                                  </a:solidFill>
                                  <a:latin typeface="Cambria Math" panose="02040503050406030204" pitchFamily="18" charset="0"/>
                                </a:rPr>
                              </m:ctrlPr>
                            </m:fPr>
                            <m:num>
                              <m:r>
                                <a:rPr lang="en-CA" sz="1600" b="1" i="1">
                                  <a:solidFill>
                                    <a:schemeClr val="accent1"/>
                                  </a:solidFill>
                                  <a:latin typeface="Cambria Math" panose="02040503050406030204" pitchFamily="18" charset="0"/>
                                </a:rPr>
                                <m:t>𝟏</m:t>
                              </m:r>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𝑴</m:t>
                                  </m:r>
                                </m:e>
                                <m:sub>
                                  <m:r>
                                    <a:rPr lang="en-CA" sz="1600" b="1" i="1">
                                      <a:solidFill>
                                        <a:schemeClr val="accent1"/>
                                      </a:solidFill>
                                      <a:latin typeface="Cambria Math" panose="02040503050406030204" pitchFamily="18" charset="0"/>
                                    </a:rPr>
                                    <m:t>𝑾</m:t>
                                  </m:r>
                                </m:sub>
                                <m:sup>
                                  <m:r>
                                    <a:rPr lang="en-CA" sz="1600" b="1" i="1">
                                      <a:solidFill>
                                        <a:schemeClr val="accent1"/>
                                      </a:solidFill>
                                      <a:latin typeface="Cambria Math" panose="02040503050406030204" pitchFamily="18" charset="0"/>
                                    </a:rPr>
                                    <m:t>𝟐</m:t>
                                  </m:r>
                                </m:sup>
                              </m:sSubSup>
                            </m:den>
                          </m:f>
                        </m:e>
                      </m:d>
                    </m:oMath>
                  </m:oMathPara>
                </a14:m>
                <a:endParaRPr lang="en-CA" sz="1600" b="1" dirty="0">
                  <a:solidFill>
                    <a:schemeClr val="accent1"/>
                  </a:solidFill>
                </a:endParaRPr>
              </a:p>
            </p:txBody>
          </p:sp>
        </mc:Choice>
        <mc:Fallback xmlns="">
          <p:sp>
            <p:nvSpPr>
              <p:cNvPr id="15" name="Object 4">
                <a:extLst>
                  <a:ext uri="{FF2B5EF4-FFF2-40B4-BE49-F238E27FC236}">
                    <a16:creationId xmlns:a16="http://schemas.microsoft.com/office/drawing/2014/main" id="{AE055B48-24FB-9983-41AC-4FA36EA59366}"/>
                  </a:ext>
                </a:extLst>
              </p:cNvPr>
              <p:cNvSpPr txBox="1">
                <a:spLocks noRot="1" noChangeAspect="1" noMove="1" noResize="1" noEditPoints="1" noAdjustHandles="1" noChangeArrowheads="1" noChangeShapeType="1" noTextEdit="1"/>
              </p:cNvSpPr>
              <p:nvPr/>
            </p:nvSpPr>
            <p:spPr bwMode="auto">
              <a:xfrm>
                <a:off x="9350271" y="3856440"/>
                <a:ext cx="1682750" cy="814388"/>
              </a:xfrm>
              <a:prstGeom prst="rect">
                <a:avLst/>
              </a:prstGeom>
              <a:blipFill>
                <a:blip r:embed="rId6"/>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214259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62DDE-8754-871A-D661-C1C9DFF7F0B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4E44439-84BA-2497-3861-87CEB246B7F4}"/>
              </a:ext>
            </a:extLst>
          </p:cNvPr>
          <p:cNvSpPr>
            <a:spLocks noGrp="1"/>
          </p:cNvSpPr>
          <p:nvPr>
            <p:ph type="dt" sz="half" idx="10"/>
          </p:nvPr>
        </p:nvSpPr>
        <p:spPr/>
        <p:txBody>
          <a:bodyPr/>
          <a:lstStyle/>
          <a:p>
            <a:fld id="{DA77A7AC-8B72-4605-B504-71D6190B7DCF}" type="datetime1">
              <a:rPr lang="en-CA" smtClean="0"/>
              <a:t>2025-09-23</a:t>
            </a:fld>
            <a:endParaRPr lang="en-CA"/>
          </a:p>
        </p:txBody>
      </p:sp>
      <p:sp>
        <p:nvSpPr>
          <p:cNvPr id="3" name="Footer Placeholder 2">
            <a:extLst>
              <a:ext uri="{FF2B5EF4-FFF2-40B4-BE49-F238E27FC236}">
                <a16:creationId xmlns:a16="http://schemas.microsoft.com/office/drawing/2014/main" id="{B22DA599-CE41-79CE-9380-72554EED7BB9}"/>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DD74C9D-537B-53CF-3335-F5A3B927D968}"/>
              </a:ext>
            </a:extLst>
          </p:cNvPr>
          <p:cNvSpPr>
            <a:spLocks noGrp="1"/>
          </p:cNvSpPr>
          <p:nvPr>
            <p:ph type="sldNum" sz="quarter" idx="12"/>
          </p:nvPr>
        </p:nvSpPr>
        <p:spPr/>
        <p:txBody>
          <a:bodyPr/>
          <a:lstStyle/>
          <a:p>
            <a:fld id="{8C8064D2-ECE5-434A-BBA5-E34E59BF6EAC}" type="slidenum">
              <a:rPr lang="en-CA" smtClean="0"/>
              <a:t>70</a:t>
            </a:fld>
            <a:endParaRPr lang="en-CA"/>
          </a:p>
        </p:txBody>
      </p:sp>
      <p:sp>
        <p:nvSpPr>
          <p:cNvPr id="6" name="TextBox 5">
            <a:extLst>
              <a:ext uri="{FF2B5EF4-FFF2-40B4-BE49-F238E27FC236}">
                <a16:creationId xmlns:a16="http://schemas.microsoft.com/office/drawing/2014/main" id="{22537340-AFC8-FFAA-410C-86AABE442364}"/>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FEE53B5B-25AD-466E-5C8F-CE940A2D0E6D}"/>
              </a:ext>
            </a:extLst>
          </p:cNvPr>
          <p:cNvSpPr txBox="1"/>
          <p:nvPr/>
        </p:nvSpPr>
        <p:spPr>
          <a:xfrm>
            <a:off x="307655" y="706964"/>
            <a:ext cx="4259749" cy="5509200"/>
          </a:xfrm>
          <a:prstGeom prst="rect">
            <a:avLst/>
          </a:prstGeom>
          <a:noFill/>
        </p:spPr>
        <p:txBody>
          <a:bodyPr wrap="square">
            <a:spAutoFit/>
          </a:bodyPr>
          <a:lstStyle/>
          <a:p>
            <a:pPr algn="l"/>
            <a:r>
              <a:rPr lang="en-US" sz="1600" b="1" dirty="0"/>
              <a:t>Example: MOLLER Beam Line</a:t>
            </a:r>
          </a:p>
          <a:p>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The first component dedicated to the experiment is the Compton polarimeter</a:t>
            </a:r>
          </a:p>
          <a:p>
            <a:pPr marL="285750" indent="-285750">
              <a:buFont typeface="Arial" panose="020B0604020202020204" pitchFamily="34" charset="0"/>
              <a:buChar char="•"/>
            </a:pPr>
            <a:endParaRPr lang="en-US" sz="1600" dirty="0">
              <a:cs typeface="Arial" panose="020B0604020202020204" pitchFamily="34" charset="0"/>
            </a:endParaRPr>
          </a:p>
          <a:p>
            <a:r>
              <a:rPr lang="en-US" sz="1600" b="1" dirty="0">
                <a:cs typeface="Arial" panose="020B0604020202020204" pitchFamily="34" charset="0"/>
              </a:rPr>
              <a:t>The “in-Hall” components include:</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Quadrupole and corrector magnets, for position lock at both the Møller polarimeter the targets</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BCM/Unser/BCM combination</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Fast raster magnets</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err="1">
                <a:cs typeface="Arial" panose="020B0604020202020204" pitchFamily="34" charset="0"/>
              </a:rPr>
              <a:t>Stripline</a:t>
            </a:r>
            <a:r>
              <a:rPr lang="en-US" sz="1600" dirty="0">
                <a:cs typeface="Arial" panose="020B0604020202020204" pitchFamily="34" charset="0"/>
              </a:rPr>
              <a:t> BPMs, microwave cavity XYQ box, and </a:t>
            </a:r>
            <a:r>
              <a:rPr lang="en-US" sz="1600" dirty="0" err="1">
                <a:cs typeface="Arial" panose="020B0604020202020204" pitchFamily="34" charset="0"/>
              </a:rPr>
              <a:t>superharp</a:t>
            </a:r>
            <a:r>
              <a:rPr lang="en-US" sz="1600" dirty="0">
                <a:cs typeface="Arial" panose="020B0604020202020204" pitchFamily="34" charset="0"/>
              </a:rPr>
              <a:t> beam profile monitor</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The Møller polarimeter</a:t>
            </a:r>
          </a:p>
          <a:p>
            <a:pPr marL="285750" indent="-285750">
              <a:buFont typeface="Arial" panose="020B0604020202020204" pitchFamily="34" charset="0"/>
              <a:buChar char="•"/>
            </a:pPr>
            <a:endParaRPr lang="en-US" sz="1600" dirty="0">
              <a:cs typeface="Arial" panose="020B0604020202020204" pitchFamily="34" charset="0"/>
            </a:endParaRPr>
          </a:p>
          <a:p>
            <a:pPr marL="285750" indent="-285750">
              <a:buFont typeface="Arial" panose="020B0604020202020204" pitchFamily="34" charset="0"/>
              <a:buChar char="•"/>
            </a:pPr>
            <a:r>
              <a:rPr lang="en-US" sz="1600" dirty="0">
                <a:cs typeface="Arial" panose="020B0604020202020204" pitchFamily="34" charset="0"/>
              </a:rPr>
              <a:t>Additional BCMs, BPMs, profile monitors, and halo monitors</a:t>
            </a:r>
          </a:p>
        </p:txBody>
      </p:sp>
      <p:pic>
        <p:nvPicPr>
          <p:cNvPr id="5" name="Picture 4" descr="A picture containing screenshot, 3d modeling&#10;&#10;Description automatically generated">
            <a:extLst>
              <a:ext uri="{FF2B5EF4-FFF2-40B4-BE49-F238E27FC236}">
                <a16:creationId xmlns:a16="http://schemas.microsoft.com/office/drawing/2014/main" id="{9BB948CD-3628-3BBC-81AB-4256600B5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222" y="1181362"/>
            <a:ext cx="7408542" cy="4553167"/>
          </a:xfrm>
          <a:prstGeom prst="rect">
            <a:avLst/>
          </a:prstGeom>
        </p:spPr>
      </p:pic>
      <p:cxnSp>
        <p:nvCxnSpPr>
          <p:cNvPr id="10" name="Straight Arrow Connector 9">
            <a:extLst>
              <a:ext uri="{FF2B5EF4-FFF2-40B4-BE49-F238E27FC236}">
                <a16:creationId xmlns:a16="http://schemas.microsoft.com/office/drawing/2014/main" id="{98F57B3C-BCBD-81DE-70D8-D93CECFFDEEB}"/>
              </a:ext>
            </a:extLst>
          </p:cNvPr>
          <p:cNvCxnSpPr/>
          <p:nvPr/>
        </p:nvCxnSpPr>
        <p:spPr>
          <a:xfrm>
            <a:off x="6307756" y="2835309"/>
            <a:ext cx="77492" cy="85240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1FD4D3-B50C-595F-6D77-6DFB82A2EBB6}"/>
              </a:ext>
            </a:extLst>
          </p:cNvPr>
          <p:cNvSpPr txBox="1"/>
          <p:nvPr/>
        </p:nvSpPr>
        <p:spPr>
          <a:xfrm>
            <a:off x="4641222" y="2544750"/>
            <a:ext cx="2028298" cy="584775"/>
          </a:xfrm>
          <a:prstGeom prst="rect">
            <a:avLst/>
          </a:prstGeom>
          <a:noFill/>
        </p:spPr>
        <p:txBody>
          <a:bodyPr wrap="square" rtlCol="0">
            <a:spAutoFit/>
          </a:bodyPr>
          <a:lstStyle/>
          <a:p>
            <a:r>
              <a:rPr lang="en-CA" sz="1600" b="1" dirty="0">
                <a:solidFill>
                  <a:srgbClr val="FF0000"/>
                </a:solidFill>
              </a:rPr>
              <a:t>Compton Polarimeter (in beam tunnel)</a:t>
            </a:r>
          </a:p>
        </p:txBody>
      </p:sp>
      <p:cxnSp>
        <p:nvCxnSpPr>
          <p:cNvPr id="12" name="Straight Arrow Connector 11">
            <a:extLst>
              <a:ext uri="{FF2B5EF4-FFF2-40B4-BE49-F238E27FC236}">
                <a16:creationId xmlns:a16="http://schemas.microsoft.com/office/drawing/2014/main" id="{D8B50BE1-674F-C478-A20D-0B443C8607B2}"/>
              </a:ext>
            </a:extLst>
          </p:cNvPr>
          <p:cNvCxnSpPr>
            <a:cxnSpLocks/>
          </p:cNvCxnSpPr>
          <p:nvPr/>
        </p:nvCxnSpPr>
        <p:spPr>
          <a:xfrm flipV="1">
            <a:off x="4948788" y="3841399"/>
            <a:ext cx="706583" cy="3676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15E20C2-62F8-4B81-8571-47B2EAB73739}"/>
              </a:ext>
            </a:extLst>
          </p:cNvPr>
          <p:cNvSpPr txBox="1"/>
          <p:nvPr/>
        </p:nvSpPr>
        <p:spPr>
          <a:xfrm>
            <a:off x="4810938" y="3539605"/>
            <a:ext cx="748982" cy="338554"/>
          </a:xfrm>
          <a:prstGeom prst="rect">
            <a:avLst/>
          </a:prstGeom>
          <a:noFill/>
        </p:spPr>
        <p:txBody>
          <a:bodyPr wrap="square" rtlCol="0">
            <a:spAutoFit/>
          </a:bodyPr>
          <a:lstStyle/>
          <a:p>
            <a:r>
              <a:rPr lang="en-CA" sz="1600" b="1" dirty="0">
                <a:solidFill>
                  <a:srgbClr val="FF0000"/>
                </a:solidFill>
              </a:rPr>
              <a:t>Beam</a:t>
            </a:r>
          </a:p>
        </p:txBody>
      </p:sp>
    </p:spTree>
    <p:extLst>
      <p:ext uri="{BB962C8B-B14F-4D97-AF65-F5344CB8AC3E}">
        <p14:creationId xmlns:p14="http://schemas.microsoft.com/office/powerpoint/2010/main" val="4164721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856A-CD7D-45EF-220C-85D913EEA1B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FD807CD-E2D3-2A0C-EE87-26C2B1F50D9B}"/>
              </a:ext>
            </a:extLst>
          </p:cNvPr>
          <p:cNvSpPr>
            <a:spLocks noGrp="1"/>
          </p:cNvSpPr>
          <p:nvPr>
            <p:ph type="dt" sz="half" idx="10"/>
          </p:nvPr>
        </p:nvSpPr>
        <p:spPr/>
        <p:txBody>
          <a:bodyPr/>
          <a:lstStyle/>
          <a:p>
            <a:fld id="{AC1014D3-0F28-4841-83FC-4A7DA7954144}" type="datetime1">
              <a:rPr lang="en-CA" smtClean="0"/>
              <a:t>2025-09-23</a:t>
            </a:fld>
            <a:endParaRPr lang="en-CA"/>
          </a:p>
        </p:txBody>
      </p:sp>
      <p:sp>
        <p:nvSpPr>
          <p:cNvPr id="3" name="Footer Placeholder 2">
            <a:extLst>
              <a:ext uri="{FF2B5EF4-FFF2-40B4-BE49-F238E27FC236}">
                <a16:creationId xmlns:a16="http://schemas.microsoft.com/office/drawing/2014/main" id="{7DD911D9-A824-9B6F-FEF2-6219F23A9B6F}"/>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DCD1D17-92A6-9A52-E12D-9A6DFE6D9A16}"/>
              </a:ext>
            </a:extLst>
          </p:cNvPr>
          <p:cNvSpPr>
            <a:spLocks noGrp="1"/>
          </p:cNvSpPr>
          <p:nvPr>
            <p:ph type="sldNum" sz="quarter" idx="12"/>
          </p:nvPr>
        </p:nvSpPr>
        <p:spPr/>
        <p:txBody>
          <a:bodyPr/>
          <a:lstStyle/>
          <a:p>
            <a:fld id="{8C8064D2-ECE5-434A-BBA5-E34E59BF6EAC}" type="slidenum">
              <a:rPr lang="en-CA" smtClean="0"/>
              <a:t>71</a:t>
            </a:fld>
            <a:endParaRPr lang="en-CA"/>
          </a:p>
        </p:txBody>
      </p:sp>
      <p:sp>
        <p:nvSpPr>
          <p:cNvPr id="6" name="TextBox 5">
            <a:extLst>
              <a:ext uri="{FF2B5EF4-FFF2-40B4-BE49-F238E27FC236}">
                <a16:creationId xmlns:a16="http://schemas.microsoft.com/office/drawing/2014/main" id="{E2CDD907-5660-8ACC-C865-386397A9FCD9}"/>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7" name="TextBox 6">
            <a:extLst>
              <a:ext uri="{FF2B5EF4-FFF2-40B4-BE49-F238E27FC236}">
                <a16:creationId xmlns:a16="http://schemas.microsoft.com/office/drawing/2014/main" id="{89623D77-7A10-F69D-276D-6275720F482D}"/>
              </a:ext>
            </a:extLst>
          </p:cNvPr>
          <p:cNvSpPr txBox="1"/>
          <p:nvPr/>
        </p:nvSpPr>
        <p:spPr>
          <a:xfrm>
            <a:off x="307655" y="706964"/>
            <a:ext cx="4259749" cy="830997"/>
          </a:xfrm>
          <a:prstGeom prst="rect">
            <a:avLst/>
          </a:prstGeom>
          <a:noFill/>
        </p:spPr>
        <p:txBody>
          <a:bodyPr wrap="square">
            <a:spAutoFit/>
          </a:bodyPr>
          <a:lstStyle/>
          <a:p>
            <a:pPr algn="l"/>
            <a:r>
              <a:rPr lang="en-US" sz="1600" b="1" dirty="0"/>
              <a:t>Example: MOLLER Beam Line</a:t>
            </a:r>
          </a:p>
          <a:p>
            <a:endParaRPr lang="en-US" sz="1600" dirty="0">
              <a:cs typeface="Arial" panose="020B0604020202020204" pitchFamily="34" charset="0"/>
            </a:endParaRPr>
          </a:p>
          <a:p>
            <a:r>
              <a:rPr lang="en-US" sz="1600" b="1" dirty="0">
                <a:cs typeface="Arial" panose="020B0604020202020204" pitchFamily="34" charset="0"/>
              </a:rPr>
              <a:t>The “in-Hall” components include:</a:t>
            </a:r>
          </a:p>
        </p:txBody>
      </p:sp>
      <p:sp>
        <p:nvSpPr>
          <p:cNvPr id="16" name="TextBox 15">
            <a:extLst>
              <a:ext uri="{FF2B5EF4-FFF2-40B4-BE49-F238E27FC236}">
                <a16:creationId xmlns:a16="http://schemas.microsoft.com/office/drawing/2014/main" id="{73C5ECC1-8E6C-4EF5-DD29-CCE02F8D51D9}"/>
              </a:ext>
            </a:extLst>
          </p:cNvPr>
          <p:cNvSpPr txBox="1"/>
          <p:nvPr/>
        </p:nvSpPr>
        <p:spPr>
          <a:xfrm>
            <a:off x="89218" y="1968123"/>
            <a:ext cx="748982" cy="338554"/>
          </a:xfrm>
          <a:prstGeom prst="rect">
            <a:avLst/>
          </a:prstGeom>
          <a:noFill/>
        </p:spPr>
        <p:txBody>
          <a:bodyPr wrap="square" rtlCol="0">
            <a:spAutoFit/>
          </a:bodyPr>
          <a:lstStyle/>
          <a:p>
            <a:r>
              <a:rPr lang="en-CA" sz="1600" b="1" dirty="0">
                <a:solidFill>
                  <a:srgbClr val="FF0000"/>
                </a:solidFill>
              </a:rPr>
              <a:t>Beam</a:t>
            </a:r>
          </a:p>
        </p:txBody>
      </p:sp>
      <p:pic>
        <p:nvPicPr>
          <p:cNvPr id="8" name="Picture 7">
            <a:extLst>
              <a:ext uri="{FF2B5EF4-FFF2-40B4-BE49-F238E27FC236}">
                <a16:creationId xmlns:a16="http://schemas.microsoft.com/office/drawing/2014/main" id="{D9A46540-E63F-8B6D-2C36-7FBFB34D8C42}"/>
              </a:ext>
            </a:extLst>
          </p:cNvPr>
          <p:cNvPicPr>
            <a:picLocks noChangeAspect="1"/>
          </p:cNvPicPr>
          <p:nvPr/>
        </p:nvPicPr>
        <p:blipFill>
          <a:blip r:embed="rId2"/>
          <a:stretch>
            <a:fillRect/>
          </a:stretch>
        </p:blipFill>
        <p:spPr>
          <a:xfrm>
            <a:off x="751172" y="1742209"/>
            <a:ext cx="10800211" cy="4326053"/>
          </a:xfrm>
          <a:prstGeom prst="rect">
            <a:avLst/>
          </a:prstGeom>
        </p:spPr>
      </p:pic>
      <p:cxnSp>
        <p:nvCxnSpPr>
          <p:cNvPr id="12" name="Straight Arrow Connector 11">
            <a:extLst>
              <a:ext uri="{FF2B5EF4-FFF2-40B4-BE49-F238E27FC236}">
                <a16:creationId xmlns:a16="http://schemas.microsoft.com/office/drawing/2014/main" id="{3EC3C4A0-FA88-A638-C9BA-080DF9EE4A62}"/>
              </a:ext>
            </a:extLst>
          </p:cNvPr>
          <p:cNvCxnSpPr>
            <a:cxnSpLocks/>
          </p:cNvCxnSpPr>
          <p:nvPr/>
        </p:nvCxnSpPr>
        <p:spPr>
          <a:xfrm>
            <a:off x="179204" y="2306677"/>
            <a:ext cx="738075" cy="12217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78A5D0D-1C11-F0A3-922B-5A0AC5D3820C}"/>
              </a:ext>
            </a:extLst>
          </p:cNvPr>
          <p:cNvSpPr txBox="1"/>
          <p:nvPr/>
        </p:nvSpPr>
        <p:spPr>
          <a:xfrm>
            <a:off x="4392050" y="6068262"/>
            <a:ext cx="2499865" cy="261610"/>
          </a:xfrm>
          <a:prstGeom prst="rect">
            <a:avLst/>
          </a:prstGeom>
          <a:noFill/>
        </p:spPr>
        <p:txBody>
          <a:bodyPr wrap="square">
            <a:spAutoFit/>
          </a:bodyPr>
          <a:lstStyle/>
          <a:p>
            <a:r>
              <a:rPr lang="en-US" sz="1100" dirty="0">
                <a:solidFill>
                  <a:srgbClr val="0081AD"/>
                </a:solidFill>
                <a:latin typeface="CharisSIL"/>
              </a:rPr>
              <a:t>MOLLER collaboration, unknown source</a:t>
            </a:r>
            <a:endParaRPr lang="en-CA" sz="1100" dirty="0"/>
          </a:p>
        </p:txBody>
      </p:sp>
    </p:spTree>
    <p:extLst>
      <p:ext uri="{BB962C8B-B14F-4D97-AF65-F5344CB8AC3E}">
        <p14:creationId xmlns:p14="http://schemas.microsoft.com/office/powerpoint/2010/main" val="375273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6FF28-351E-49D5-6AC2-0871703D947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0B5045B-91BD-6139-5A7F-D72AB2C4DD87}"/>
              </a:ext>
            </a:extLst>
          </p:cNvPr>
          <p:cNvSpPr>
            <a:spLocks noGrp="1"/>
          </p:cNvSpPr>
          <p:nvPr>
            <p:ph type="dt" sz="half" idx="10"/>
          </p:nvPr>
        </p:nvSpPr>
        <p:spPr/>
        <p:txBody>
          <a:bodyPr/>
          <a:lstStyle/>
          <a:p>
            <a:fld id="{50F538AF-79DD-482C-A595-1E0F1D408F04}" type="datetime1">
              <a:rPr lang="en-CA" smtClean="0"/>
              <a:t>2025-09-23</a:t>
            </a:fld>
            <a:endParaRPr lang="en-CA"/>
          </a:p>
        </p:txBody>
      </p:sp>
      <p:sp>
        <p:nvSpPr>
          <p:cNvPr id="3" name="Footer Placeholder 2">
            <a:extLst>
              <a:ext uri="{FF2B5EF4-FFF2-40B4-BE49-F238E27FC236}">
                <a16:creationId xmlns:a16="http://schemas.microsoft.com/office/drawing/2014/main" id="{485EE753-1840-A738-8766-F0F05DE56E9C}"/>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5A1AB066-15C3-29FF-797B-A906FE60726F}"/>
              </a:ext>
            </a:extLst>
          </p:cNvPr>
          <p:cNvSpPr>
            <a:spLocks noGrp="1"/>
          </p:cNvSpPr>
          <p:nvPr>
            <p:ph type="sldNum" sz="quarter" idx="12"/>
          </p:nvPr>
        </p:nvSpPr>
        <p:spPr/>
        <p:txBody>
          <a:bodyPr/>
          <a:lstStyle/>
          <a:p>
            <a:fld id="{8C8064D2-ECE5-434A-BBA5-E34E59BF6EAC}" type="slidenum">
              <a:rPr lang="en-CA" smtClean="0"/>
              <a:t>72</a:t>
            </a:fld>
            <a:endParaRPr lang="en-CA"/>
          </a:p>
        </p:txBody>
      </p:sp>
      <p:sp>
        <p:nvSpPr>
          <p:cNvPr id="6" name="TextBox 5">
            <a:extLst>
              <a:ext uri="{FF2B5EF4-FFF2-40B4-BE49-F238E27FC236}">
                <a16:creationId xmlns:a16="http://schemas.microsoft.com/office/drawing/2014/main" id="{96CF6133-F925-388E-DF0F-AC27E2F492A5}"/>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8" name="TextBox 7">
            <a:extLst>
              <a:ext uri="{FF2B5EF4-FFF2-40B4-BE49-F238E27FC236}">
                <a16:creationId xmlns:a16="http://schemas.microsoft.com/office/drawing/2014/main" id="{4443A44E-671E-E28B-EAF4-A11F233159FB}"/>
              </a:ext>
            </a:extLst>
          </p:cNvPr>
          <p:cNvSpPr txBox="1"/>
          <p:nvPr/>
        </p:nvSpPr>
        <p:spPr>
          <a:xfrm>
            <a:off x="271875" y="612597"/>
            <a:ext cx="11209808" cy="5755422"/>
          </a:xfrm>
          <a:prstGeom prst="rect">
            <a:avLst/>
          </a:prstGeom>
          <a:noFill/>
        </p:spPr>
        <p:txBody>
          <a:bodyPr wrap="square">
            <a:spAutoFit/>
          </a:bodyPr>
          <a:lstStyle/>
          <a:p>
            <a:r>
              <a:rPr lang="en-CA" sz="1600" b="1" dirty="0"/>
              <a:t>Helicity State Generation</a:t>
            </a:r>
          </a:p>
          <a:p>
            <a:pPr lvl="1"/>
            <a:endParaRPr lang="en-CA" sz="1600" b="1" dirty="0"/>
          </a:p>
          <a:p>
            <a:r>
              <a:rPr lang="en-CA" sz="1600" dirty="0"/>
              <a:t>Fast helicity reversal is the single most important technique we need to make a successful measurement. </a:t>
            </a:r>
          </a:p>
          <a:p>
            <a:endParaRPr lang="en-CA" sz="1600" dirty="0"/>
          </a:p>
          <a:p>
            <a:r>
              <a:rPr lang="en-CA" sz="1600" dirty="0"/>
              <a:t>The reversal frequency and pattern should be chosen such that it</a:t>
            </a:r>
            <a:endParaRPr lang="en-US" sz="1600" dirty="0"/>
          </a:p>
          <a:p>
            <a:pPr marL="742950" lvl="1" indent="-285750">
              <a:buFont typeface="Arial" panose="020B0604020202020204" pitchFamily="34" charset="0"/>
              <a:buChar char="•"/>
            </a:pPr>
            <a:r>
              <a:rPr lang="en-US" sz="1600" dirty="0"/>
              <a:t>suppresses systematic effects from coherent pick-up of fixed-frequency noise </a:t>
            </a:r>
          </a:p>
          <a:p>
            <a:pPr marL="742950" lvl="1" indent="-285750">
              <a:buFont typeface="Arial" panose="020B0604020202020204" pitchFamily="34" charset="0"/>
              <a:buChar char="•"/>
            </a:pPr>
            <a:r>
              <a:rPr lang="en-US" sz="1600" dirty="0"/>
              <a:t>suppresses pickup of line noise</a:t>
            </a:r>
          </a:p>
          <a:p>
            <a:pPr marL="742950" lvl="1" indent="-285750">
              <a:buFont typeface="Arial" panose="020B0604020202020204" pitchFamily="34" charset="0"/>
              <a:buChar char="•"/>
            </a:pPr>
            <a:r>
              <a:rPr lang="en-US" sz="1600" dirty="0"/>
              <a:t>suppresses effects (false asymmetry) from slow drifts in the experiment or beam line </a:t>
            </a:r>
          </a:p>
          <a:p>
            <a:endParaRPr lang="en-US" sz="1600" dirty="0"/>
          </a:p>
          <a:p>
            <a:r>
              <a:rPr lang="en-US" sz="1600" dirty="0"/>
              <a:t>The helicity flip process and window much satisfy the following requirements:</a:t>
            </a:r>
          </a:p>
          <a:p>
            <a:pPr marL="742950" lvl="1" indent="-285750">
              <a:buFont typeface="Arial" panose="020B0604020202020204" pitchFamily="34" charset="0"/>
              <a:buChar char="•"/>
            </a:pPr>
            <a:r>
              <a:rPr lang="en-US" sz="1600" dirty="0"/>
              <a:t>the flip must be robust, </a:t>
            </a:r>
          </a:p>
          <a:p>
            <a:pPr marL="742950" lvl="1" indent="-285750">
              <a:buFont typeface="Arial" panose="020B0604020202020204" pitchFamily="34" charset="0"/>
              <a:buChar char="•"/>
            </a:pPr>
            <a:r>
              <a:rPr lang="en-US" sz="1600" dirty="0"/>
              <a:t>The flip must be completed significantly before the next integration period begins, </a:t>
            </a:r>
          </a:p>
          <a:p>
            <a:pPr marL="742950" lvl="1" indent="-285750">
              <a:buFont typeface="Arial" panose="020B0604020202020204" pitchFamily="34" charset="0"/>
              <a:buChar char="•"/>
            </a:pPr>
            <a:r>
              <a:rPr lang="en-US" sz="1600" dirty="0"/>
              <a:t>The helicity timing must be consistent over a given pattern (precisely timed)</a:t>
            </a:r>
          </a:p>
          <a:p>
            <a:pPr marL="742950" lvl="1" indent="-285750">
              <a:buFont typeface="Arial" panose="020B0604020202020204" pitchFamily="34" charset="0"/>
              <a:buChar char="•"/>
            </a:pPr>
            <a:r>
              <a:rPr lang="en-US" sz="1600" dirty="0"/>
              <a:t>The window must be long enough to allow statistics to dominate any potential electronics noise sources (counting statistics) </a:t>
            </a:r>
          </a:p>
          <a:p>
            <a:pPr marL="742950" lvl="1" indent="-285750">
              <a:buFont typeface="Arial" panose="020B0604020202020204" pitchFamily="34" charset="0"/>
              <a:buChar char="•"/>
            </a:pPr>
            <a:endParaRPr lang="en-US" sz="1600" dirty="0"/>
          </a:p>
          <a:p>
            <a:r>
              <a:rPr lang="en-US" sz="1600" dirty="0"/>
              <a:t>Helicity flipping can be </a:t>
            </a:r>
          </a:p>
          <a:p>
            <a:pPr marL="742950" lvl="1" indent="-285750">
              <a:buFont typeface="Arial" panose="020B0604020202020204" pitchFamily="34" charset="0"/>
              <a:buChar char="•"/>
            </a:pPr>
            <a:r>
              <a:rPr lang="en-US" sz="1600" dirty="0"/>
              <a:t>‘‘line locked’’ to the power company 60 Hz (50 Hz) alternating current (AC) voltage or </a:t>
            </a:r>
          </a:p>
          <a:p>
            <a:pPr marL="742950" lvl="1" indent="-285750">
              <a:buFont typeface="Arial" panose="020B0604020202020204" pitchFamily="34" charset="0"/>
              <a:buChar char="•"/>
            </a:pPr>
            <a:r>
              <a:rPr lang="en-US" sz="1600" dirty="0"/>
              <a:t>free running, with </a:t>
            </a:r>
          </a:p>
          <a:p>
            <a:pPr marL="742950" lvl="1" indent="-285750">
              <a:buFont typeface="Arial" panose="020B0604020202020204" pitchFamily="34" charset="0"/>
              <a:buChar char="•"/>
            </a:pPr>
            <a:r>
              <a:rPr lang="en-US" sz="1600" dirty="0"/>
              <a:t>repetitive or pseudo-random flipping in pairs, quartets or octets, </a:t>
            </a:r>
          </a:p>
          <a:p>
            <a:pPr marL="742950" lvl="1" indent="-285750">
              <a:buFont typeface="Arial" panose="020B0604020202020204" pitchFamily="34" charset="0"/>
              <a:buChar char="•"/>
            </a:pPr>
            <a:r>
              <a:rPr lang="en-US" sz="1600" dirty="0"/>
              <a:t>and with direct or delayed reporting of the helicity information to the experiment</a:t>
            </a:r>
          </a:p>
          <a:p>
            <a:endParaRPr lang="en-US" sz="1600" dirty="0"/>
          </a:p>
          <a:p>
            <a:r>
              <a:rPr lang="en-US" sz="1600" dirty="0"/>
              <a:t>It is vital to prevent electronic cross-talk that could transmit real-time helicity information to the experiment, including via ground loops, that could produce false raw (detector) asymmetries. </a:t>
            </a:r>
            <a:endParaRPr lang="en-CA" sz="1600" dirty="0"/>
          </a:p>
        </p:txBody>
      </p:sp>
      <p:grpSp>
        <p:nvGrpSpPr>
          <p:cNvPr id="5" name="Group 4">
            <a:extLst>
              <a:ext uri="{FF2B5EF4-FFF2-40B4-BE49-F238E27FC236}">
                <a16:creationId xmlns:a16="http://schemas.microsoft.com/office/drawing/2014/main" id="{E0E72FFF-5F22-C70A-3309-11B6DDB519A9}"/>
              </a:ext>
            </a:extLst>
          </p:cNvPr>
          <p:cNvGrpSpPr/>
          <p:nvPr/>
        </p:nvGrpSpPr>
        <p:grpSpPr>
          <a:xfrm>
            <a:off x="8671302" y="1356931"/>
            <a:ext cx="3248823" cy="2401407"/>
            <a:chOff x="1737651" y="3429000"/>
            <a:chExt cx="3535647" cy="2826491"/>
          </a:xfrm>
        </p:grpSpPr>
        <p:pic>
          <p:nvPicPr>
            <p:cNvPr id="7" name="Picture 6">
              <a:extLst>
                <a:ext uri="{FF2B5EF4-FFF2-40B4-BE49-F238E27FC236}">
                  <a16:creationId xmlns:a16="http://schemas.microsoft.com/office/drawing/2014/main" id="{9C62CF26-4DEC-A2B4-A3C2-B0046E645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51" y="3429000"/>
              <a:ext cx="3535647" cy="2826491"/>
            </a:xfrm>
            <a:prstGeom prst="rect">
              <a:avLst/>
            </a:prstGeom>
          </p:spPr>
        </p:pic>
        <p:cxnSp>
          <p:nvCxnSpPr>
            <p:cNvPr id="9" name="Straight Arrow Connector 8">
              <a:extLst>
                <a:ext uri="{FF2B5EF4-FFF2-40B4-BE49-F238E27FC236}">
                  <a16:creationId xmlns:a16="http://schemas.microsoft.com/office/drawing/2014/main" id="{A05B2883-1934-A32A-C12B-F9EDD3C3D8E5}"/>
                </a:ext>
              </a:extLst>
            </p:cNvPr>
            <p:cNvCxnSpPr/>
            <p:nvPr/>
          </p:nvCxnSpPr>
          <p:spPr>
            <a:xfrm>
              <a:off x="3704095" y="4626244"/>
              <a:ext cx="12631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FE4B06B-7B8D-AE1B-713D-741A77F4FB8B}"/>
                </a:ext>
              </a:extLst>
            </p:cNvPr>
            <p:cNvSpPr txBox="1"/>
            <p:nvPr/>
          </p:nvSpPr>
          <p:spPr>
            <a:xfrm>
              <a:off x="4038600" y="4575875"/>
              <a:ext cx="553357" cy="215444"/>
            </a:xfrm>
            <a:prstGeom prst="rect">
              <a:avLst/>
            </a:prstGeom>
            <a:noFill/>
          </p:spPr>
          <p:txBody>
            <a:bodyPr wrap="none" rtlCol="0">
              <a:spAutoFit/>
            </a:bodyPr>
            <a:lstStyle/>
            <a:p>
              <a:r>
                <a:rPr lang="en-CA" sz="800" b="1" dirty="0" err="1"/>
                <a:t>T_Stable</a:t>
              </a:r>
              <a:endParaRPr lang="en-CA" sz="800" b="1" dirty="0"/>
            </a:p>
          </p:txBody>
        </p:sp>
      </p:grpSp>
    </p:spTree>
    <p:extLst>
      <p:ext uri="{BB962C8B-B14F-4D97-AF65-F5344CB8AC3E}">
        <p14:creationId xmlns:p14="http://schemas.microsoft.com/office/powerpoint/2010/main" val="881381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D731-4080-785A-B68C-63E2983A0A6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974B3DE-EB70-2B45-9B8A-9C5E9CECB6A9}"/>
              </a:ext>
            </a:extLst>
          </p:cNvPr>
          <p:cNvSpPr>
            <a:spLocks noGrp="1"/>
          </p:cNvSpPr>
          <p:nvPr>
            <p:ph type="dt" sz="half" idx="10"/>
          </p:nvPr>
        </p:nvSpPr>
        <p:spPr/>
        <p:txBody>
          <a:bodyPr/>
          <a:lstStyle/>
          <a:p>
            <a:fld id="{D898AA51-AC22-4EA3-8B6C-1F48D3105604}" type="datetime1">
              <a:rPr lang="en-CA" smtClean="0"/>
              <a:t>2025-09-23</a:t>
            </a:fld>
            <a:endParaRPr lang="en-CA"/>
          </a:p>
        </p:txBody>
      </p:sp>
      <p:sp>
        <p:nvSpPr>
          <p:cNvPr id="3" name="Footer Placeholder 2">
            <a:extLst>
              <a:ext uri="{FF2B5EF4-FFF2-40B4-BE49-F238E27FC236}">
                <a16:creationId xmlns:a16="http://schemas.microsoft.com/office/drawing/2014/main" id="{90FC5877-2669-E115-520E-559F069F3BB7}"/>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2F75D26C-AE7A-155F-B904-A3A9D6DDB950}"/>
              </a:ext>
            </a:extLst>
          </p:cNvPr>
          <p:cNvSpPr>
            <a:spLocks noGrp="1"/>
          </p:cNvSpPr>
          <p:nvPr>
            <p:ph type="sldNum" sz="quarter" idx="12"/>
          </p:nvPr>
        </p:nvSpPr>
        <p:spPr/>
        <p:txBody>
          <a:bodyPr/>
          <a:lstStyle/>
          <a:p>
            <a:fld id="{8C8064D2-ECE5-434A-BBA5-E34E59BF6EAC}" type="slidenum">
              <a:rPr lang="en-CA" smtClean="0"/>
              <a:t>73</a:t>
            </a:fld>
            <a:endParaRPr lang="en-CA"/>
          </a:p>
        </p:txBody>
      </p:sp>
      <p:sp>
        <p:nvSpPr>
          <p:cNvPr id="6" name="TextBox 5">
            <a:extLst>
              <a:ext uri="{FF2B5EF4-FFF2-40B4-BE49-F238E27FC236}">
                <a16:creationId xmlns:a16="http://schemas.microsoft.com/office/drawing/2014/main" id="{B24ACE2E-BE76-C2DC-BDC2-0FA80F76B135}"/>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CE9EA8-272C-C129-0E0F-AA423C02F424}"/>
                  </a:ext>
                </a:extLst>
              </p:cNvPr>
              <p:cNvSpPr txBox="1"/>
              <p:nvPr/>
            </p:nvSpPr>
            <p:spPr>
              <a:xfrm>
                <a:off x="271875" y="612597"/>
                <a:ext cx="4815444" cy="5262979"/>
              </a:xfrm>
              <a:prstGeom prst="rect">
                <a:avLst/>
              </a:prstGeom>
              <a:noFill/>
            </p:spPr>
            <p:txBody>
              <a:bodyPr wrap="square">
                <a:spAutoFit/>
              </a:bodyPr>
              <a:lstStyle/>
              <a:p>
                <a:r>
                  <a:rPr lang="en-CA" sz="1600" b="1" dirty="0"/>
                  <a:t>Helicity State Generation</a:t>
                </a:r>
                <a:endParaRPr lang="en-US" sz="1600" dirty="0"/>
              </a:p>
              <a:p>
                <a:endParaRPr lang="en-US" sz="1600" dirty="0"/>
              </a:p>
              <a:p>
                <a:r>
                  <a:rPr lang="en-US" sz="1600" b="1" dirty="0"/>
                  <a:t>Helicity Control</a:t>
                </a:r>
              </a:p>
              <a:p>
                <a:endParaRPr lang="en-US" sz="1600" b="1" dirty="0"/>
              </a:p>
              <a:p>
                <a:pPr marL="285750" indent="-285750">
                  <a:buFont typeface="Arial" panose="020B0604020202020204" pitchFamily="34" charset="0"/>
                  <a:buChar char="•"/>
                </a:pPr>
                <a:r>
                  <a:rPr lang="en-US" sz="1600" dirty="0"/>
                  <a:t>A helicity-control board/device – electrically-isolated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generate two real time helicity signals: </a:t>
                </a:r>
              </a:p>
              <a:p>
                <a:pPr marL="742950" lvl="1" indent="-285750">
                  <a:buFont typeface="Arial" panose="020B0604020202020204" pitchFamily="34" charset="0"/>
                  <a:buChar char="•"/>
                </a:pPr>
                <a14:m>
                  <m:oMath xmlns:m="http://schemas.openxmlformats.org/officeDocument/2006/math">
                    <m:r>
                      <a:rPr lang="en-CA" sz="1600" b="1" i="1" smtClean="0">
                        <a:solidFill>
                          <a:schemeClr val="accent1"/>
                        </a:solidFill>
                        <a:latin typeface="Cambria Math" panose="02040503050406030204" pitchFamily="18" charset="0"/>
                      </a:rPr>
                      <m:t>𝒇</m:t>
                    </m:r>
                    <m:r>
                      <a:rPr lang="en-CA" sz="1600" b="0" i="1" smtClean="0">
                        <a:latin typeface="Cambria Math" panose="02040503050406030204" pitchFamily="18" charset="0"/>
                      </a:rPr>
                      <m:t> </m:t>
                    </m:r>
                  </m:oMath>
                </a14:m>
                <a:r>
                  <a:rPr lang="en-US" sz="1600" dirty="0"/>
                  <a:t>     Helicity flip signal </a:t>
                </a:r>
              </a:p>
              <a:p>
                <a:pPr marL="742950" lvl="1" indent="-285750">
                  <a:buFont typeface="Arial" panose="020B0604020202020204" pitchFamily="34" charset="0"/>
                  <a:buChar char="•"/>
                </a:pPr>
                <a14:m>
                  <m:oMath xmlns:m="http://schemas.openxmlformats.org/officeDocument/2006/math">
                    <m:r>
                      <a:rPr lang="en-CA" sz="1600" b="1" i="1" smtClean="0">
                        <a:solidFill>
                          <a:schemeClr val="accent1"/>
                        </a:solidFill>
                        <a:latin typeface="Cambria Math" panose="02040503050406030204" pitchFamily="18" charset="0"/>
                      </a:rPr>
                      <m:t>~</m:t>
                    </m:r>
                    <m:r>
                      <a:rPr lang="en-CA" sz="1600" b="1" i="1">
                        <a:solidFill>
                          <a:schemeClr val="accent1"/>
                        </a:solidFill>
                        <a:latin typeface="Cambria Math" panose="02040503050406030204" pitchFamily="18" charset="0"/>
                      </a:rPr>
                      <m:t>𝒇</m:t>
                    </m:r>
                    <m:r>
                      <a:rPr lang="en-CA" sz="1600" b="1" i="1">
                        <a:solidFill>
                          <a:schemeClr val="accent1"/>
                        </a:solidFill>
                        <a:latin typeface="Cambria Math" panose="02040503050406030204" pitchFamily="18" charset="0"/>
                      </a:rPr>
                      <m:t> </m:t>
                    </m:r>
                  </m:oMath>
                </a14:m>
                <a:r>
                  <a:rPr lang="en-US" sz="1600" dirty="0"/>
                  <a:t>  NOT Helicity Flip signal  (power balance)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Pockels cell and the so-called IA charge-asymmetry controllers at the laser table are the only devices that receive a real-time helicity signal (Helicity flip). The signals are galvanically isolated.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beam helicity signal is generated by a pseudo-random bit generator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All other experimental components receive only a delayed helicity signal so there is no knowledge of the real time helicity</a:t>
                </a:r>
              </a:p>
            </p:txBody>
          </p:sp>
        </mc:Choice>
        <mc:Fallback xmlns="">
          <p:sp>
            <p:nvSpPr>
              <p:cNvPr id="8" name="TextBox 7">
                <a:extLst>
                  <a:ext uri="{FF2B5EF4-FFF2-40B4-BE49-F238E27FC236}">
                    <a16:creationId xmlns:a16="http://schemas.microsoft.com/office/drawing/2014/main" id="{F2CE9EA8-272C-C129-0E0F-AA423C02F424}"/>
                  </a:ext>
                </a:extLst>
              </p:cNvPr>
              <p:cNvSpPr txBox="1">
                <a:spLocks noRot="1" noChangeAspect="1" noMove="1" noResize="1" noEditPoints="1" noAdjustHandles="1" noChangeArrowheads="1" noChangeShapeType="1" noTextEdit="1"/>
              </p:cNvSpPr>
              <p:nvPr/>
            </p:nvSpPr>
            <p:spPr>
              <a:xfrm>
                <a:off x="271875" y="612597"/>
                <a:ext cx="4815444" cy="5262979"/>
              </a:xfrm>
              <a:prstGeom prst="rect">
                <a:avLst/>
              </a:prstGeom>
              <a:blipFill>
                <a:blip r:embed="rId3"/>
                <a:stretch>
                  <a:fillRect l="-759" t="-347" r="-1013" b="-463"/>
                </a:stretch>
              </a:blipFill>
            </p:spPr>
            <p:txBody>
              <a:bodyPr/>
              <a:lstStyle/>
              <a:p>
                <a:r>
                  <a:rPr lang="en-CA">
                    <a:noFill/>
                  </a:rPr>
                  <a:t> </a:t>
                </a:r>
              </a:p>
            </p:txBody>
          </p:sp>
        </mc:Fallback>
      </mc:AlternateContent>
      <p:pic>
        <p:nvPicPr>
          <p:cNvPr id="11" name="Picture 10">
            <a:extLst>
              <a:ext uri="{FF2B5EF4-FFF2-40B4-BE49-F238E27FC236}">
                <a16:creationId xmlns:a16="http://schemas.microsoft.com/office/drawing/2014/main" id="{37215DB8-25BC-EA43-B867-A0815769BC1A}"/>
              </a:ext>
            </a:extLst>
          </p:cNvPr>
          <p:cNvPicPr>
            <a:picLocks noChangeAspect="1"/>
          </p:cNvPicPr>
          <p:nvPr/>
        </p:nvPicPr>
        <p:blipFill>
          <a:blip r:embed="rId4"/>
          <a:stretch>
            <a:fillRect/>
          </a:stretch>
        </p:blipFill>
        <p:spPr>
          <a:xfrm>
            <a:off x="5548248" y="1104957"/>
            <a:ext cx="6581104" cy="4678251"/>
          </a:xfrm>
          <a:prstGeom prst="rect">
            <a:avLst/>
          </a:prstGeom>
        </p:spPr>
      </p:pic>
      <p:sp>
        <p:nvSpPr>
          <p:cNvPr id="12" name="TextBox 11">
            <a:extLst>
              <a:ext uri="{FF2B5EF4-FFF2-40B4-BE49-F238E27FC236}">
                <a16:creationId xmlns:a16="http://schemas.microsoft.com/office/drawing/2014/main" id="{392A6B17-1AD4-CD7D-ACA8-C1BEBF9B8F92}"/>
              </a:ext>
            </a:extLst>
          </p:cNvPr>
          <p:cNvSpPr txBox="1"/>
          <p:nvPr/>
        </p:nvSpPr>
        <p:spPr>
          <a:xfrm>
            <a:off x="10156224" y="5559225"/>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
        <p:nvSpPr>
          <p:cNvPr id="13" name="TextBox 12">
            <a:extLst>
              <a:ext uri="{FF2B5EF4-FFF2-40B4-BE49-F238E27FC236}">
                <a16:creationId xmlns:a16="http://schemas.microsoft.com/office/drawing/2014/main" id="{56905FC7-9413-FC25-9D85-604DCB2BB73F}"/>
              </a:ext>
            </a:extLst>
          </p:cNvPr>
          <p:cNvSpPr txBox="1"/>
          <p:nvPr/>
        </p:nvSpPr>
        <p:spPr>
          <a:xfrm>
            <a:off x="7419812" y="735625"/>
            <a:ext cx="2041903" cy="369332"/>
          </a:xfrm>
          <a:prstGeom prst="rect">
            <a:avLst/>
          </a:prstGeom>
          <a:noFill/>
        </p:spPr>
        <p:txBody>
          <a:bodyPr wrap="square" rtlCol="0">
            <a:spAutoFit/>
          </a:bodyPr>
          <a:lstStyle/>
          <a:p>
            <a:r>
              <a:rPr lang="en-CA" dirty="0"/>
              <a:t>Jefferson Lab Setup </a:t>
            </a:r>
          </a:p>
        </p:txBody>
      </p:sp>
    </p:spTree>
    <p:extLst>
      <p:ext uri="{BB962C8B-B14F-4D97-AF65-F5344CB8AC3E}">
        <p14:creationId xmlns:p14="http://schemas.microsoft.com/office/powerpoint/2010/main" val="88781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73459-0640-B017-7D25-E40B5E37A10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AD1B2BC-32C1-0522-A15A-EB12AA25E526}"/>
              </a:ext>
            </a:extLst>
          </p:cNvPr>
          <p:cNvSpPr>
            <a:spLocks noGrp="1"/>
          </p:cNvSpPr>
          <p:nvPr>
            <p:ph type="dt" sz="half" idx="10"/>
          </p:nvPr>
        </p:nvSpPr>
        <p:spPr/>
        <p:txBody>
          <a:bodyPr/>
          <a:lstStyle/>
          <a:p>
            <a:fld id="{E9AB3B88-1848-4163-A3A7-7D1BEEBAFF39}" type="datetime1">
              <a:rPr lang="en-CA" smtClean="0"/>
              <a:t>2025-09-23</a:t>
            </a:fld>
            <a:endParaRPr lang="en-CA"/>
          </a:p>
        </p:txBody>
      </p:sp>
      <p:sp>
        <p:nvSpPr>
          <p:cNvPr id="3" name="Footer Placeholder 2">
            <a:extLst>
              <a:ext uri="{FF2B5EF4-FFF2-40B4-BE49-F238E27FC236}">
                <a16:creationId xmlns:a16="http://schemas.microsoft.com/office/drawing/2014/main" id="{5E883092-DD1E-8921-0283-46B8A68236DB}"/>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DAA9475-25F6-A34E-9E91-48888E6B9B28}"/>
              </a:ext>
            </a:extLst>
          </p:cNvPr>
          <p:cNvSpPr>
            <a:spLocks noGrp="1"/>
          </p:cNvSpPr>
          <p:nvPr>
            <p:ph type="sldNum" sz="quarter" idx="12"/>
          </p:nvPr>
        </p:nvSpPr>
        <p:spPr/>
        <p:txBody>
          <a:bodyPr/>
          <a:lstStyle/>
          <a:p>
            <a:fld id="{8C8064D2-ECE5-434A-BBA5-E34E59BF6EAC}" type="slidenum">
              <a:rPr lang="en-CA" smtClean="0"/>
              <a:t>74</a:t>
            </a:fld>
            <a:endParaRPr lang="en-CA"/>
          </a:p>
        </p:txBody>
      </p:sp>
      <p:sp>
        <p:nvSpPr>
          <p:cNvPr id="6" name="TextBox 5">
            <a:extLst>
              <a:ext uri="{FF2B5EF4-FFF2-40B4-BE49-F238E27FC236}">
                <a16:creationId xmlns:a16="http://schemas.microsoft.com/office/drawing/2014/main" id="{CEECA26E-087A-785F-7399-472C0C9599A4}"/>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D52101-8F2A-056F-4199-CD0078378E90}"/>
                  </a:ext>
                </a:extLst>
              </p:cNvPr>
              <p:cNvSpPr txBox="1"/>
              <p:nvPr/>
            </p:nvSpPr>
            <p:spPr>
              <a:xfrm>
                <a:off x="271875" y="612597"/>
                <a:ext cx="5245522" cy="2554545"/>
              </a:xfrm>
              <a:prstGeom prst="rect">
                <a:avLst/>
              </a:prstGeom>
              <a:noFill/>
            </p:spPr>
            <p:txBody>
              <a:bodyPr wrap="square">
                <a:spAutoFit/>
              </a:bodyPr>
              <a:lstStyle/>
              <a:p>
                <a:r>
                  <a:rPr lang="en-CA" sz="1600" b="1" dirty="0"/>
                  <a:t>Helicity State Generation</a:t>
                </a:r>
                <a:endParaRPr lang="en-US" sz="1600" dirty="0"/>
              </a:p>
              <a:p>
                <a:endParaRPr lang="en-US" sz="1600" dirty="0"/>
              </a:p>
              <a:p>
                <a:r>
                  <a:rPr lang="en-US" sz="1600" b="1" dirty="0"/>
                  <a:t>Helicity Control</a:t>
                </a:r>
              </a:p>
              <a:p>
                <a:pPr marL="285750" indent="-285750">
                  <a:buFont typeface="Arial" panose="020B0604020202020204" pitchFamily="34" charset="0"/>
                  <a:buChar char="•"/>
                </a:pPr>
                <a:endParaRPr lang="en-US" sz="1600" dirty="0"/>
              </a:p>
              <a:p>
                <a:r>
                  <a:rPr lang="en-US" sz="1600" dirty="0"/>
                  <a:t>Generates the following additional signals: </a:t>
                </a:r>
              </a:p>
              <a:p>
                <a:pPr marL="742950" lvl="1" indent="-285750">
                  <a:buFont typeface="Arial" panose="020B0604020202020204" pitchFamily="34" charset="0"/>
                  <a:buChar char="•"/>
                </a:pP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𝑻</m:t>
                        </m:r>
                      </m:e>
                      <m:sub>
                        <m:r>
                          <a:rPr lang="en-CA" sz="1600" b="1" i="1" smtClean="0">
                            <a:solidFill>
                              <a:schemeClr val="accent1"/>
                            </a:solidFill>
                            <a:latin typeface="Cambria Math" panose="02040503050406030204" pitchFamily="18" charset="0"/>
                          </a:rPr>
                          <m:t>𝑺𝒆𝒕𝒕𝒍𝒆</m:t>
                        </m:r>
                      </m:sub>
                    </m:sSub>
                  </m:oMath>
                </a14:m>
                <a:r>
                  <a:rPr lang="en-US" sz="1600" b="1" dirty="0"/>
                  <a:t> </a:t>
                </a:r>
                <a:r>
                  <a:rPr lang="en-US" sz="1600" dirty="0"/>
                  <a:t>(Pockels cell ringing)</a:t>
                </a:r>
              </a:p>
              <a:p>
                <a:pPr marL="742950" lvl="1" indent="-285750">
                  <a:buFont typeface="Arial" panose="020B0604020202020204" pitchFamily="34" charset="0"/>
                  <a:buChar char="•"/>
                </a:pPr>
                <a:r>
                  <a:rPr lang="en-US" sz="1600" dirty="0"/>
                  <a:t>Pair Sync</a:t>
                </a:r>
              </a:p>
              <a:p>
                <a:pPr marL="742950" lvl="1" indent="-285750">
                  <a:buFont typeface="Arial" panose="020B0604020202020204" pitchFamily="34" charset="0"/>
                  <a:buChar char="•"/>
                </a:pPr>
                <a:r>
                  <a:rPr lang="en-US" sz="1600" dirty="0"/>
                  <a:t>Pattern Sync</a:t>
                </a:r>
              </a:p>
              <a:p>
                <a:pPr marL="742950" lvl="1" indent="-285750">
                  <a:buFont typeface="Arial" panose="020B0604020202020204" pitchFamily="34" charset="0"/>
                  <a:buChar char="•"/>
                </a:pPr>
                <a:r>
                  <a:rPr lang="en-US" sz="1600" dirty="0"/>
                  <a:t>Clock (reference clock for experiment)</a:t>
                </a:r>
              </a:p>
              <a:p>
                <a:pPr marL="742950" lvl="1" indent="-285750">
                  <a:buFont typeface="Arial" panose="020B0604020202020204" pitchFamily="34" charset="0"/>
                  <a:buChar char="•"/>
                </a:pPr>
                <a:r>
                  <a:rPr lang="en-US" sz="1600" dirty="0"/>
                  <a:t>Maybe delayed helicity</a:t>
                </a:r>
                <a:endParaRPr lang="en-CA" sz="1600" dirty="0"/>
              </a:p>
            </p:txBody>
          </p:sp>
        </mc:Choice>
        <mc:Fallback xmlns="">
          <p:sp>
            <p:nvSpPr>
              <p:cNvPr id="8" name="TextBox 7">
                <a:extLst>
                  <a:ext uri="{FF2B5EF4-FFF2-40B4-BE49-F238E27FC236}">
                    <a16:creationId xmlns:a16="http://schemas.microsoft.com/office/drawing/2014/main" id="{32D52101-8F2A-056F-4199-CD0078378E90}"/>
                  </a:ext>
                </a:extLst>
              </p:cNvPr>
              <p:cNvSpPr txBox="1">
                <a:spLocks noRot="1" noChangeAspect="1" noMove="1" noResize="1" noEditPoints="1" noAdjustHandles="1" noChangeArrowheads="1" noChangeShapeType="1" noTextEdit="1"/>
              </p:cNvSpPr>
              <p:nvPr/>
            </p:nvSpPr>
            <p:spPr>
              <a:xfrm>
                <a:off x="271875" y="612597"/>
                <a:ext cx="5245522" cy="2554545"/>
              </a:xfrm>
              <a:prstGeom prst="rect">
                <a:avLst/>
              </a:prstGeom>
              <a:blipFill>
                <a:blip r:embed="rId3"/>
                <a:stretch>
                  <a:fillRect l="-65930" t="-368810" r="-10581" b="-134762"/>
                </a:stretch>
              </a:blipFill>
            </p:spPr>
            <p:txBody>
              <a:bodyPr/>
              <a:lstStyle/>
              <a:p>
                <a:r>
                  <a:rPr lang="en-CA">
                    <a:noFill/>
                  </a:rPr>
                  <a:t> </a:t>
                </a:r>
              </a:p>
            </p:txBody>
          </p:sp>
        </mc:Fallback>
      </mc:AlternateContent>
      <p:grpSp>
        <p:nvGrpSpPr>
          <p:cNvPr id="14" name="Group 13">
            <a:extLst>
              <a:ext uri="{FF2B5EF4-FFF2-40B4-BE49-F238E27FC236}">
                <a16:creationId xmlns:a16="http://schemas.microsoft.com/office/drawing/2014/main" id="{1D47246B-E741-F59F-C7C3-3359B4835C87}"/>
              </a:ext>
            </a:extLst>
          </p:cNvPr>
          <p:cNvGrpSpPr/>
          <p:nvPr/>
        </p:nvGrpSpPr>
        <p:grpSpPr>
          <a:xfrm>
            <a:off x="1997175" y="3088867"/>
            <a:ext cx="3535647" cy="2826491"/>
            <a:chOff x="1737651" y="3429000"/>
            <a:chExt cx="3535647" cy="2826491"/>
          </a:xfrm>
        </p:grpSpPr>
        <p:pic>
          <p:nvPicPr>
            <p:cNvPr id="5" name="Picture 4">
              <a:extLst>
                <a:ext uri="{FF2B5EF4-FFF2-40B4-BE49-F238E27FC236}">
                  <a16:creationId xmlns:a16="http://schemas.microsoft.com/office/drawing/2014/main" id="{878793DD-C962-5AA2-DC1F-5F78AB4E7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651" y="3429000"/>
              <a:ext cx="3535647" cy="2826491"/>
            </a:xfrm>
            <a:prstGeom prst="rect">
              <a:avLst/>
            </a:prstGeom>
          </p:spPr>
        </p:pic>
        <p:cxnSp>
          <p:nvCxnSpPr>
            <p:cNvPr id="12" name="Straight Arrow Connector 11">
              <a:extLst>
                <a:ext uri="{FF2B5EF4-FFF2-40B4-BE49-F238E27FC236}">
                  <a16:creationId xmlns:a16="http://schemas.microsoft.com/office/drawing/2014/main" id="{3DABDE7D-6EF9-B3D9-5D69-0028BEB6E083}"/>
                </a:ext>
              </a:extLst>
            </p:cNvPr>
            <p:cNvCxnSpPr/>
            <p:nvPr/>
          </p:nvCxnSpPr>
          <p:spPr>
            <a:xfrm>
              <a:off x="3704095" y="4626244"/>
              <a:ext cx="12631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CEA9A37-0F23-59AD-D3FC-044A4CCAD648}"/>
                </a:ext>
              </a:extLst>
            </p:cNvPr>
            <p:cNvSpPr txBox="1"/>
            <p:nvPr/>
          </p:nvSpPr>
          <p:spPr>
            <a:xfrm>
              <a:off x="4038600" y="4575875"/>
              <a:ext cx="553357" cy="215444"/>
            </a:xfrm>
            <a:prstGeom prst="rect">
              <a:avLst/>
            </a:prstGeom>
            <a:noFill/>
          </p:spPr>
          <p:txBody>
            <a:bodyPr wrap="none" rtlCol="0">
              <a:spAutoFit/>
            </a:bodyPr>
            <a:lstStyle/>
            <a:p>
              <a:r>
                <a:rPr lang="en-CA" sz="800" b="1" dirty="0" err="1"/>
                <a:t>T_Stable</a:t>
              </a:r>
              <a:endParaRPr lang="en-CA" sz="800" b="1" dirty="0"/>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6E5057A-A36E-DEF4-93A3-14CEE57C703E}"/>
                  </a:ext>
                </a:extLst>
              </p:cNvPr>
              <p:cNvSpPr txBox="1"/>
              <p:nvPr/>
            </p:nvSpPr>
            <p:spPr>
              <a:xfrm>
                <a:off x="0" y="4137549"/>
                <a:ext cx="2005293" cy="5041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𝒇</m:t>
                          </m:r>
                        </m:e>
                        <m:sub>
                          <m:r>
                            <a:rPr lang="en-CA" sz="1600" b="1" i="1" smtClean="0">
                              <a:solidFill>
                                <a:schemeClr val="accent1"/>
                              </a:solidFill>
                              <a:latin typeface="Cambria Math" panose="02040503050406030204" pitchFamily="18" charset="0"/>
                            </a:rPr>
                            <m:t>𝒉</m:t>
                          </m:r>
                        </m:sub>
                      </m:sSub>
                      <m:r>
                        <a:rPr lang="en-CA"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num>
                        <m:den>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𝑻</m:t>
                              </m:r>
                            </m:e>
                            <m:sub>
                              <m:r>
                                <a:rPr lang="en-CA" sz="1600" b="1" i="1" smtClean="0">
                                  <a:solidFill>
                                    <a:schemeClr val="accent1"/>
                                  </a:solidFill>
                                  <a:latin typeface="Cambria Math" panose="02040503050406030204" pitchFamily="18" charset="0"/>
                                </a:rPr>
                                <m:t>𝒔𝒆𝒕𝒕𝒍𝒆</m:t>
                              </m:r>
                            </m:sub>
                          </m:sSub>
                          <m:r>
                            <a:rPr lang="en-CA" sz="1600" b="1" i="1" smtClean="0">
                              <a:solidFill>
                                <a:schemeClr val="accent1"/>
                              </a:solidFill>
                              <a:latin typeface="Cambria Math" panose="02040503050406030204" pitchFamily="18" charset="0"/>
                            </a:rPr>
                            <m:t>+</m:t>
                          </m:r>
                          <m:sSub>
                            <m:sSubPr>
                              <m:ctrlPr>
                                <a:rPr lang="en-CA"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𝑻</m:t>
                              </m:r>
                            </m:e>
                            <m:sub>
                              <m:r>
                                <a:rPr lang="en-CA" sz="1600" b="1" i="1" smtClean="0">
                                  <a:solidFill>
                                    <a:schemeClr val="accent1"/>
                                  </a:solidFill>
                                  <a:latin typeface="Cambria Math" panose="02040503050406030204" pitchFamily="18" charset="0"/>
                                </a:rPr>
                                <m:t>𝒔𝒕𝒂𝒃𝒍𝒆</m:t>
                              </m:r>
                            </m:sub>
                          </m:sSub>
                        </m:den>
                      </m:f>
                    </m:oMath>
                  </m:oMathPara>
                </a14:m>
                <a:endParaRPr lang="en-CA" sz="1600" b="1" dirty="0">
                  <a:solidFill>
                    <a:schemeClr val="accent1"/>
                  </a:solidFill>
                </a:endParaRPr>
              </a:p>
            </p:txBody>
          </p:sp>
        </mc:Choice>
        <mc:Fallback xmlns="">
          <p:sp>
            <p:nvSpPr>
              <p:cNvPr id="15" name="TextBox 14">
                <a:extLst>
                  <a:ext uri="{FF2B5EF4-FFF2-40B4-BE49-F238E27FC236}">
                    <a16:creationId xmlns:a16="http://schemas.microsoft.com/office/drawing/2014/main" id="{66E5057A-A36E-DEF4-93A3-14CEE57C703E}"/>
                  </a:ext>
                </a:extLst>
              </p:cNvPr>
              <p:cNvSpPr txBox="1">
                <a:spLocks noRot="1" noChangeAspect="1" noMove="1" noResize="1" noEditPoints="1" noAdjustHandles="1" noChangeArrowheads="1" noChangeShapeType="1" noTextEdit="1"/>
              </p:cNvSpPr>
              <p:nvPr/>
            </p:nvSpPr>
            <p:spPr>
              <a:xfrm>
                <a:off x="0" y="4137549"/>
                <a:ext cx="2005293" cy="504112"/>
              </a:xfrm>
              <a:prstGeom prst="rect">
                <a:avLst/>
              </a:prstGeom>
              <a:blipFill>
                <a:blip r:embed="rId5"/>
                <a:stretch>
                  <a:fillRect/>
                </a:stretch>
              </a:blipFill>
            </p:spPr>
            <p:txBody>
              <a:bodyPr/>
              <a:lstStyle/>
              <a:p>
                <a:r>
                  <a:rPr lang="en-CA">
                    <a:noFill/>
                  </a:rPr>
                  <a:t> </a:t>
                </a:r>
              </a:p>
            </p:txBody>
          </p:sp>
        </mc:Fallback>
      </mc:AlternateContent>
      <p:pic>
        <p:nvPicPr>
          <p:cNvPr id="16" name="Picture 15">
            <a:extLst>
              <a:ext uri="{FF2B5EF4-FFF2-40B4-BE49-F238E27FC236}">
                <a16:creationId xmlns:a16="http://schemas.microsoft.com/office/drawing/2014/main" id="{1E161F9F-46E2-0A79-B814-4B0C11741A4B}"/>
              </a:ext>
            </a:extLst>
          </p:cNvPr>
          <p:cNvPicPr>
            <a:picLocks noChangeAspect="1"/>
          </p:cNvPicPr>
          <p:nvPr/>
        </p:nvPicPr>
        <p:blipFill>
          <a:blip r:embed="rId6"/>
          <a:stretch>
            <a:fillRect/>
          </a:stretch>
        </p:blipFill>
        <p:spPr>
          <a:xfrm>
            <a:off x="5548248" y="1104957"/>
            <a:ext cx="6581104" cy="4678251"/>
          </a:xfrm>
          <a:prstGeom prst="rect">
            <a:avLst/>
          </a:prstGeom>
        </p:spPr>
      </p:pic>
      <p:sp>
        <p:nvSpPr>
          <p:cNvPr id="17" name="TextBox 16">
            <a:extLst>
              <a:ext uri="{FF2B5EF4-FFF2-40B4-BE49-F238E27FC236}">
                <a16:creationId xmlns:a16="http://schemas.microsoft.com/office/drawing/2014/main" id="{2DC906E2-C1DA-4C8B-37A2-818E08B7072C}"/>
              </a:ext>
            </a:extLst>
          </p:cNvPr>
          <p:cNvSpPr txBox="1"/>
          <p:nvPr/>
        </p:nvSpPr>
        <p:spPr>
          <a:xfrm>
            <a:off x="10156224" y="5458486"/>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
        <p:nvSpPr>
          <p:cNvPr id="18" name="TextBox 17">
            <a:extLst>
              <a:ext uri="{FF2B5EF4-FFF2-40B4-BE49-F238E27FC236}">
                <a16:creationId xmlns:a16="http://schemas.microsoft.com/office/drawing/2014/main" id="{A176F2B1-7740-AD79-B06E-17BD4B021F00}"/>
              </a:ext>
            </a:extLst>
          </p:cNvPr>
          <p:cNvSpPr txBox="1"/>
          <p:nvPr/>
        </p:nvSpPr>
        <p:spPr>
          <a:xfrm>
            <a:off x="7419812" y="735625"/>
            <a:ext cx="2041903" cy="369332"/>
          </a:xfrm>
          <a:prstGeom prst="rect">
            <a:avLst/>
          </a:prstGeom>
          <a:noFill/>
        </p:spPr>
        <p:txBody>
          <a:bodyPr wrap="square" rtlCol="0">
            <a:spAutoFit/>
          </a:bodyPr>
          <a:lstStyle/>
          <a:p>
            <a:r>
              <a:rPr lang="en-CA" dirty="0"/>
              <a:t>Jefferson Lab Setup </a:t>
            </a:r>
          </a:p>
        </p:txBody>
      </p:sp>
    </p:spTree>
    <p:extLst>
      <p:ext uri="{BB962C8B-B14F-4D97-AF65-F5344CB8AC3E}">
        <p14:creationId xmlns:p14="http://schemas.microsoft.com/office/powerpoint/2010/main" val="1636859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1CB0-D1A3-D2BD-29DB-BF797F34035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A7C316B-86C2-6AA6-3FC0-2848407CF44B}"/>
              </a:ext>
            </a:extLst>
          </p:cNvPr>
          <p:cNvSpPr>
            <a:spLocks noGrp="1"/>
          </p:cNvSpPr>
          <p:nvPr>
            <p:ph type="dt" sz="half" idx="10"/>
          </p:nvPr>
        </p:nvSpPr>
        <p:spPr/>
        <p:txBody>
          <a:bodyPr/>
          <a:lstStyle/>
          <a:p>
            <a:fld id="{05E046F1-B734-40A3-B7D4-DAB4025689A8}" type="datetime1">
              <a:rPr lang="en-CA" smtClean="0"/>
              <a:t>2025-09-23</a:t>
            </a:fld>
            <a:endParaRPr lang="en-CA"/>
          </a:p>
        </p:txBody>
      </p:sp>
      <p:sp>
        <p:nvSpPr>
          <p:cNvPr id="3" name="Footer Placeholder 2">
            <a:extLst>
              <a:ext uri="{FF2B5EF4-FFF2-40B4-BE49-F238E27FC236}">
                <a16:creationId xmlns:a16="http://schemas.microsoft.com/office/drawing/2014/main" id="{BA9AA4B9-EEAE-8692-B350-1CB5D8C55F39}"/>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28ACA293-4BB4-63D6-6209-C4BE6A6386C3}"/>
              </a:ext>
            </a:extLst>
          </p:cNvPr>
          <p:cNvSpPr>
            <a:spLocks noGrp="1"/>
          </p:cNvSpPr>
          <p:nvPr>
            <p:ph type="sldNum" sz="quarter" idx="12"/>
          </p:nvPr>
        </p:nvSpPr>
        <p:spPr/>
        <p:txBody>
          <a:bodyPr/>
          <a:lstStyle/>
          <a:p>
            <a:fld id="{8C8064D2-ECE5-434A-BBA5-E34E59BF6EAC}" type="slidenum">
              <a:rPr lang="en-CA" smtClean="0"/>
              <a:t>75</a:t>
            </a:fld>
            <a:endParaRPr lang="en-CA"/>
          </a:p>
        </p:txBody>
      </p:sp>
      <p:sp>
        <p:nvSpPr>
          <p:cNvPr id="6" name="TextBox 5">
            <a:extLst>
              <a:ext uri="{FF2B5EF4-FFF2-40B4-BE49-F238E27FC236}">
                <a16:creationId xmlns:a16="http://schemas.microsoft.com/office/drawing/2014/main" id="{B037A917-CC34-3F7C-AA21-906D6614EB23}"/>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A1442A-6651-615F-F20B-3486A5C1EAED}"/>
                  </a:ext>
                </a:extLst>
              </p:cNvPr>
              <p:cNvSpPr txBox="1"/>
              <p:nvPr/>
            </p:nvSpPr>
            <p:spPr>
              <a:xfrm>
                <a:off x="271875" y="612597"/>
                <a:ext cx="5477996" cy="5509778"/>
              </a:xfrm>
              <a:prstGeom prst="rect">
                <a:avLst/>
              </a:prstGeom>
              <a:noFill/>
            </p:spPr>
            <p:txBody>
              <a:bodyPr wrap="square">
                <a:spAutoFit/>
              </a:bodyPr>
              <a:lstStyle/>
              <a:p>
                <a:r>
                  <a:rPr lang="en-CA" sz="1600" b="1" dirty="0"/>
                  <a:t>Helicity State Generation</a:t>
                </a:r>
                <a:endParaRPr lang="en-US" sz="1600" dirty="0"/>
              </a:p>
              <a:p>
                <a:endParaRPr lang="en-US" sz="1600" dirty="0"/>
              </a:p>
              <a:p>
                <a:r>
                  <a:rPr lang="en-US" sz="1600" b="1" dirty="0"/>
                  <a:t>Helicity Control</a:t>
                </a:r>
              </a:p>
              <a:p>
                <a:pPr marL="285750" indent="-285750">
                  <a:buFont typeface="Arial" panose="020B0604020202020204" pitchFamily="34" charset="0"/>
                  <a:buChar char="•"/>
                </a:pPr>
                <a:endParaRPr lang="en-US" sz="1600" dirty="0"/>
              </a:p>
              <a:p>
                <a:r>
                  <a:rPr lang="en-US" sz="1600" dirty="0"/>
                  <a:t>Reduction of line noise issues (60 Hz/ 50 Hz etc.)</a:t>
                </a:r>
              </a:p>
              <a:p>
                <a:pPr marL="285750" indent="-285750">
                  <a:buFont typeface="Arial" panose="020B0604020202020204" pitchFamily="34" charset="0"/>
                  <a:buChar char="•"/>
                </a:pPr>
                <a:endParaRPr lang="en-US" sz="1600" dirty="0"/>
              </a:p>
              <a:p>
                <a:pPr marL="800100" lvl="1" indent="-342900">
                  <a:buFont typeface="+mj-lt"/>
                  <a:buAutoNum type="arabicPeriod"/>
                </a:pPr>
                <a:r>
                  <a:rPr lang="en-US" sz="1600" dirty="0"/>
                  <a:t>Either choose integration window such that </a:t>
                </a:r>
                <a:br>
                  <a:rPr lang="en-US" sz="1600" dirty="0"/>
                </a:br>
                <a14:m>
                  <m:oMath xmlns:m="http://schemas.openxmlformats.org/officeDocument/2006/math">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𝑇</m:t>
                        </m:r>
                      </m:e>
                      <m:sub>
                        <m:r>
                          <a:rPr lang="en-CA" sz="1600" b="0" i="1" smtClean="0">
                            <a:latin typeface="Cambria Math" panose="02040503050406030204" pitchFamily="18" charset="0"/>
                          </a:rPr>
                          <m:t>𝑠𝑡𝑎𝑏𝑙𝑒</m:t>
                        </m:r>
                      </m:sub>
                    </m:sSub>
                    <m:r>
                      <a:rPr lang="en-CA" sz="1600" b="0" i="1" smtClean="0">
                        <a:latin typeface="Cambria Math" panose="02040503050406030204" pitchFamily="18" charset="0"/>
                      </a:rPr>
                      <m:t>=40000 </m:t>
                    </m:r>
                    <m:r>
                      <a:rPr lang="en-CA" sz="1600" b="0" i="1" smtClean="0">
                        <a:latin typeface="Cambria Math" panose="02040503050406030204" pitchFamily="18" charset="0"/>
                      </a:rPr>
                      <m:t>𝜇</m:t>
                    </m:r>
                    <m:r>
                      <a:rPr lang="en-CA" sz="1600" b="0" i="1" smtClean="0">
                        <a:latin typeface="Cambria Math" panose="02040503050406030204" pitchFamily="18" charset="0"/>
                      </a:rPr>
                      <m:t>𝑠</m:t>
                    </m:r>
                  </m:oMath>
                </a14:m>
                <a:r>
                  <a:rPr lang="en-US" sz="1600" dirty="0"/>
                  <a:t> (or </a:t>
                </a:r>
                <a14:m>
                  <m:oMath xmlns:m="http://schemas.openxmlformats.org/officeDocument/2006/math">
                    <m:sSub>
                      <m:sSubPr>
                        <m:ctrlPr>
                          <a:rPr lang="en-CA" sz="1600" i="1">
                            <a:latin typeface="Cambria Math" panose="02040503050406030204" pitchFamily="18" charset="0"/>
                          </a:rPr>
                        </m:ctrlPr>
                      </m:sSubPr>
                      <m:e>
                        <m:r>
                          <a:rPr lang="en-CA" sz="1600" i="1">
                            <a:latin typeface="Cambria Math" panose="02040503050406030204" pitchFamily="18" charset="0"/>
                          </a:rPr>
                          <m:t>𝑇</m:t>
                        </m:r>
                      </m:e>
                      <m:sub>
                        <m:r>
                          <a:rPr lang="en-CA" sz="1600" i="1">
                            <a:latin typeface="Cambria Math" panose="02040503050406030204" pitchFamily="18" charset="0"/>
                          </a:rPr>
                          <m:t>𝑠𝑡𝑎𝑏𝑙𝑒</m:t>
                        </m:r>
                      </m:sub>
                    </m:sSub>
                    <m:r>
                      <a:rPr lang="en-CA" sz="1600" i="1">
                        <a:latin typeface="Cambria Math" panose="02040503050406030204" pitchFamily="18" charset="0"/>
                      </a:rPr>
                      <m:t>=3333</m:t>
                    </m:r>
                    <m:acc>
                      <m:accPr>
                        <m:chr m:val="̅"/>
                        <m:ctrlPr>
                          <a:rPr lang="en-CA" sz="1600" i="1">
                            <a:latin typeface="Cambria Math" panose="02040503050406030204" pitchFamily="18" charset="0"/>
                          </a:rPr>
                        </m:ctrlPr>
                      </m:accPr>
                      <m:e>
                        <m:r>
                          <a:rPr lang="en-CA" sz="1600" i="1">
                            <a:latin typeface="Cambria Math" panose="02040503050406030204" pitchFamily="18" charset="0"/>
                          </a:rPr>
                          <m:t>3</m:t>
                        </m:r>
                      </m:e>
                    </m:acc>
                    <m:r>
                      <a:rPr lang="en-CA" sz="1600" i="1">
                        <a:latin typeface="Cambria Math" panose="02040503050406030204" pitchFamily="18" charset="0"/>
                      </a:rPr>
                      <m:t> </m:t>
                    </m:r>
                    <m:r>
                      <a:rPr lang="en-CA" sz="1600" i="1">
                        <a:latin typeface="Cambria Math" panose="02040503050406030204" pitchFamily="18" charset="0"/>
                      </a:rPr>
                      <m:t>𝜇</m:t>
                    </m:r>
                    <m:r>
                      <a:rPr lang="en-CA" sz="1600" i="1">
                        <a:latin typeface="Cambria Math" panose="02040503050406030204" pitchFamily="18" charset="0"/>
                      </a:rPr>
                      <m:t>𝑠</m:t>
                    </m:r>
                  </m:oMath>
                </a14:m>
                <a:r>
                  <a:rPr lang="en-US" sz="1600" dirty="0"/>
                  <a:t>) </a:t>
                </a:r>
                <a:br>
                  <a:rPr lang="en-US" sz="1600" dirty="0"/>
                </a:br>
                <a:br>
                  <a:rPr lang="en-US" sz="1600" dirty="0"/>
                </a:br>
                <a:r>
                  <a:rPr lang="en-US" sz="1600" dirty="0"/>
                  <a:t>This is too slow for other reasons. See later … </a:t>
                </a:r>
              </a:p>
              <a:p>
                <a:pPr marL="800100" lvl="1" indent="-342900">
                  <a:buFont typeface="+mj-lt"/>
                  <a:buAutoNum type="arabicPeriod"/>
                </a:pPr>
                <a:endParaRPr lang="en-US" sz="1600" dirty="0"/>
              </a:p>
              <a:p>
                <a:pPr marL="800100" lvl="1" indent="-342900">
                  <a:buFont typeface="+mj-lt"/>
                  <a:buAutoNum type="arabicPeriod"/>
                </a:pPr>
                <a:r>
                  <a:rPr lang="en-US" sz="1600" dirty="0"/>
                  <a:t>Or choose </a:t>
                </a:r>
                <a14:m>
                  <m:oMath xmlns:m="http://schemas.openxmlformats.org/officeDocument/2006/math">
                    <m:sSub>
                      <m:sSubPr>
                        <m:ctrlPr>
                          <a:rPr lang="en-CA" sz="1600" b="0" i="1" smtClean="0">
                            <a:latin typeface="Cambria Math" panose="02040503050406030204" pitchFamily="18" charset="0"/>
                          </a:rPr>
                        </m:ctrlPr>
                      </m:sSubPr>
                      <m:e>
                        <m:r>
                          <a:rPr lang="en-CA" sz="1600" b="0" i="1" smtClean="0">
                            <a:latin typeface="Cambria Math" panose="02040503050406030204" pitchFamily="18" charset="0"/>
                          </a:rPr>
                          <m:t>𝑓</m:t>
                        </m:r>
                      </m:e>
                      <m:sub>
                        <m:r>
                          <a:rPr lang="en-CA" sz="1600" b="0" i="1" smtClean="0">
                            <a:latin typeface="Cambria Math" panose="02040503050406030204" pitchFamily="18" charset="0"/>
                          </a:rPr>
                          <m:t>h</m:t>
                        </m:r>
                      </m:sub>
                    </m:sSub>
                    <m:r>
                      <a:rPr lang="en-CA" sz="1600" b="0" i="1" smtClean="0">
                        <a:latin typeface="Cambria Math" panose="02040503050406030204" pitchFamily="18" charset="0"/>
                      </a:rPr>
                      <m:t>&gt;1 </m:t>
                    </m:r>
                    <m:r>
                      <a:rPr lang="en-CA" sz="1600" b="0" i="1" smtClean="0">
                        <a:latin typeface="Cambria Math" panose="02040503050406030204" pitchFamily="18" charset="0"/>
                      </a:rPr>
                      <m:t>𝑘𝐻𝑧</m:t>
                    </m:r>
                  </m:oMath>
                </a14:m>
                <a:r>
                  <a:rPr lang="en-US" sz="1600" dirty="0"/>
                  <a:t>  (far from harmonics) in free clock mode with specified pattern (see next slide) </a:t>
                </a:r>
                <a:br>
                  <a:rPr lang="en-US" sz="1600" dirty="0"/>
                </a:br>
                <a:r>
                  <a:rPr lang="en-US" sz="1600" dirty="0"/>
                  <a:t>Also cancels other, low frequency noise.</a:t>
                </a:r>
              </a:p>
              <a:p>
                <a:pPr marL="800100" lvl="1" indent="-342900">
                  <a:buFont typeface="+mj-lt"/>
                  <a:buAutoNum type="arabicPeriod"/>
                </a:pPr>
                <a:endParaRPr lang="en-US" sz="1600" dirty="0"/>
              </a:p>
              <a:p>
                <a:pPr marL="800100" lvl="1" indent="-342900">
                  <a:buFont typeface="+mj-lt"/>
                  <a:buAutoNum type="arabicPeriod"/>
                </a:pPr>
                <a:r>
                  <a:rPr lang="en-US" sz="1600" dirty="0"/>
                  <a:t>Or operate in </a:t>
                </a:r>
                <a:r>
                  <a:rPr lang="en-US" sz="1600" dirty="0">
                    <a:solidFill>
                      <a:schemeClr val="accent1"/>
                    </a:solidFill>
                  </a:rPr>
                  <a:t>line-synch mode</a:t>
                </a:r>
                <a:r>
                  <a:rPr lang="en-US" sz="1600" dirty="0"/>
                  <a:t> and choose a </a:t>
                </a:r>
                <a:r>
                  <a:rPr lang="en-US" sz="1600" dirty="0">
                    <a:solidFill>
                      <a:schemeClr val="accent1"/>
                    </a:solidFill>
                  </a:rPr>
                  <a:t>helicity</a:t>
                </a:r>
                <a:r>
                  <a:rPr lang="en-US" sz="1600" dirty="0"/>
                  <a:t> </a:t>
                </a:r>
                <a:r>
                  <a:rPr lang="en-US" sz="1600" dirty="0">
                    <a:solidFill>
                      <a:schemeClr val="accent1"/>
                    </a:solidFill>
                  </a:rPr>
                  <a:t>pattern</a:t>
                </a:r>
                <a:r>
                  <a:rPr lang="en-US" sz="1600" dirty="0"/>
                  <a:t> that cancels line noise in the asymmetry formation. This can be done at high frequencies </a:t>
                </a:r>
                <a:br>
                  <a:rPr lang="en-US" sz="1600" dirty="0"/>
                </a:br>
                <a14:m>
                  <m:oMath xmlns:m="http://schemas.openxmlformats.org/officeDocument/2006/math">
                    <m:sSub>
                      <m:sSubPr>
                        <m:ctrlPr>
                          <a:rPr lang="en-CA" sz="1600" i="1">
                            <a:latin typeface="Cambria Math" panose="02040503050406030204" pitchFamily="18" charset="0"/>
                          </a:rPr>
                        </m:ctrlPr>
                      </m:sSubPr>
                      <m:e>
                        <m:r>
                          <a:rPr lang="en-CA" sz="1600" i="1">
                            <a:latin typeface="Cambria Math" panose="02040503050406030204" pitchFamily="18" charset="0"/>
                          </a:rPr>
                          <m:t>𝑓</m:t>
                        </m:r>
                      </m:e>
                      <m:sub>
                        <m:r>
                          <a:rPr lang="en-CA" sz="1600" i="1">
                            <a:latin typeface="Cambria Math" panose="02040503050406030204" pitchFamily="18" charset="0"/>
                          </a:rPr>
                          <m:t>h</m:t>
                        </m:r>
                      </m:sub>
                    </m:sSub>
                    <m:r>
                      <a:rPr lang="en-CA" sz="1600" i="1">
                        <a:latin typeface="Cambria Math" panose="02040503050406030204" pitchFamily="18" charset="0"/>
                      </a:rPr>
                      <m:t>&gt;1 </m:t>
                    </m:r>
                    <m:r>
                      <a:rPr lang="en-CA" sz="1600" i="1">
                        <a:latin typeface="Cambria Math" panose="02040503050406030204" pitchFamily="18" charset="0"/>
                      </a:rPr>
                      <m:t>𝑘𝐻𝑧</m:t>
                    </m:r>
                  </m:oMath>
                </a14:m>
                <a:r>
                  <a:rPr lang="en-US" sz="1600" dirty="0"/>
                  <a:t>. The start of each pattern is line-phase locked. Does not remove other noise sources.</a:t>
                </a:r>
              </a:p>
              <a:p>
                <a:pPr marL="742950" lvl="1" indent="-285750">
                  <a:buFont typeface="Arial" panose="020B0604020202020204" pitchFamily="34" charset="0"/>
                  <a:buChar char="•"/>
                </a:pPr>
                <a:endParaRPr lang="en-US" sz="1600" dirty="0"/>
              </a:p>
              <a:p>
                <a:pPr lvl="1"/>
                <a:r>
                  <a:rPr lang="en-US" sz="1600" dirty="0"/>
                  <a:t>Fast reversal suppresses other low frequency components.</a:t>
                </a:r>
              </a:p>
            </p:txBody>
          </p:sp>
        </mc:Choice>
        <mc:Fallback xmlns="">
          <p:sp>
            <p:nvSpPr>
              <p:cNvPr id="8" name="TextBox 7">
                <a:extLst>
                  <a:ext uri="{FF2B5EF4-FFF2-40B4-BE49-F238E27FC236}">
                    <a16:creationId xmlns:a16="http://schemas.microsoft.com/office/drawing/2014/main" id="{91A1442A-6651-615F-F20B-3486A5C1EAED}"/>
                  </a:ext>
                </a:extLst>
              </p:cNvPr>
              <p:cNvSpPr txBox="1">
                <a:spLocks noRot="1" noChangeAspect="1" noMove="1" noResize="1" noEditPoints="1" noAdjustHandles="1" noChangeArrowheads="1" noChangeShapeType="1" noTextEdit="1"/>
              </p:cNvSpPr>
              <p:nvPr/>
            </p:nvSpPr>
            <p:spPr>
              <a:xfrm>
                <a:off x="271875" y="612597"/>
                <a:ext cx="5477996" cy="5509778"/>
              </a:xfrm>
              <a:prstGeom prst="rect">
                <a:avLst/>
              </a:prstGeom>
              <a:blipFill>
                <a:blip r:embed="rId3"/>
                <a:stretch>
                  <a:fillRect l="-88641" t="-157965" r="-96214" b="-137611"/>
                </a:stretch>
              </a:blipFill>
            </p:spPr>
            <p:txBody>
              <a:bodyPr/>
              <a:lstStyle/>
              <a:p>
                <a:r>
                  <a:rPr lang="en-CA">
                    <a:noFill/>
                  </a:rPr>
                  <a:t> </a:t>
                </a:r>
              </a:p>
            </p:txBody>
          </p:sp>
        </mc:Fallback>
      </mc:AlternateContent>
      <p:pic>
        <p:nvPicPr>
          <p:cNvPr id="11" name="Picture 10">
            <a:extLst>
              <a:ext uri="{FF2B5EF4-FFF2-40B4-BE49-F238E27FC236}">
                <a16:creationId xmlns:a16="http://schemas.microsoft.com/office/drawing/2014/main" id="{12D3234F-B9DC-4BB5-E32E-E4D47617B60A}"/>
              </a:ext>
            </a:extLst>
          </p:cNvPr>
          <p:cNvPicPr>
            <a:picLocks noChangeAspect="1"/>
          </p:cNvPicPr>
          <p:nvPr/>
        </p:nvPicPr>
        <p:blipFill>
          <a:blip r:embed="rId4"/>
          <a:stretch>
            <a:fillRect/>
          </a:stretch>
        </p:blipFill>
        <p:spPr>
          <a:xfrm>
            <a:off x="5548248" y="1104957"/>
            <a:ext cx="6581104" cy="4678251"/>
          </a:xfrm>
          <a:prstGeom prst="rect">
            <a:avLst/>
          </a:prstGeom>
        </p:spPr>
      </p:pic>
      <p:sp>
        <p:nvSpPr>
          <p:cNvPr id="12" name="TextBox 11">
            <a:extLst>
              <a:ext uri="{FF2B5EF4-FFF2-40B4-BE49-F238E27FC236}">
                <a16:creationId xmlns:a16="http://schemas.microsoft.com/office/drawing/2014/main" id="{CBBBC467-0C95-1015-C80A-02DE3EF34D5F}"/>
              </a:ext>
            </a:extLst>
          </p:cNvPr>
          <p:cNvSpPr txBox="1"/>
          <p:nvPr/>
        </p:nvSpPr>
        <p:spPr>
          <a:xfrm>
            <a:off x="10156224" y="5559225"/>
            <a:ext cx="1763901" cy="261610"/>
          </a:xfrm>
          <a:prstGeom prst="rect">
            <a:avLst/>
          </a:prstGeom>
          <a:noFill/>
        </p:spPr>
        <p:txBody>
          <a:bodyPr wrap="square">
            <a:spAutoFit/>
          </a:bodyPr>
          <a:lstStyle/>
          <a:p>
            <a:r>
              <a:rPr lang="en-US" sz="1100" b="0" i="0" u="none" strike="noStrike" baseline="0" dirty="0">
                <a:solidFill>
                  <a:srgbClr val="0081AD"/>
                </a:solidFill>
                <a:latin typeface="CharisSIL"/>
              </a:rPr>
              <a:t>NIM, A 1046 (2023) 167710</a:t>
            </a:r>
            <a:endParaRPr lang="en-CA" sz="1100" dirty="0"/>
          </a:p>
        </p:txBody>
      </p:sp>
      <p:sp>
        <p:nvSpPr>
          <p:cNvPr id="13" name="TextBox 12">
            <a:extLst>
              <a:ext uri="{FF2B5EF4-FFF2-40B4-BE49-F238E27FC236}">
                <a16:creationId xmlns:a16="http://schemas.microsoft.com/office/drawing/2014/main" id="{6E83B3AF-C674-E8BB-6A10-2D706A688624}"/>
              </a:ext>
            </a:extLst>
          </p:cNvPr>
          <p:cNvSpPr txBox="1"/>
          <p:nvPr/>
        </p:nvSpPr>
        <p:spPr>
          <a:xfrm>
            <a:off x="7419812" y="735625"/>
            <a:ext cx="2041903" cy="369332"/>
          </a:xfrm>
          <a:prstGeom prst="rect">
            <a:avLst/>
          </a:prstGeom>
          <a:noFill/>
        </p:spPr>
        <p:txBody>
          <a:bodyPr wrap="square" rtlCol="0">
            <a:spAutoFit/>
          </a:bodyPr>
          <a:lstStyle/>
          <a:p>
            <a:r>
              <a:rPr lang="en-CA" dirty="0"/>
              <a:t>Jefferson Lab Setup </a:t>
            </a:r>
          </a:p>
        </p:txBody>
      </p:sp>
    </p:spTree>
    <p:extLst>
      <p:ext uri="{BB962C8B-B14F-4D97-AF65-F5344CB8AC3E}">
        <p14:creationId xmlns:p14="http://schemas.microsoft.com/office/powerpoint/2010/main" val="2625548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03A00-3148-29F5-6925-00B62378658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72B7D45-1CF0-D125-31B0-2E59285F6835}"/>
              </a:ext>
            </a:extLst>
          </p:cNvPr>
          <p:cNvSpPr>
            <a:spLocks noGrp="1"/>
          </p:cNvSpPr>
          <p:nvPr>
            <p:ph type="dt" sz="half" idx="10"/>
          </p:nvPr>
        </p:nvSpPr>
        <p:spPr/>
        <p:txBody>
          <a:bodyPr/>
          <a:lstStyle/>
          <a:p>
            <a:fld id="{333C286B-43B0-4130-864D-20E2CCDA8D79}" type="datetime1">
              <a:rPr lang="en-CA" smtClean="0"/>
              <a:t>2025-09-23</a:t>
            </a:fld>
            <a:endParaRPr lang="en-CA"/>
          </a:p>
        </p:txBody>
      </p:sp>
      <p:sp>
        <p:nvSpPr>
          <p:cNvPr id="3" name="Footer Placeholder 2">
            <a:extLst>
              <a:ext uri="{FF2B5EF4-FFF2-40B4-BE49-F238E27FC236}">
                <a16:creationId xmlns:a16="http://schemas.microsoft.com/office/drawing/2014/main" id="{91B753EB-AF95-FE49-9BA8-E28EDEFAFCA3}"/>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4DD2A2CF-DB81-7CDF-559B-6BB368F86607}"/>
              </a:ext>
            </a:extLst>
          </p:cNvPr>
          <p:cNvSpPr>
            <a:spLocks noGrp="1"/>
          </p:cNvSpPr>
          <p:nvPr>
            <p:ph type="sldNum" sz="quarter" idx="12"/>
          </p:nvPr>
        </p:nvSpPr>
        <p:spPr/>
        <p:txBody>
          <a:bodyPr/>
          <a:lstStyle/>
          <a:p>
            <a:fld id="{8C8064D2-ECE5-434A-BBA5-E34E59BF6EAC}" type="slidenum">
              <a:rPr lang="en-CA" smtClean="0"/>
              <a:t>76</a:t>
            </a:fld>
            <a:endParaRPr lang="en-CA" dirty="0"/>
          </a:p>
        </p:txBody>
      </p:sp>
      <p:sp>
        <p:nvSpPr>
          <p:cNvPr id="6" name="TextBox 5">
            <a:extLst>
              <a:ext uri="{FF2B5EF4-FFF2-40B4-BE49-F238E27FC236}">
                <a16:creationId xmlns:a16="http://schemas.microsoft.com/office/drawing/2014/main" id="{CB43835E-8333-1271-AA33-59A496971932}"/>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00076AC-FA8D-D689-E04B-BCA2A762C0D1}"/>
                  </a:ext>
                </a:extLst>
              </p:cNvPr>
              <p:cNvSpPr txBox="1"/>
              <p:nvPr/>
            </p:nvSpPr>
            <p:spPr>
              <a:xfrm>
                <a:off x="271875" y="612597"/>
                <a:ext cx="11648250" cy="5755999"/>
              </a:xfrm>
              <a:prstGeom prst="rect">
                <a:avLst/>
              </a:prstGeom>
              <a:noFill/>
            </p:spPr>
            <p:txBody>
              <a:bodyPr wrap="square">
                <a:spAutoFit/>
              </a:bodyPr>
              <a:lstStyle/>
              <a:p>
                <a:r>
                  <a:rPr lang="en-CA" sz="1600" b="1" dirty="0"/>
                  <a:t>Helicity State Generation</a:t>
                </a:r>
                <a:endParaRPr lang="en-US" sz="1600" dirty="0"/>
              </a:p>
              <a:p>
                <a:endParaRPr lang="en-US" sz="1600" dirty="0"/>
              </a:p>
              <a:p>
                <a:r>
                  <a:rPr lang="en-US" sz="1600" b="1" dirty="0"/>
                  <a:t>Helicity Control Device</a:t>
                </a:r>
              </a:p>
              <a:p>
                <a:pPr marL="285750" indent="-285750">
                  <a:buFont typeface="Arial" panose="020B0604020202020204" pitchFamily="34" charset="0"/>
                  <a:buChar char="•"/>
                </a:pPr>
                <a:endParaRPr lang="en-US" sz="1600" dirty="0"/>
              </a:p>
              <a:p>
                <a:r>
                  <a:rPr lang="en-US" sz="1600" dirty="0"/>
                  <a:t>Helicity Patterns:</a:t>
                </a:r>
              </a:p>
              <a:p>
                <a:pPr marL="742950" lvl="1" indent="-285750">
                  <a:buFont typeface="Arial" panose="020B0604020202020204" pitchFamily="34" charset="0"/>
                  <a:buChar char="•"/>
                </a:pPr>
                <a:r>
                  <a:rPr lang="en-US" sz="1600" dirty="0"/>
                  <a:t>Pattern can be chosen to cancel drifts and certain noise sources</a:t>
                </a:r>
              </a:p>
              <a:p>
                <a:pPr marL="742950" lvl="1" indent="-285750">
                  <a:buFont typeface="Arial" panose="020B0604020202020204" pitchFamily="34" charset="0"/>
                  <a:buChar char="•"/>
                </a:pPr>
                <a:r>
                  <a:rPr lang="en-US" sz="1600" dirty="0"/>
                  <a:t>Pattern length should be consistent with line frequency  </a:t>
                </a:r>
              </a:p>
              <a:p>
                <a:pPr marL="742950" lvl="1" indent="-285750">
                  <a:buFont typeface="Arial" panose="020B0604020202020204" pitchFamily="34" charset="0"/>
                  <a:buChar char="•"/>
                </a:pPr>
                <a:endParaRPr lang="en-US" sz="1600" dirty="0"/>
              </a:p>
              <a:p>
                <a:r>
                  <a:rPr lang="en-US" sz="1600" dirty="0"/>
                  <a:t>Example (MOLLER)</a:t>
                </a:r>
              </a:p>
              <a:p>
                <a:endParaRPr lang="en-US" sz="1600" dirty="0"/>
              </a:p>
              <a:p>
                <a:pPr marL="285750" indent="-285750">
                  <a:buFont typeface="Arial" panose="020B0604020202020204" pitchFamily="34" charset="0"/>
                  <a:buChar char="•"/>
                </a:pPr>
                <a:r>
                  <a:rPr lang="en-US" sz="1600" dirty="0"/>
                  <a:t>Reversal frequency:  </a:t>
                </a:r>
                <a14:m>
                  <m:oMath xmlns:m="http://schemas.openxmlformats.org/officeDocument/2006/math">
                    <m:r>
                      <a:rPr lang="en-CA" sz="1600" b="0" i="1" smtClean="0">
                        <a:latin typeface="Cambria Math" panose="02040503050406030204" pitchFamily="18" charset="0"/>
                      </a:rPr>
                      <m:t>1920 </m:t>
                    </m:r>
                    <m:r>
                      <a:rPr lang="en-CA" sz="1600" b="0" i="1" smtClean="0">
                        <a:latin typeface="Cambria Math" panose="02040503050406030204" pitchFamily="18" charset="0"/>
                      </a:rPr>
                      <m:t>𝐻𝑧</m:t>
                    </m:r>
                    <m:r>
                      <a:rPr lang="en-CA" sz="1600" b="0" i="1" smtClean="0">
                        <a:latin typeface="Cambria Math" panose="02040503050406030204" pitchFamily="18" charset="0"/>
                      </a:rPr>
                      <m:t>=32×60 </m:t>
                    </m:r>
                    <m:r>
                      <a:rPr lang="en-CA" sz="1600" b="0" i="1" smtClean="0">
                        <a:latin typeface="Cambria Math" panose="02040503050406030204" pitchFamily="18" charset="0"/>
                      </a:rPr>
                      <m:t>𝐻𝑧</m:t>
                    </m:r>
                  </m:oMath>
                </a14:m>
                <a:endParaRPr lang="en-US" sz="1600" dirty="0"/>
              </a:p>
              <a:p>
                <a:pPr marL="1200150" lvl="2"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Option 2 on the previous slide (free running clock / no line synch)</a:t>
                </a:r>
              </a:p>
              <a:p>
                <a:pPr marL="1200150" lvl="2"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64 state pattern with random initial state sign and 128 window delay:</a:t>
                </a:r>
              </a:p>
              <a:p>
                <a:pPr marL="1200150" lvl="2" indent="-285750">
                  <a:buFont typeface="Arial" panose="020B0604020202020204" pitchFamily="34" charset="0"/>
                  <a:buChar char="•"/>
                </a:pPr>
                <a:endParaRPr lang="en-US" sz="1600" dirty="0"/>
              </a:p>
              <a:p>
                <a:pPr marL="800100" lvl="1" indent="-342900">
                  <a:buFont typeface="+mj-lt"/>
                  <a:buAutoNum type="arabicPeriod"/>
                </a:pPr>
                <a:r>
                  <a:rPr lang="en-US" sz="1600" dirty="0"/>
                  <a:t>Thu-Morse (</a:t>
                </a:r>
                <a14:m>
                  <m:oMath xmlns:m="http://schemas.openxmlformats.org/officeDocument/2006/math">
                    <m:r>
                      <a:rPr lang="en-CA" sz="1600" b="0" i="1" smtClean="0">
                        <a:latin typeface="Cambria Math" panose="02040503050406030204" pitchFamily="18" charset="0"/>
                      </a:rPr>
                      <m:t>32+ </m:t>
                    </m:r>
                    <m:acc>
                      <m:accPr>
                        <m:chr m:val="̅"/>
                        <m:ctrlPr>
                          <a:rPr lang="en-CA" sz="1600" b="0" i="1" smtClean="0">
                            <a:latin typeface="Cambria Math" panose="02040503050406030204" pitchFamily="18" charset="0"/>
                          </a:rPr>
                        </m:ctrlPr>
                      </m:accPr>
                      <m:e>
                        <m:r>
                          <a:rPr lang="en-CA" sz="1600" b="0" i="1" smtClean="0">
                            <a:latin typeface="Cambria Math" panose="02040503050406030204" pitchFamily="18" charset="0"/>
                          </a:rPr>
                          <m:t>32</m:t>
                        </m:r>
                      </m:e>
                    </m:acc>
                  </m:oMath>
                </a14:m>
                <a:r>
                  <a:rPr lang="en-US" sz="1600" dirty="0"/>
                  <a:t> or complement): </a:t>
                </a:r>
              </a:p>
              <a:p>
                <a:pPr marL="1257300" lvl="2" indent="-342900">
                  <a:buFont typeface="+mj-lt"/>
                  <a:buAutoNum type="arabicPeriod"/>
                </a:pPr>
                <a:endParaRPr lang="en-US" sz="1600" dirty="0"/>
              </a:p>
              <a:p>
                <a:pPr marL="1257300" lvl="2" indent="-342900">
                  <a:buFont typeface="+mj-lt"/>
                  <a:buAutoNum type="arabicPeriod"/>
                </a:pPr>
                <a:endParaRPr lang="en-US" sz="1600" dirty="0"/>
              </a:p>
              <a:p>
                <a:pPr marL="800100" lvl="1" indent="-342900">
                  <a:buFont typeface="+mj-lt"/>
                  <a:buAutoNum type="arabicPeriod"/>
                </a:pPr>
                <a:r>
                  <a:rPr lang="en-US" sz="1600" dirty="0"/>
                  <a:t>16 Quad (or complement)</a:t>
                </a:r>
              </a:p>
              <a:p>
                <a:pPr marL="1257300" lvl="2" indent="-342900">
                  <a:buFont typeface="+mj-lt"/>
                  <a:buAutoNum type="arabicPeriod"/>
                </a:pPr>
                <a:endParaRPr lang="en-US" sz="1600" dirty="0"/>
              </a:p>
              <a:p>
                <a:pPr marL="800100" lvl="1" indent="-342900">
                  <a:buFont typeface="+mj-lt"/>
                  <a:buAutoNum type="arabicPeriod"/>
                </a:pPr>
                <a:endParaRPr lang="en-US" sz="1600" dirty="0"/>
              </a:p>
              <a:p>
                <a:pPr marL="800100" lvl="1" indent="-342900">
                  <a:buFont typeface="+mj-lt"/>
                  <a:buAutoNum type="arabicPeriod"/>
                </a:pPr>
                <a:r>
                  <a:rPr lang="en-US" sz="1600" dirty="0"/>
                  <a:t>32 Pair (or complement)</a:t>
                </a:r>
              </a:p>
            </p:txBody>
          </p:sp>
        </mc:Choice>
        <mc:Fallback xmlns="">
          <p:sp>
            <p:nvSpPr>
              <p:cNvPr id="8" name="TextBox 7">
                <a:extLst>
                  <a:ext uri="{FF2B5EF4-FFF2-40B4-BE49-F238E27FC236}">
                    <a16:creationId xmlns:a16="http://schemas.microsoft.com/office/drawing/2014/main" id="{300076AC-FA8D-D689-E04B-BCA2A762C0D1}"/>
                  </a:ext>
                </a:extLst>
              </p:cNvPr>
              <p:cNvSpPr txBox="1">
                <a:spLocks noRot="1" noChangeAspect="1" noMove="1" noResize="1" noEditPoints="1" noAdjustHandles="1" noChangeArrowheads="1" noChangeShapeType="1" noTextEdit="1"/>
              </p:cNvSpPr>
              <p:nvPr/>
            </p:nvSpPr>
            <p:spPr>
              <a:xfrm>
                <a:off x="271875" y="612597"/>
                <a:ext cx="11648250" cy="5755999"/>
              </a:xfrm>
              <a:prstGeom prst="rect">
                <a:avLst/>
              </a:prstGeom>
              <a:blipFill>
                <a:blip r:embed="rId3"/>
                <a:stretch>
                  <a:fillRect l="-314" t="-317" b="-317"/>
                </a:stretch>
              </a:blipFill>
            </p:spPr>
            <p:txBody>
              <a:bodyPr/>
              <a:lstStyle/>
              <a:p>
                <a:r>
                  <a:rPr lang="en-CA">
                    <a:noFill/>
                  </a:rPr>
                  <a:t> </a:t>
                </a:r>
              </a:p>
            </p:txBody>
          </p:sp>
        </mc:Fallback>
      </mc:AlternateContent>
      <p:grpSp>
        <p:nvGrpSpPr>
          <p:cNvPr id="7" name="Group 6">
            <a:extLst>
              <a:ext uri="{FF2B5EF4-FFF2-40B4-BE49-F238E27FC236}">
                <a16:creationId xmlns:a16="http://schemas.microsoft.com/office/drawing/2014/main" id="{4FF42703-33AE-4F4F-2FCA-D9EEF45BAE5D}"/>
              </a:ext>
            </a:extLst>
          </p:cNvPr>
          <p:cNvGrpSpPr/>
          <p:nvPr/>
        </p:nvGrpSpPr>
        <p:grpSpPr>
          <a:xfrm>
            <a:off x="6146369" y="561189"/>
            <a:ext cx="3756234" cy="3472814"/>
            <a:chOff x="7838197" y="1852661"/>
            <a:chExt cx="3756234" cy="3472814"/>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A4495242-FCC3-AC7B-63DE-62A3C7FF4BFD}"/>
                    </a:ext>
                  </a:extLst>
                </p14:cNvPr>
                <p14:cNvContentPartPr/>
                <p14:nvPr/>
              </p14:nvContentPartPr>
              <p14:xfrm>
                <a:off x="7838197" y="1976095"/>
                <a:ext cx="3756234" cy="3349380"/>
              </p14:xfrm>
            </p:contentPart>
          </mc:Choice>
          <mc:Fallback xmlns="">
            <p:pic>
              <p:nvPicPr>
                <p:cNvPr id="7" name="Ink 6">
                  <a:extLst>
                    <a:ext uri="{FF2B5EF4-FFF2-40B4-BE49-F238E27FC236}">
                      <a16:creationId xmlns:a16="http://schemas.microsoft.com/office/drawing/2014/main" id="{D3C60EE5-9E3D-9BB4-DB69-4AE04AE900D0}"/>
                    </a:ext>
                  </a:extLst>
                </p:cNvPr>
                <p:cNvPicPr/>
                <p:nvPr/>
              </p:nvPicPr>
              <p:blipFill>
                <a:blip r:embed="rId5"/>
                <a:stretch>
                  <a:fillRect/>
                </a:stretch>
              </p:blipFill>
              <p:spPr>
                <a:xfrm>
                  <a:off x="7829197" y="1971775"/>
                  <a:ext cx="3769554" cy="3362700"/>
                </a:xfrm>
                <a:prstGeom prst="rect">
                  <a:avLst/>
                </a:prstGeom>
              </p:spPr>
            </p:pic>
          </mc:Fallback>
        </mc:AlternateContent>
        <p:sp>
          <p:nvSpPr>
            <p:cNvPr id="10" name="TextBox 9">
              <a:extLst>
                <a:ext uri="{FF2B5EF4-FFF2-40B4-BE49-F238E27FC236}">
                  <a16:creationId xmlns:a16="http://schemas.microsoft.com/office/drawing/2014/main" id="{AC532379-8BE4-4375-C628-729F66F31DE4}"/>
                </a:ext>
              </a:extLst>
            </p:cNvPr>
            <p:cNvSpPr txBox="1"/>
            <p:nvPr/>
          </p:nvSpPr>
          <p:spPr>
            <a:xfrm>
              <a:off x="8415547" y="1852661"/>
              <a:ext cx="2472108" cy="523220"/>
            </a:xfrm>
            <a:prstGeom prst="rect">
              <a:avLst/>
            </a:prstGeom>
            <a:noFill/>
          </p:spPr>
          <p:txBody>
            <a:bodyPr wrap="square" rtlCol="0">
              <a:spAutoFit/>
            </a:bodyPr>
            <a:lstStyle/>
            <a:p>
              <a:r>
                <a:rPr lang="en-CA" sz="1400" dirty="0">
                  <a:solidFill>
                    <a:prstClr val="black"/>
                  </a:solidFill>
                </a:rPr>
                <a:t>Many large-scale slow drifts </a:t>
              </a:r>
            </a:p>
            <a:p>
              <a:r>
                <a:rPr lang="en-CA" sz="1400" dirty="0">
                  <a:solidFill>
                    <a:prstClr val="black"/>
                  </a:solidFill>
                </a:rPr>
                <a:t>are present in the experiment</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9E98C12-B202-7C81-6280-DAEB1ECB1011}"/>
                  </a:ext>
                </a:extLst>
              </p:cNvPr>
              <p:cNvSpPr txBox="1"/>
              <p:nvPr/>
            </p:nvSpPr>
            <p:spPr>
              <a:xfrm>
                <a:off x="4400549" y="4485521"/>
                <a:ext cx="6273908" cy="461665"/>
              </a:xfrm>
              <a:prstGeom prst="rect">
                <a:avLst/>
              </a:prstGeom>
              <a:noFill/>
            </p:spPr>
            <p:txBody>
              <a:bodyPr wrap="square">
                <a:spAutoFit/>
              </a:bodyPr>
              <a:lstStyle/>
              <a:p>
                <a14:m>
                  <m:oMath xmlns:m="http://schemas.openxmlformats.org/officeDocument/2006/math">
                    <m:r>
                      <a:rPr lang="en-CA" sz="1200" b="1" i="0" smtClean="0">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 +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m:t>
                    </m:r>
                  </m:oMath>
                </a14:m>
                <a:r>
                  <a:rPr lang="en-US" sz="1200" b="1" dirty="0">
                    <a:solidFill>
                      <a:schemeClr val="accent1"/>
                    </a:solidFill>
                  </a:rPr>
                  <a:t> </a:t>
                </a:r>
                <a14:m>
                  <m:oMath xmlns:m="http://schemas.openxmlformats.org/officeDocument/2006/math">
                    <m:r>
                      <a:rPr lang="en-CA" sz="1200" b="1" i="0" smtClean="0">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r>
                      <a:rPr lang="en-CA" sz="1200" b="1" i="1" smtClean="0">
                        <a:solidFill>
                          <a:schemeClr val="accent1"/>
                        </a:solidFill>
                        <a:latin typeface="Cambria Math" panose="02040503050406030204" pitchFamily="18" charset="0"/>
                      </a:rPr>
                      <m:t>)</m:t>
                    </m:r>
                  </m:oMath>
                </a14:m>
                <a:r>
                  <a:rPr lang="en-US"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 −)</m:t>
                    </m:r>
                  </m:oMath>
                </a14:m>
                <a:r>
                  <a:rPr lang="en-US" sz="1200" b="1" dirty="0">
                    <a:solidFill>
                      <a:schemeClr val="accent1"/>
                    </a:solidFill>
                  </a:rPr>
                  <a:t> </a:t>
                </a:r>
                <a:br>
                  <a:rPr lang="en-US" sz="1200" b="1" dirty="0">
                    <a:solidFill>
                      <a:schemeClr val="accent1"/>
                    </a:solidFill>
                  </a:rPr>
                </a:br>
                <a14:m>
                  <m:oMath xmlns:m="http://schemas.openxmlformats.org/officeDocument/2006/math">
                    <m:d>
                      <m:dPr>
                        <m:ctrlPr>
                          <a:rPr lang="en-CA" sz="1200" b="1" i="1">
                            <a:solidFill>
                              <a:schemeClr val="accent1"/>
                            </a:solidFill>
                            <a:latin typeface="Cambria Math" panose="02040503050406030204" pitchFamily="18" charset="0"/>
                          </a:rPr>
                        </m:ctrlPr>
                      </m:dPr>
                      <m:e>
                        <m:r>
                          <a:rPr lang="en-CA" sz="1200" b="1" i="1">
                            <a:solidFill>
                              <a:schemeClr val="accent1"/>
                            </a:solidFill>
                            <a:latin typeface="Cambria Math" panose="02040503050406030204" pitchFamily="18" charset="0"/>
                          </a:rPr>
                          <m:t>− + + −+ − − +</m:t>
                        </m:r>
                      </m:e>
                    </m:d>
                    <m:r>
                      <a:rPr lang="en-CA" sz="1200" b="1" i="0" smtClean="0">
                        <a:solidFill>
                          <a:schemeClr val="accent1"/>
                        </a:solidFill>
                        <a:latin typeface="Cambria Math" panose="02040503050406030204" pitchFamily="18" charset="0"/>
                      </a:rPr>
                      <m:t> </m:t>
                    </m:r>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US" sz="1200" b="1"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US" sz="1200" b="1" dirty="0"/>
                  <a:t>  </a:t>
                </a:r>
                <a14:m>
                  <m:oMath xmlns:m="http://schemas.openxmlformats.org/officeDocument/2006/math">
                    <m:d>
                      <m:dPr>
                        <m:ctrlPr>
                          <a:rPr lang="en-CA" sz="1200" b="1" i="1">
                            <a:solidFill>
                              <a:schemeClr val="accent1"/>
                            </a:solidFill>
                            <a:latin typeface="Cambria Math" panose="02040503050406030204" pitchFamily="18" charset="0"/>
                          </a:rPr>
                        </m:ctrlPr>
                      </m:dPr>
                      <m:e>
                        <m:r>
                          <a:rPr lang="en-CA" sz="1200" b="1" i="1">
                            <a:solidFill>
                              <a:schemeClr val="accent1"/>
                            </a:solidFill>
                            <a:latin typeface="Cambria Math" panose="02040503050406030204" pitchFamily="18" charset="0"/>
                          </a:rPr>
                          <m:t>− + + −+ − − +</m:t>
                        </m:r>
                      </m:e>
                    </m:d>
                  </m:oMath>
                </a14:m>
                <a:endParaRPr lang="en-CA" sz="1200" dirty="0"/>
              </a:p>
            </p:txBody>
          </p:sp>
        </mc:Choice>
        <mc:Fallback xmlns="">
          <p:sp>
            <p:nvSpPr>
              <p:cNvPr id="18" name="TextBox 17">
                <a:extLst>
                  <a:ext uri="{FF2B5EF4-FFF2-40B4-BE49-F238E27FC236}">
                    <a16:creationId xmlns:a16="http://schemas.microsoft.com/office/drawing/2014/main" id="{29E98C12-B202-7C81-6280-DAEB1ECB1011}"/>
                  </a:ext>
                </a:extLst>
              </p:cNvPr>
              <p:cNvSpPr txBox="1">
                <a:spLocks noRot="1" noChangeAspect="1" noMove="1" noResize="1" noEditPoints="1" noAdjustHandles="1" noChangeArrowheads="1" noChangeShapeType="1" noTextEdit="1"/>
              </p:cNvSpPr>
              <p:nvPr/>
            </p:nvSpPr>
            <p:spPr>
              <a:xfrm>
                <a:off x="4400549" y="4485521"/>
                <a:ext cx="6273908" cy="461665"/>
              </a:xfrm>
              <a:prstGeom prst="rect">
                <a:avLst/>
              </a:prstGeom>
              <a:blipFill>
                <a:blip r:embed="rId6"/>
                <a:stretch>
                  <a:fillRect b="-39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414D648-3BC1-3DC3-2E33-AD698A230EC6}"/>
                  </a:ext>
                </a:extLst>
              </p:cNvPr>
              <p:cNvSpPr txBox="1"/>
              <p:nvPr/>
            </p:nvSpPr>
            <p:spPr>
              <a:xfrm>
                <a:off x="4400549" y="5177221"/>
                <a:ext cx="6273908" cy="461665"/>
              </a:xfrm>
              <a:prstGeom prst="rect">
                <a:avLst/>
              </a:prstGeom>
              <a:noFill/>
            </p:spPr>
            <p:txBody>
              <a:bodyPr wrap="square">
                <a:spAutoFit/>
              </a:bodyPr>
              <a:lstStyle/>
              <a:p>
                <a14:m>
                  <m:oMath xmlns:m="http://schemas.openxmlformats.org/officeDocument/2006/math">
                    <m:r>
                      <a:rPr lang="en-CA" sz="1200" b="1" i="0" smtClean="0">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 +  +−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oMath>
                </a14:m>
                <a:r>
                  <a:rPr lang="en-US" sz="1200" b="1" dirty="0">
                    <a:solidFill>
                      <a:schemeClr val="accent1"/>
                    </a:solidFill>
                  </a:rPr>
                  <a:t> </a:t>
                </a:r>
                <a14:m>
                  <m:oMath xmlns:m="http://schemas.openxmlformats.org/officeDocument/2006/math">
                    <m:r>
                      <a:rPr lang="en-CA" sz="1200" b="1" i="0" smtClean="0">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m:t>
                    </m:r>
                    <m:r>
                      <a:rPr lang="en-CA" sz="1200" b="1" i="1" smtClean="0">
                        <a:solidFill>
                          <a:schemeClr val="accent1"/>
                        </a:solidFill>
                        <a:latin typeface="Cambria Math" panose="02040503050406030204" pitchFamily="18" charset="0"/>
                      </a:rPr>
                      <m:t> + −)</m:t>
                    </m:r>
                  </m:oMath>
                </a14:m>
                <a:r>
                  <a:rPr lang="en-US"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US"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 −</m:t>
                    </m:r>
                    <m:r>
                      <a:rPr lang="en-CA" sz="1200" b="1" i="1" smtClean="0">
                        <a:solidFill>
                          <a:schemeClr val="accent1"/>
                        </a:solidFill>
                        <a:latin typeface="Cambria Math" panose="02040503050406030204" pitchFamily="18" charset="0"/>
                      </a:rPr>
                      <m:t>)</m:t>
                    </m:r>
                  </m:oMath>
                </a14:m>
                <a:br>
                  <a:rPr lang="en-US" sz="1200" b="1" dirty="0">
                    <a:solidFill>
                      <a:schemeClr val="accent1"/>
                    </a:solidFill>
                  </a:rPr>
                </a:b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US"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US" sz="1200" b="1" dirty="0">
                    <a:solidFill>
                      <a:schemeClr val="accent1"/>
                    </a:solidFill>
                  </a:rPr>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 −)</m:t>
                    </m:r>
                  </m:oMath>
                </a14:m>
                <a:endParaRPr lang="en-CA" sz="1200" dirty="0"/>
              </a:p>
            </p:txBody>
          </p:sp>
        </mc:Choice>
        <mc:Fallback xmlns="">
          <p:sp>
            <p:nvSpPr>
              <p:cNvPr id="19" name="TextBox 18">
                <a:extLst>
                  <a:ext uri="{FF2B5EF4-FFF2-40B4-BE49-F238E27FC236}">
                    <a16:creationId xmlns:a16="http://schemas.microsoft.com/office/drawing/2014/main" id="{9414D648-3BC1-3DC3-2E33-AD698A230EC6}"/>
                  </a:ext>
                </a:extLst>
              </p:cNvPr>
              <p:cNvSpPr txBox="1">
                <a:spLocks noRot="1" noChangeAspect="1" noMove="1" noResize="1" noEditPoints="1" noAdjustHandles="1" noChangeArrowheads="1" noChangeShapeType="1" noTextEdit="1"/>
              </p:cNvSpPr>
              <p:nvPr/>
            </p:nvSpPr>
            <p:spPr>
              <a:xfrm>
                <a:off x="4400549" y="5177221"/>
                <a:ext cx="6273908" cy="461665"/>
              </a:xfrm>
              <a:prstGeom prst="rect">
                <a:avLst/>
              </a:prstGeom>
              <a:blipFill>
                <a:blip r:embed="rId7"/>
                <a:stretch>
                  <a:fillRect b="-39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1B8F64D-E708-DD1D-0EF0-A91CB9022356}"/>
                  </a:ext>
                </a:extLst>
              </p:cNvPr>
              <p:cNvSpPr txBox="1"/>
              <p:nvPr/>
            </p:nvSpPr>
            <p:spPr>
              <a:xfrm>
                <a:off x="4400549" y="5868921"/>
                <a:ext cx="6273908" cy="461665"/>
              </a:xfrm>
              <a:prstGeom prst="rect">
                <a:avLst/>
              </a:prstGeom>
              <a:noFill/>
            </p:spPr>
            <p:txBody>
              <a:bodyPr wrap="square">
                <a:spAutoFit/>
              </a:bodyPr>
              <a:lstStyle/>
              <a:p>
                <a14:m>
                  <m:oMath xmlns:m="http://schemas.openxmlformats.org/officeDocument/2006/math">
                    <m:r>
                      <a:rPr lang="en-CA" sz="1200" b="1" i="0" smtClean="0">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 </m:t>
                    </m:r>
                    <m:r>
                      <a:rPr lang="en-CA" sz="1200" b="1" i="1">
                        <a:solidFill>
                          <a:schemeClr val="accent1"/>
                        </a:solidFill>
                        <a:latin typeface="Cambria Math" panose="02040503050406030204" pitchFamily="18" charset="0"/>
                      </a:rPr>
                      <m:t>+−</m:t>
                    </m:r>
                    <m:r>
                      <a:rPr lang="en-CA" sz="1200" b="1" i="1" smtClean="0">
                        <a:solidFill>
                          <a:schemeClr val="accent1"/>
                        </a:solidFill>
                        <a:latin typeface="Cambria Math" panose="02040503050406030204" pitchFamily="18" charset="0"/>
                      </a:rPr>
                      <m:t>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endParaRPr lang="en-CA" sz="1200" dirty="0"/>
              </a:p>
              <a:p>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r>
                  <a:rPr lang="en-CA" sz="1200" dirty="0"/>
                  <a:t> </a:t>
                </a:r>
                <a14:m>
                  <m:oMath xmlns:m="http://schemas.openxmlformats.org/officeDocument/2006/math">
                    <m:r>
                      <a:rPr lang="en-CA" sz="1200" b="1">
                        <a:solidFill>
                          <a:schemeClr val="accent1"/>
                        </a:solidFill>
                        <a:latin typeface="Cambria Math" panose="02040503050406030204" pitchFamily="18" charset="0"/>
                      </a:rPr>
                      <m:t>(</m:t>
                    </m:r>
                    <m:r>
                      <a:rPr lang="en-CA" sz="1200" b="1" i="1">
                        <a:solidFill>
                          <a:schemeClr val="accent1"/>
                        </a:solidFill>
                        <a:latin typeface="Cambria Math" panose="02040503050406030204" pitchFamily="18" charset="0"/>
                      </a:rPr>
                      <m:t>+ − + −  +− +− )</m:t>
                    </m:r>
                  </m:oMath>
                </a14:m>
                <a:endParaRPr lang="en-CA" sz="1200" dirty="0"/>
              </a:p>
            </p:txBody>
          </p:sp>
        </mc:Choice>
        <mc:Fallback xmlns="">
          <p:sp>
            <p:nvSpPr>
              <p:cNvPr id="20" name="TextBox 19">
                <a:extLst>
                  <a:ext uri="{FF2B5EF4-FFF2-40B4-BE49-F238E27FC236}">
                    <a16:creationId xmlns:a16="http://schemas.microsoft.com/office/drawing/2014/main" id="{D1B8F64D-E708-DD1D-0EF0-A91CB9022356}"/>
                  </a:ext>
                </a:extLst>
              </p:cNvPr>
              <p:cNvSpPr txBox="1">
                <a:spLocks noRot="1" noChangeAspect="1" noMove="1" noResize="1" noEditPoints="1" noAdjustHandles="1" noChangeArrowheads="1" noChangeShapeType="1" noTextEdit="1"/>
              </p:cNvSpPr>
              <p:nvPr/>
            </p:nvSpPr>
            <p:spPr>
              <a:xfrm>
                <a:off x="4400549" y="5868921"/>
                <a:ext cx="6273908" cy="461665"/>
              </a:xfrm>
              <a:prstGeom prst="rect">
                <a:avLst/>
              </a:prstGeom>
              <a:blipFill>
                <a:blip r:embed="rId8"/>
                <a:stretch>
                  <a:fillRect b="-5333"/>
                </a:stretch>
              </a:blipFill>
            </p:spPr>
            <p:txBody>
              <a:bodyPr/>
              <a:lstStyle/>
              <a:p>
                <a:r>
                  <a:rPr lang="en-CA">
                    <a:noFill/>
                  </a:rPr>
                  <a:t> </a:t>
                </a:r>
              </a:p>
            </p:txBody>
          </p:sp>
        </mc:Fallback>
      </mc:AlternateContent>
      <p:sp>
        <p:nvSpPr>
          <p:cNvPr id="21" name="Arrow: Down 20">
            <a:extLst>
              <a:ext uri="{FF2B5EF4-FFF2-40B4-BE49-F238E27FC236}">
                <a16:creationId xmlns:a16="http://schemas.microsoft.com/office/drawing/2014/main" id="{1E325D47-7E3C-8692-97D9-282A9168664A}"/>
              </a:ext>
            </a:extLst>
          </p:cNvPr>
          <p:cNvSpPr/>
          <p:nvPr/>
        </p:nvSpPr>
        <p:spPr>
          <a:xfrm>
            <a:off x="10813942" y="4810866"/>
            <a:ext cx="232475" cy="12049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40F0C623-E7E0-7373-5248-00AFE7BE11D7}"/>
              </a:ext>
            </a:extLst>
          </p:cNvPr>
          <p:cNvSpPr txBox="1"/>
          <p:nvPr/>
        </p:nvSpPr>
        <p:spPr>
          <a:xfrm>
            <a:off x="10957302" y="4810866"/>
            <a:ext cx="1138004" cy="1077218"/>
          </a:xfrm>
          <a:prstGeom prst="rect">
            <a:avLst/>
          </a:prstGeom>
          <a:noFill/>
        </p:spPr>
        <p:txBody>
          <a:bodyPr wrap="none" rtlCol="0">
            <a:spAutoFit/>
          </a:bodyPr>
          <a:lstStyle/>
          <a:p>
            <a:r>
              <a:rPr lang="en-CA" sz="1600" dirty="0"/>
              <a:t>poor low</a:t>
            </a:r>
          </a:p>
          <a:p>
            <a:r>
              <a:rPr lang="en-CA" sz="1600" dirty="0"/>
              <a:t>frequency</a:t>
            </a:r>
          </a:p>
          <a:p>
            <a:r>
              <a:rPr lang="en-CA" sz="1600" dirty="0"/>
              <a:t>noise</a:t>
            </a:r>
          </a:p>
          <a:p>
            <a:r>
              <a:rPr lang="en-CA" sz="1600" dirty="0"/>
              <a:t>cancelation</a:t>
            </a:r>
          </a:p>
        </p:txBody>
      </p:sp>
      <p:sp>
        <p:nvSpPr>
          <p:cNvPr id="23" name="Rectangle 22">
            <a:extLst>
              <a:ext uri="{FF2B5EF4-FFF2-40B4-BE49-F238E27FC236}">
                <a16:creationId xmlns:a16="http://schemas.microsoft.com/office/drawing/2014/main" id="{B398FE79-97FA-2B38-A8CF-50A1D6FD0D36}"/>
              </a:ext>
            </a:extLst>
          </p:cNvPr>
          <p:cNvSpPr/>
          <p:nvPr/>
        </p:nvSpPr>
        <p:spPr>
          <a:xfrm>
            <a:off x="4459637" y="4485521"/>
            <a:ext cx="6094709" cy="461665"/>
          </a:xfrm>
          <a:prstGeom prst="rect">
            <a:avLst/>
          </a:prstGeom>
          <a:solidFill>
            <a:srgbClr val="FF0000">
              <a:alpha val="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46060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266FE-6321-4789-974A-51E785C1A0E4}"/>
              </a:ext>
            </a:extLst>
          </p:cNvPr>
          <p:cNvSpPr>
            <a:spLocks noGrp="1"/>
          </p:cNvSpPr>
          <p:nvPr>
            <p:ph type="dt" sz="half" idx="10"/>
          </p:nvPr>
        </p:nvSpPr>
        <p:spPr/>
        <p:txBody>
          <a:bodyPr/>
          <a:lstStyle/>
          <a:p>
            <a:fld id="{3EA704A4-059F-40CC-84B0-99DC6F762AAB}" type="datetime1">
              <a:rPr lang="en-CA" smtClean="0"/>
              <a:t>2025-09-23</a:t>
            </a:fld>
            <a:endParaRPr lang="en-CA"/>
          </a:p>
        </p:txBody>
      </p:sp>
      <p:sp>
        <p:nvSpPr>
          <p:cNvPr id="3" name="Footer Placeholder 2">
            <a:extLst>
              <a:ext uri="{FF2B5EF4-FFF2-40B4-BE49-F238E27FC236}">
                <a16:creationId xmlns:a16="http://schemas.microsoft.com/office/drawing/2014/main" id="{8249FD6A-6D76-4E3E-8F8E-706D8B4FB24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4A785BD-A2DC-4D2E-B68E-7D279D053806}"/>
              </a:ext>
            </a:extLst>
          </p:cNvPr>
          <p:cNvSpPr>
            <a:spLocks noGrp="1"/>
          </p:cNvSpPr>
          <p:nvPr>
            <p:ph type="sldNum" sz="quarter" idx="12"/>
          </p:nvPr>
        </p:nvSpPr>
        <p:spPr/>
        <p:txBody>
          <a:bodyPr/>
          <a:lstStyle/>
          <a:p>
            <a:fld id="{8C8064D2-ECE5-434A-BBA5-E34E59BF6EAC}" type="slidenum">
              <a:rPr lang="en-CA" smtClean="0"/>
              <a:t>77</a:t>
            </a:fld>
            <a:endParaRPr lang="en-CA"/>
          </a:p>
        </p:txBody>
      </p:sp>
      <p:sp>
        <p:nvSpPr>
          <p:cNvPr id="6" name="TextBox 5">
            <a:extLst>
              <a:ext uri="{FF2B5EF4-FFF2-40B4-BE49-F238E27FC236}">
                <a16:creationId xmlns:a16="http://schemas.microsoft.com/office/drawing/2014/main" id="{631EA5B5-150A-BC86-4756-E7B5C57C1608}"/>
              </a:ext>
            </a:extLst>
          </p:cNvPr>
          <p:cNvSpPr txBox="1"/>
          <p:nvPr/>
        </p:nvSpPr>
        <p:spPr>
          <a:xfrm>
            <a:off x="516226" y="1200713"/>
            <a:ext cx="6992938" cy="4770537"/>
          </a:xfrm>
          <a:prstGeom prst="rect">
            <a:avLst/>
          </a:prstGeom>
          <a:noFill/>
        </p:spPr>
        <p:txBody>
          <a:bodyPr wrap="square" rtlCol="0">
            <a:spAutoFit/>
          </a:bodyPr>
          <a:lstStyle/>
          <a:p>
            <a:r>
              <a:rPr lang="en-US" sz="1600" dirty="0">
                <a:cs typeface="Arial" panose="020B0604020202020204" pitchFamily="34" charset="0"/>
              </a:rPr>
              <a:t>The faster the helicity reversal the better the approximation of the signal as a linear drift for many experimental effects.</a:t>
            </a:r>
          </a:p>
          <a:p>
            <a:endParaRPr lang="en-US" sz="1600" dirty="0">
              <a:cs typeface="Arial" panose="020B0604020202020204" pitchFamily="34" charset="0"/>
            </a:endParaRPr>
          </a:p>
          <a:p>
            <a:r>
              <a:rPr lang="en-US" sz="1600" dirty="0">
                <a:cs typeface="Arial" panose="020B0604020202020204" pitchFamily="34" charset="0"/>
              </a:rPr>
              <a:t>So, locally, the signal behaves like a linear function of time:</a:t>
            </a: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endParaRPr lang="en-US" sz="1600" dirty="0">
              <a:cs typeface="Arial" panose="020B0604020202020204" pitchFamily="34" charset="0"/>
            </a:endParaRPr>
          </a:p>
          <a:p>
            <a:pPr marL="742950" lvl="1" indent="-285750">
              <a:buFont typeface="Arial" panose="020B0604020202020204" pitchFamily="34" charset="0"/>
              <a:buChar char="•"/>
            </a:pPr>
            <a:r>
              <a:rPr lang="en-US" sz="1600" dirty="0">
                <a:cs typeface="Arial" panose="020B0604020202020204" pitchFamily="34" charset="0"/>
              </a:rPr>
              <a:t>The quartet helicity pattern removes linear drifts  +--+ or -++-</a:t>
            </a:r>
          </a:p>
          <a:p>
            <a:pPr marL="742950" lvl="1" indent="-285750">
              <a:buFont typeface="Arial" panose="020B0604020202020204" pitchFamily="34" charset="0"/>
              <a:buChar char="•"/>
            </a:pPr>
            <a:r>
              <a:rPr lang="en-US" sz="1600" dirty="0">
                <a:cs typeface="Arial" panose="020B0604020202020204" pitchFamily="34" charset="0"/>
              </a:rPr>
              <a:t>An octet helicity pattern removes quadratic drifts +--+-++-</a:t>
            </a:r>
          </a:p>
          <a:p>
            <a:pPr marL="742950" lvl="1" indent="-285750">
              <a:buFont typeface="Arial" panose="020B0604020202020204" pitchFamily="34" charset="0"/>
              <a:buChar char="•"/>
            </a:pPr>
            <a:r>
              <a:rPr lang="en-US" sz="1600" dirty="0">
                <a:cs typeface="Arial" panose="020B0604020202020204" pitchFamily="34" charset="0"/>
              </a:rPr>
              <a:t>Pseudo random reversal of the fist sign in quartet patterns removes higher order drifts</a:t>
            </a:r>
          </a:p>
          <a:p>
            <a:pPr marL="742950" lvl="1" indent="-285750">
              <a:buFont typeface="Arial" panose="020B0604020202020204" pitchFamily="34" charset="0"/>
              <a:buChar char="•"/>
            </a:pPr>
            <a:endParaRPr lang="en-US" sz="1600" dirty="0">
              <a:cs typeface="Arial" panose="020B0604020202020204" pitchFamily="34" charset="0"/>
            </a:endParaRPr>
          </a:p>
          <a:p>
            <a:r>
              <a:rPr lang="en-US" sz="1600" dirty="0">
                <a:cs typeface="Arial" panose="020B0604020202020204" pitchFamily="34" charset="0"/>
              </a:rPr>
              <a:t>Example of these drifts:</a:t>
            </a:r>
          </a:p>
          <a:p>
            <a:pPr marL="742950" lvl="1" indent="-285750">
              <a:buFont typeface="Arial" panose="020B0604020202020204" pitchFamily="34" charset="0"/>
              <a:buChar char="•"/>
            </a:pPr>
            <a:r>
              <a:rPr lang="en-US" sz="1600" dirty="0">
                <a:cs typeface="Arial" panose="020B0604020202020204" pitchFamily="34" charset="0"/>
              </a:rPr>
              <a:t>Target drifts (e.g. diurnal variations) </a:t>
            </a:r>
          </a:p>
          <a:p>
            <a:pPr marL="742950" lvl="1" indent="-285750">
              <a:buFont typeface="Arial" panose="020B0604020202020204" pitchFamily="34" charset="0"/>
              <a:buChar char="•"/>
            </a:pPr>
            <a:r>
              <a:rPr lang="en-US" sz="1600" dirty="0">
                <a:cs typeface="Arial" panose="020B0604020202020204" pitchFamily="34" charset="0"/>
              </a:rPr>
              <a:t>Detector gain and electronics drifts </a:t>
            </a:r>
          </a:p>
          <a:p>
            <a:pPr marL="742950" lvl="1" indent="-285750">
              <a:buFont typeface="Arial" panose="020B0604020202020204" pitchFamily="34" charset="0"/>
              <a:buChar char="•"/>
            </a:pPr>
            <a:r>
              <a:rPr lang="en-US" sz="1600" dirty="0">
                <a:cs typeface="Arial" panose="020B0604020202020204" pitchFamily="34" charset="0"/>
              </a:rPr>
              <a:t>Spectrometer field drifts</a:t>
            </a:r>
          </a:p>
          <a:p>
            <a:pPr marL="742950" lvl="1" indent="-285750">
              <a:buFont typeface="Arial" panose="020B0604020202020204" pitchFamily="34" charset="0"/>
              <a:buChar char="•"/>
            </a:pPr>
            <a:r>
              <a:rPr lang="en-US" sz="1600" dirty="0">
                <a:cs typeface="Arial" panose="020B0604020202020204" pitchFamily="34" charset="0"/>
              </a:rPr>
              <a:t>Slow beam drifts  </a:t>
            </a:r>
          </a:p>
        </p:txBody>
      </p:sp>
      <p:grpSp>
        <p:nvGrpSpPr>
          <p:cNvPr id="14" name="Group 13">
            <a:extLst>
              <a:ext uri="{FF2B5EF4-FFF2-40B4-BE49-F238E27FC236}">
                <a16:creationId xmlns:a16="http://schemas.microsoft.com/office/drawing/2014/main" id="{7759FFAB-A956-752C-60B8-D7DF556D4D7C}"/>
              </a:ext>
            </a:extLst>
          </p:cNvPr>
          <p:cNvGrpSpPr/>
          <p:nvPr/>
        </p:nvGrpSpPr>
        <p:grpSpPr>
          <a:xfrm>
            <a:off x="7892253" y="1305134"/>
            <a:ext cx="3756234" cy="3472814"/>
            <a:chOff x="7838197" y="1852661"/>
            <a:chExt cx="3756234" cy="3472814"/>
          </a:xfrm>
        </p:grpSpPr>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D3C60EE5-9E3D-9BB4-DB69-4AE04AE900D0}"/>
                    </a:ext>
                  </a:extLst>
                </p14:cNvPr>
                <p14:cNvContentPartPr/>
                <p14:nvPr/>
              </p14:nvContentPartPr>
              <p14:xfrm>
                <a:off x="7838197" y="1976095"/>
                <a:ext cx="3756234" cy="3349380"/>
              </p14:xfrm>
            </p:contentPart>
          </mc:Choice>
          <mc:Fallback xmlns="">
            <p:pic>
              <p:nvPicPr>
                <p:cNvPr id="7" name="Ink 6">
                  <a:extLst>
                    <a:ext uri="{FF2B5EF4-FFF2-40B4-BE49-F238E27FC236}">
                      <a16:creationId xmlns:a16="http://schemas.microsoft.com/office/drawing/2014/main" id="{D3C60EE5-9E3D-9BB4-DB69-4AE04AE900D0}"/>
                    </a:ext>
                  </a:extLst>
                </p:cNvPr>
                <p:cNvPicPr/>
                <p:nvPr/>
              </p:nvPicPr>
              <p:blipFill>
                <a:blip r:embed="rId3"/>
                <a:stretch>
                  <a:fillRect/>
                </a:stretch>
              </p:blipFill>
              <p:spPr>
                <a:xfrm>
                  <a:off x="7829197" y="1971775"/>
                  <a:ext cx="3769554" cy="3362700"/>
                </a:xfrm>
                <a:prstGeom prst="rect">
                  <a:avLst/>
                </a:prstGeom>
              </p:spPr>
            </p:pic>
          </mc:Fallback>
        </mc:AlternateContent>
        <p:sp>
          <p:nvSpPr>
            <p:cNvPr id="11" name="TextBox 10">
              <a:extLst>
                <a:ext uri="{FF2B5EF4-FFF2-40B4-BE49-F238E27FC236}">
                  <a16:creationId xmlns:a16="http://schemas.microsoft.com/office/drawing/2014/main" id="{17EA03BD-8AD1-2180-0A08-47C4B9CF18F7}"/>
                </a:ext>
              </a:extLst>
            </p:cNvPr>
            <p:cNvSpPr txBox="1"/>
            <p:nvPr/>
          </p:nvSpPr>
          <p:spPr>
            <a:xfrm>
              <a:off x="8415547" y="1852661"/>
              <a:ext cx="2472108" cy="523220"/>
            </a:xfrm>
            <a:prstGeom prst="rect">
              <a:avLst/>
            </a:prstGeom>
            <a:noFill/>
          </p:spPr>
          <p:txBody>
            <a:bodyPr wrap="square" rtlCol="0">
              <a:spAutoFit/>
            </a:bodyPr>
            <a:lstStyle/>
            <a:p>
              <a:r>
                <a:rPr lang="en-CA" sz="1400" dirty="0">
                  <a:solidFill>
                    <a:prstClr val="black"/>
                  </a:solidFill>
                </a:rPr>
                <a:t>Many large-scale slow drifts </a:t>
              </a:r>
            </a:p>
            <a:p>
              <a:r>
                <a:rPr lang="en-CA" sz="1400" dirty="0">
                  <a:solidFill>
                    <a:prstClr val="black"/>
                  </a:solidFill>
                </a:rPr>
                <a:t>are present in the experiment</a:t>
              </a:r>
            </a:p>
          </p:txBody>
        </p:sp>
      </p:grpSp>
      <mc:AlternateContent xmlns:mc="http://schemas.openxmlformats.org/markup-compatibility/2006" xmlns:a14="http://schemas.microsoft.com/office/drawing/2010/main">
        <mc:Choice Requires="a14">
          <p:sp>
            <p:nvSpPr>
              <p:cNvPr id="13" name="Object 72">
                <a:extLst>
                  <a:ext uri="{FF2B5EF4-FFF2-40B4-BE49-F238E27FC236}">
                    <a16:creationId xmlns:a16="http://schemas.microsoft.com/office/drawing/2014/main" id="{24FBB3FD-22DE-C7B6-9764-1AD15CB68B79}"/>
                  </a:ext>
                </a:extLst>
              </p:cNvPr>
              <p:cNvSpPr txBox="1"/>
              <p:nvPr/>
            </p:nvSpPr>
            <p:spPr bwMode="auto">
              <a:xfrm>
                <a:off x="2033760" y="2408703"/>
                <a:ext cx="3514436" cy="90011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CA" sz="1600" b="1" i="1" smtClean="0">
                          <a:solidFill>
                            <a:srgbClr val="6183C1"/>
                          </a:solidFill>
                          <a:latin typeface="Cambria Math" panose="02040503050406030204" pitchFamily="18" charset="0"/>
                        </a:rPr>
                        <m:t>𝒀</m:t>
                      </m:r>
                      <m:d>
                        <m:dPr>
                          <m:ctrlPr>
                            <a:rPr lang="en-CA" sz="1600" b="1" i="1">
                              <a:solidFill>
                                <a:srgbClr val="6183C1"/>
                              </a:solidFill>
                              <a:latin typeface="Cambria Math" panose="02040503050406030204" pitchFamily="18" charset="0"/>
                            </a:rPr>
                          </m:ctrlPr>
                        </m:dPr>
                        <m:e>
                          <m:r>
                            <a:rPr lang="en-CA" sz="1600" b="1" i="1">
                              <a:solidFill>
                                <a:srgbClr val="6183C1"/>
                              </a:solidFill>
                              <a:latin typeface="Cambria Math" panose="02040503050406030204" pitchFamily="18" charset="0"/>
                            </a:rPr>
                            <m:t>𝒕</m:t>
                          </m:r>
                        </m:e>
                      </m:d>
                      <m:r>
                        <a:rPr lang="en-CA" sz="1600" b="1" i="1">
                          <a:solidFill>
                            <a:srgbClr val="6183C1"/>
                          </a:solidFill>
                          <a:latin typeface="Cambria Math" panose="02040503050406030204" pitchFamily="18" charset="0"/>
                        </a:rPr>
                        <m:t>≈</m:t>
                      </m:r>
                      <m:d>
                        <m:dPr>
                          <m:ctrlPr>
                            <a:rPr lang="en-CA" sz="1600" b="1" i="1">
                              <a:solidFill>
                                <a:srgbClr val="6183C1"/>
                              </a:solidFill>
                              <a:latin typeface="Cambria Math" panose="02040503050406030204" pitchFamily="18" charset="0"/>
                            </a:rPr>
                          </m:ctrlPr>
                        </m:dPr>
                        <m:e>
                          <m:r>
                            <a:rPr lang="en-CA" sz="1600" b="1" i="1">
                              <a:solidFill>
                                <a:srgbClr val="6183C1"/>
                              </a:solidFill>
                              <a:latin typeface="Cambria Math" panose="02040503050406030204" pitchFamily="18" charset="0"/>
                            </a:rPr>
                            <m:t>𝒂</m:t>
                          </m:r>
                          <m:r>
                            <a:rPr lang="en-CA" sz="1600" b="1" i="1">
                              <a:solidFill>
                                <a:srgbClr val="6183C1"/>
                              </a:solidFill>
                              <a:latin typeface="Cambria Math" panose="02040503050406030204" pitchFamily="18" charset="0"/>
                            </a:rPr>
                            <m:t>+</m:t>
                          </m:r>
                          <m:sSub>
                            <m:sSubPr>
                              <m:ctrlPr>
                                <a:rPr lang="en-CA" sz="1600" b="1" i="1">
                                  <a:solidFill>
                                    <a:srgbClr val="6183C1"/>
                                  </a:solidFill>
                                  <a:latin typeface="Cambria Math" panose="02040503050406030204" pitchFamily="18" charset="0"/>
                                </a:rPr>
                              </m:ctrlPr>
                            </m:sSubPr>
                            <m:e>
                              <m:d>
                                <m:dPr>
                                  <m:begChr m:val=""/>
                                  <m:endChr m:val="|"/>
                                  <m:ctrlPr>
                                    <a:rPr lang="en-CA" sz="1600" b="1" i="1">
                                      <a:solidFill>
                                        <a:srgbClr val="6183C1"/>
                                      </a:solidFill>
                                      <a:latin typeface="Cambria Math" panose="02040503050406030204" pitchFamily="18" charset="0"/>
                                    </a:rPr>
                                  </m:ctrlPr>
                                </m:dPr>
                                <m:e>
                                  <m:f>
                                    <m:fPr>
                                      <m:ctrlPr>
                                        <a:rPr lang="en-CA" sz="1600" b="1" i="1">
                                          <a:solidFill>
                                            <a:srgbClr val="6183C1"/>
                                          </a:solidFill>
                                          <a:latin typeface="Cambria Math" panose="02040503050406030204" pitchFamily="18" charset="0"/>
                                        </a:rPr>
                                      </m:ctrlPr>
                                    </m:fPr>
                                    <m:num>
                                      <m:r>
                                        <a:rPr lang="en-CA" sz="1600" b="1" i="1">
                                          <a:solidFill>
                                            <a:srgbClr val="6183C1"/>
                                          </a:solidFill>
                                          <a:latin typeface="Cambria Math" panose="02040503050406030204" pitchFamily="18" charset="0"/>
                                        </a:rPr>
                                        <m:t>𝒅𝒀</m:t>
                                      </m:r>
                                    </m:num>
                                    <m:den>
                                      <m:r>
                                        <a:rPr lang="en-CA" sz="1600" b="1" i="1">
                                          <a:solidFill>
                                            <a:srgbClr val="6183C1"/>
                                          </a:solidFill>
                                          <a:latin typeface="Cambria Math" panose="02040503050406030204" pitchFamily="18" charset="0"/>
                                        </a:rPr>
                                        <m:t>𝒅𝒕</m:t>
                                      </m:r>
                                    </m:den>
                                  </m:f>
                                </m:e>
                              </m:d>
                            </m:e>
                            <m:sub>
                              <m:sSub>
                                <m:sSubPr>
                                  <m:ctrlPr>
                                    <a:rPr lang="en-CA" sz="1600" b="1" i="1">
                                      <a:solidFill>
                                        <a:srgbClr val="6183C1"/>
                                      </a:solidFill>
                                      <a:latin typeface="Cambria Math" panose="02040503050406030204" pitchFamily="18" charset="0"/>
                                    </a:rPr>
                                  </m:ctrlPr>
                                </m:sSubPr>
                                <m:e>
                                  <m:r>
                                    <a:rPr lang="en-CA" sz="1600" b="1" i="1">
                                      <a:solidFill>
                                        <a:srgbClr val="6183C1"/>
                                      </a:solidFill>
                                      <a:latin typeface="Cambria Math" panose="02040503050406030204" pitchFamily="18" charset="0"/>
                                    </a:rPr>
                                    <m:t>𝒕</m:t>
                                  </m:r>
                                </m:e>
                                <m:sub>
                                  <m:r>
                                    <a:rPr lang="en-CA" sz="1600" b="1" i="1">
                                      <a:solidFill>
                                        <a:srgbClr val="6183C1"/>
                                      </a:solidFill>
                                      <a:latin typeface="Cambria Math" panose="02040503050406030204" pitchFamily="18" charset="0"/>
                                    </a:rPr>
                                    <m:t>𝒊</m:t>
                                  </m:r>
                                </m:sub>
                              </m:sSub>
                            </m:sub>
                          </m:sSub>
                          <m:r>
                            <a:rPr lang="en-CA" sz="1600" b="1" i="1">
                              <a:solidFill>
                                <a:srgbClr val="6183C1"/>
                              </a:solidFill>
                              <a:latin typeface="Cambria Math" panose="02040503050406030204" pitchFamily="18" charset="0"/>
                            </a:rPr>
                            <m:t>𝒕</m:t>
                          </m:r>
                        </m:e>
                      </m:d>
                      <m:d>
                        <m:dPr>
                          <m:ctrlPr>
                            <a:rPr lang="en-CA" sz="1600" b="1" i="1">
                              <a:solidFill>
                                <a:srgbClr val="6183C1"/>
                              </a:solidFill>
                              <a:latin typeface="Cambria Math" panose="02040503050406030204" pitchFamily="18" charset="0"/>
                            </a:rPr>
                          </m:ctrlPr>
                        </m:dPr>
                        <m:e>
                          <m:r>
                            <a:rPr lang="en-CA" sz="1600" b="1" i="1">
                              <a:solidFill>
                                <a:srgbClr val="6183C1"/>
                              </a:solidFill>
                              <a:latin typeface="Cambria Math" panose="02040503050406030204" pitchFamily="18" charset="0"/>
                            </a:rPr>
                            <m:t>𝟏</m:t>
                          </m:r>
                          <m:r>
                            <a:rPr lang="en-CA" sz="1600" b="1" i="1">
                              <a:solidFill>
                                <a:srgbClr val="6183C1"/>
                              </a:solidFill>
                              <a:latin typeface="Cambria Math" panose="02040503050406030204" pitchFamily="18" charset="0"/>
                            </a:rPr>
                            <m:t>+</m:t>
                          </m:r>
                          <m:sSub>
                            <m:sSubPr>
                              <m:ctrlPr>
                                <a:rPr lang="en-CA" sz="1600" b="1" i="1">
                                  <a:solidFill>
                                    <a:srgbClr val="6183C1"/>
                                  </a:solidFill>
                                  <a:latin typeface="Cambria Math" panose="02040503050406030204" pitchFamily="18" charset="0"/>
                                </a:rPr>
                              </m:ctrlPr>
                            </m:sSubPr>
                            <m:e>
                              <m:r>
                                <a:rPr lang="en-CA" sz="1600" b="1" i="1">
                                  <a:solidFill>
                                    <a:srgbClr val="6183C1"/>
                                  </a:solidFill>
                                  <a:latin typeface="Cambria Math" panose="02040503050406030204" pitchFamily="18" charset="0"/>
                                </a:rPr>
                                <m:t>𝑨</m:t>
                              </m:r>
                            </m:e>
                            <m:sub>
                              <m:r>
                                <a:rPr lang="en-CA" sz="1600" b="1" i="1">
                                  <a:solidFill>
                                    <a:srgbClr val="6183C1"/>
                                  </a:solidFill>
                                  <a:latin typeface="Cambria Math" panose="02040503050406030204" pitchFamily="18" charset="0"/>
                                </a:rPr>
                                <m:t> </m:t>
                              </m:r>
                              <m:r>
                                <a:rPr lang="en-CA" sz="1600" b="1" i="1">
                                  <a:solidFill>
                                    <a:srgbClr val="6183C1"/>
                                  </a:solidFill>
                                  <a:latin typeface="Cambria Math" panose="02040503050406030204" pitchFamily="18" charset="0"/>
                                </a:rPr>
                                <m:t>𝒎𝒔𝒓</m:t>
                              </m:r>
                            </m:sub>
                          </m:sSub>
                        </m:e>
                      </m:d>
                    </m:oMath>
                  </m:oMathPara>
                </a14:m>
                <a:endParaRPr lang="en-CA" sz="1600" b="1" dirty="0"/>
              </a:p>
            </p:txBody>
          </p:sp>
        </mc:Choice>
        <mc:Fallback xmlns="">
          <p:sp>
            <p:nvSpPr>
              <p:cNvPr id="13" name="Object 72">
                <a:extLst>
                  <a:ext uri="{FF2B5EF4-FFF2-40B4-BE49-F238E27FC236}">
                    <a16:creationId xmlns:a16="http://schemas.microsoft.com/office/drawing/2014/main" id="{24FBB3FD-22DE-C7B6-9764-1AD15CB68B79}"/>
                  </a:ext>
                </a:extLst>
              </p:cNvPr>
              <p:cNvSpPr txBox="1">
                <a:spLocks noRot="1" noChangeAspect="1" noMove="1" noResize="1" noEditPoints="1" noAdjustHandles="1" noChangeArrowheads="1" noChangeShapeType="1" noTextEdit="1"/>
              </p:cNvSpPr>
              <p:nvPr/>
            </p:nvSpPr>
            <p:spPr bwMode="auto">
              <a:xfrm>
                <a:off x="2033760" y="2408703"/>
                <a:ext cx="3514436" cy="900113"/>
              </a:xfrm>
              <a:prstGeom prst="rect">
                <a:avLst/>
              </a:prstGeom>
              <a:blipFill>
                <a:blip r:embed="rId4"/>
                <a:stretch>
                  <a:fillRect/>
                </a:stretch>
              </a:blipFill>
            </p:spPr>
            <p:txBody>
              <a:bodyPr/>
              <a:lstStyle/>
              <a:p>
                <a:r>
                  <a:rPr lang="en-CA">
                    <a:noFill/>
                  </a:rPr>
                  <a:t> </a:t>
                </a:r>
              </a:p>
            </p:txBody>
          </p:sp>
        </mc:Fallback>
      </mc:AlternateContent>
      <p:sp>
        <p:nvSpPr>
          <p:cNvPr id="12" name="TextBox 11">
            <a:extLst>
              <a:ext uri="{FF2B5EF4-FFF2-40B4-BE49-F238E27FC236}">
                <a16:creationId xmlns:a16="http://schemas.microsoft.com/office/drawing/2014/main" id="{28E602C1-3D94-1694-CC28-3E2C93ADEEE8}"/>
              </a:ext>
            </a:extLst>
          </p:cNvPr>
          <p:cNvSpPr txBox="1"/>
          <p:nvPr/>
        </p:nvSpPr>
        <p:spPr>
          <a:xfrm>
            <a:off x="6863552" y="4922318"/>
            <a:ext cx="5160623" cy="1323439"/>
          </a:xfrm>
          <a:prstGeom prst="rect">
            <a:avLst/>
          </a:prstGeom>
          <a:noFill/>
        </p:spPr>
        <p:txBody>
          <a:bodyPr wrap="square" rtlCol="0">
            <a:spAutoFit/>
          </a:bodyPr>
          <a:lstStyle/>
          <a:p>
            <a:r>
              <a:rPr lang="en-CA" sz="1600" dirty="0">
                <a:solidFill>
                  <a:srgbClr val="FF0000"/>
                </a:solidFill>
              </a:rPr>
              <a:t>The smaller the helicity window (faster reversal) the better this approximation becomes. </a:t>
            </a:r>
          </a:p>
          <a:p>
            <a:endParaRPr lang="en-CA" sz="1600" dirty="0">
              <a:solidFill>
                <a:srgbClr val="FF0000"/>
              </a:solidFill>
            </a:endParaRPr>
          </a:p>
          <a:p>
            <a:r>
              <a:rPr lang="en-CA" sz="1600" dirty="0">
                <a:solidFill>
                  <a:srgbClr val="FF0000"/>
                </a:solidFill>
              </a:rPr>
              <a:t>The faster the reversal the faster the ADC has to be. </a:t>
            </a:r>
            <a:br>
              <a:rPr lang="en-CA" sz="1600" dirty="0">
                <a:solidFill>
                  <a:srgbClr val="FF0000"/>
                </a:solidFill>
              </a:rPr>
            </a:br>
            <a:r>
              <a:rPr lang="en-CA" sz="1600" dirty="0">
                <a:solidFill>
                  <a:srgbClr val="FF0000"/>
                </a:solidFill>
              </a:rPr>
              <a:t>The ADC resolution is driven by the size of the asymmetry.</a:t>
            </a:r>
          </a:p>
        </p:txBody>
      </p:sp>
      <p:sp>
        <p:nvSpPr>
          <p:cNvPr id="5" name="TextBox 4">
            <a:extLst>
              <a:ext uri="{FF2B5EF4-FFF2-40B4-BE49-F238E27FC236}">
                <a16:creationId xmlns:a16="http://schemas.microsoft.com/office/drawing/2014/main" id="{F1354E67-BE79-5C52-AADF-4D33662EF725}"/>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16" name="TextBox 15">
            <a:extLst>
              <a:ext uri="{FF2B5EF4-FFF2-40B4-BE49-F238E27FC236}">
                <a16:creationId xmlns:a16="http://schemas.microsoft.com/office/drawing/2014/main" id="{E498F9F0-1489-F293-6D7C-F09733E286AA}"/>
              </a:ext>
            </a:extLst>
          </p:cNvPr>
          <p:cNvSpPr txBox="1"/>
          <p:nvPr/>
        </p:nvSpPr>
        <p:spPr>
          <a:xfrm>
            <a:off x="271875" y="670575"/>
            <a:ext cx="6096646" cy="584775"/>
          </a:xfrm>
          <a:prstGeom prst="rect">
            <a:avLst/>
          </a:prstGeom>
          <a:noFill/>
        </p:spPr>
        <p:txBody>
          <a:bodyPr wrap="square">
            <a:spAutoFit/>
          </a:bodyPr>
          <a:lstStyle/>
          <a:p>
            <a:r>
              <a:rPr lang="en-US" sz="1600" b="1" dirty="0"/>
              <a:t>Helicity State Generation</a:t>
            </a:r>
          </a:p>
          <a:p>
            <a:endParaRPr lang="en-US" sz="1600" dirty="0"/>
          </a:p>
        </p:txBody>
      </p:sp>
    </p:spTree>
    <p:extLst>
      <p:ext uri="{BB962C8B-B14F-4D97-AF65-F5344CB8AC3E}">
        <p14:creationId xmlns:p14="http://schemas.microsoft.com/office/powerpoint/2010/main" val="502624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8A823-9231-3303-839D-BD0772943F4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A5874C2-13CB-5DEA-CBD0-BA52E02B999F}"/>
              </a:ext>
            </a:extLst>
          </p:cNvPr>
          <p:cNvSpPr>
            <a:spLocks noGrp="1"/>
          </p:cNvSpPr>
          <p:nvPr>
            <p:ph type="dt" sz="half" idx="10"/>
          </p:nvPr>
        </p:nvSpPr>
        <p:spPr/>
        <p:txBody>
          <a:bodyPr/>
          <a:lstStyle/>
          <a:p>
            <a:fld id="{C5B92D96-85AB-4A1F-91FE-65B1C8C84FF1}" type="datetime1">
              <a:rPr lang="en-CA" smtClean="0"/>
              <a:t>2025-09-23</a:t>
            </a:fld>
            <a:endParaRPr lang="en-CA"/>
          </a:p>
        </p:txBody>
      </p:sp>
      <p:sp>
        <p:nvSpPr>
          <p:cNvPr id="3" name="Footer Placeholder 2">
            <a:extLst>
              <a:ext uri="{FF2B5EF4-FFF2-40B4-BE49-F238E27FC236}">
                <a16:creationId xmlns:a16="http://schemas.microsoft.com/office/drawing/2014/main" id="{51E1E9D8-E7A6-F3EF-851B-008092CF4356}"/>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C2370446-508E-E955-EB11-EF29C339A656}"/>
              </a:ext>
            </a:extLst>
          </p:cNvPr>
          <p:cNvSpPr>
            <a:spLocks noGrp="1"/>
          </p:cNvSpPr>
          <p:nvPr>
            <p:ph type="sldNum" sz="quarter" idx="12"/>
          </p:nvPr>
        </p:nvSpPr>
        <p:spPr/>
        <p:txBody>
          <a:bodyPr/>
          <a:lstStyle/>
          <a:p>
            <a:fld id="{8C8064D2-ECE5-434A-BBA5-E34E59BF6EAC}" type="slidenum">
              <a:rPr lang="en-CA" smtClean="0"/>
              <a:t>78</a:t>
            </a:fld>
            <a:endParaRPr lang="en-CA"/>
          </a:p>
        </p:txBody>
      </p:sp>
      <p:sp>
        <p:nvSpPr>
          <p:cNvPr id="6" name="TextBox 5">
            <a:extLst>
              <a:ext uri="{FF2B5EF4-FFF2-40B4-BE49-F238E27FC236}">
                <a16:creationId xmlns:a16="http://schemas.microsoft.com/office/drawing/2014/main" id="{88044D45-961B-0F0A-276F-FB7608B6B24E}"/>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p:sp>
        <p:nvSpPr>
          <p:cNvPr id="8" name="TextBox 7">
            <a:extLst>
              <a:ext uri="{FF2B5EF4-FFF2-40B4-BE49-F238E27FC236}">
                <a16:creationId xmlns:a16="http://schemas.microsoft.com/office/drawing/2014/main" id="{C9B052D7-037A-BC85-8E2E-2925B6150423}"/>
              </a:ext>
            </a:extLst>
          </p:cNvPr>
          <p:cNvSpPr txBox="1"/>
          <p:nvPr/>
        </p:nvSpPr>
        <p:spPr>
          <a:xfrm>
            <a:off x="271875" y="612597"/>
            <a:ext cx="11209808" cy="3046988"/>
          </a:xfrm>
          <a:prstGeom prst="rect">
            <a:avLst/>
          </a:prstGeom>
          <a:noFill/>
        </p:spPr>
        <p:txBody>
          <a:bodyPr wrap="square">
            <a:spAutoFit/>
          </a:bodyPr>
          <a:lstStyle/>
          <a:p>
            <a:r>
              <a:rPr lang="en-CA" sz="1600" b="1" dirty="0"/>
              <a:t>Polarimetry </a:t>
            </a:r>
          </a:p>
          <a:p>
            <a:endParaRPr lang="en-CA" sz="1600" b="1" dirty="0"/>
          </a:p>
          <a:p>
            <a:r>
              <a:rPr lang="en-CA" sz="1600" b="1" dirty="0"/>
              <a:t>Moller polarimeter</a:t>
            </a:r>
            <a:endParaRPr lang="en-US" sz="1600" dirty="0"/>
          </a:p>
          <a:p>
            <a:endParaRPr lang="en-US" sz="1600" dirty="0"/>
          </a:p>
          <a:p>
            <a:r>
              <a:rPr lang="en-US" sz="1600" dirty="0"/>
              <a:t>Measure the parity conserving Moller scattering asymmetry from an iron foil target (polarized along beam direction) with a required coincidence between the left and right detectors.</a:t>
            </a:r>
          </a:p>
          <a:p>
            <a:endParaRPr lang="en-US" sz="1600" dirty="0"/>
          </a:p>
          <a:p>
            <a:r>
              <a:rPr lang="en-US" sz="1600" dirty="0"/>
              <a:t>Four quadrupoles select the events of interest focusing them through left/right slits in the dipole onto a calorimeter.</a:t>
            </a:r>
          </a:p>
          <a:p>
            <a:endParaRPr lang="en-US" sz="1600" dirty="0"/>
          </a:p>
          <a:p>
            <a:r>
              <a:rPr lang="en-US" sz="1600" dirty="0"/>
              <a:t>Moller polarimetry is invasive and must be taken at low current during dedicated period of running: added difficulty of trying to assess effects from any changes in beam properties between the measurement and the experiment production data.</a:t>
            </a:r>
          </a:p>
          <a:p>
            <a:endParaRPr lang="en-CA" sz="1600" dirty="0"/>
          </a:p>
        </p:txBody>
      </p:sp>
      <p:pic>
        <p:nvPicPr>
          <p:cNvPr id="5" name="Picture 4">
            <a:extLst>
              <a:ext uri="{FF2B5EF4-FFF2-40B4-BE49-F238E27FC236}">
                <a16:creationId xmlns:a16="http://schemas.microsoft.com/office/drawing/2014/main" id="{710D4745-71A2-D673-AA8C-337304DCE697}"/>
              </a:ext>
            </a:extLst>
          </p:cNvPr>
          <p:cNvPicPr>
            <a:picLocks noChangeAspect="1"/>
          </p:cNvPicPr>
          <p:nvPr/>
        </p:nvPicPr>
        <p:blipFill>
          <a:blip r:embed="rId2"/>
          <a:stretch>
            <a:fillRect/>
          </a:stretch>
        </p:blipFill>
        <p:spPr>
          <a:xfrm>
            <a:off x="3581400" y="3547398"/>
            <a:ext cx="8273592" cy="2508565"/>
          </a:xfrm>
          <a:prstGeom prst="rect">
            <a:avLst/>
          </a:prstGeom>
        </p:spPr>
      </p:pic>
      <p:pic>
        <p:nvPicPr>
          <p:cNvPr id="7" name="Picture 2">
            <a:extLst>
              <a:ext uri="{FF2B5EF4-FFF2-40B4-BE49-F238E27FC236}">
                <a16:creationId xmlns:a16="http://schemas.microsoft.com/office/drawing/2014/main" id="{7D9861C0-CEA3-024A-D8B4-4EB0EA9F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5" y="3684911"/>
            <a:ext cx="3200177" cy="22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9" name="TextBox 8">
            <a:extLst>
              <a:ext uri="{FF2B5EF4-FFF2-40B4-BE49-F238E27FC236}">
                <a16:creationId xmlns:a16="http://schemas.microsoft.com/office/drawing/2014/main" id="{6163DFEB-A1AE-8BE8-CFDF-FBBE93C83FBA}"/>
              </a:ext>
            </a:extLst>
          </p:cNvPr>
          <p:cNvSpPr txBox="1"/>
          <p:nvPr/>
        </p:nvSpPr>
        <p:spPr>
          <a:xfrm>
            <a:off x="6736169" y="5813741"/>
            <a:ext cx="2499865" cy="261610"/>
          </a:xfrm>
          <a:prstGeom prst="rect">
            <a:avLst/>
          </a:prstGeom>
          <a:noFill/>
        </p:spPr>
        <p:txBody>
          <a:bodyPr wrap="square">
            <a:spAutoFit/>
          </a:bodyPr>
          <a:lstStyle/>
          <a:p>
            <a:r>
              <a:rPr lang="en-US" sz="1100" dirty="0">
                <a:solidFill>
                  <a:srgbClr val="0081AD"/>
                </a:solidFill>
                <a:latin typeface="CharisSIL"/>
              </a:rPr>
              <a:t>MOLLER collaboration, unknown source</a:t>
            </a:r>
            <a:endParaRPr lang="en-CA" sz="1100" dirty="0"/>
          </a:p>
        </p:txBody>
      </p:sp>
      <p:sp>
        <p:nvSpPr>
          <p:cNvPr id="10" name="TextBox 9">
            <a:extLst>
              <a:ext uri="{FF2B5EF4-FFF2-40B4-BE49-F238E27FC236}">
                <a16:creationId xmlns:a16="http://schemas.microsoft.com/office/drawing/2014/main" id="{5766EEA2-8D06-859D-5FAD-EAE177AB4536}"/>
              </a:ext>
            </a:extLst>
          </p:cNvPr>
          <p:cNvSpPr txBox="1"/>
          <p:nvPr/>
        </p:nvSpPr>
        <p:spPr>
          <a:xfrm>
            <a:off x="522640" y="5918449"/>
            <a:ext cx="2499865" cy="261610"/>
          </a:xfrm>
          <a:prstGeom prst="rect">
            <a:avLst/>
          </a:prstGeom>
          <a:noFill/>
        </p:spPr>
        <p:txBody>
          <a:bodyPr wrap="square">
            <a:spAutoFit/>
          </a:bodyPr>
          <a:lstStyle/>
          <a:p>
            <a:r>
              <a:rPr lang="en-US" sz="1100" dirty="0">
                <a:solidFill>
                  <a:srgbClr val="0081AD"/>
                </a:solidFill>
                <a:latin typeface="CharisSIL"/>
              </a:rPr>
              <a:t>MOLLER collaboration, unknown source</a:t>
            </a:r>
            <a:endParaRPr lang="en-CA" sz="1100" dirty="0"/>
          </a:p>
        </p:txBody>
      </p:sp>
    </p:spTree>
    <p:extLst>
      <p:ext uri="{BB962C8B-B14F-4D97-AF65-F5344CB8AC3E}">
        <p14:creationId xmlns:p14="http://schemas.microsoft.com/office/powerpoint/2010/main" val="28851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12E03-A994-4893-25A3-DD976DBDB08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4439001-9BF1-8413-DE42-7DB5951D9BD3}"/>
              </a:ext>
            </a:extLst>
          </p:cNvPr>
          <p:cNvSpPr>
            <a:spLocks noGrp="1"/>
          </p:cNvSpPr>
          <p:nvPr>
            <p:ph type="dt" sz="half" idx="10"/>
          </p:nvPr>
        </p:nvSpPr>
        <p:spPr/>
        <p:txBody>
          <a:bodyPr/>
          <a:lstStyle/>
          <a:p>
            <a:fld id="{0E332BFF-A5DB-41B8-A0E1-99044776CA08}" type="datetime1">
              <a:rPr lang="en-CA" smtClean="0"/>
              <a:t>2025-09-23</a:t>
            </a:fld>
            <a:endParaRPr lang="en-CA"/>
          </a:p>
        </p:txBody>
      </p:sp>
      <p:sp>
        <p:nvSpPr>
          <p:cNvPr id="3" name="Footer Placeholder 2">
            <a:extLst>
              <a:ext uri="{FF2B5EF4-FFF2-40B4-BE49-F238E27FC236}">
                <a16:creationId xmlns:a16="http://schemas.microsoft.com/office/drawing/2014/main" id="{EBAC6452-5615-E135-908D-5B66942969AA}"/>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F87DE397-F02D-983B-9C3B-4A74E82D6A48}"/>
              </a:ext>
            </a:extLst>
          </p:cNvPr>
          <p:cNvSpPr>
            <a:spLocks noGrp="1"/>
          </p:cNvSpPr>
          <p:nvPr>
            <p:ph type="sldNum" sz="quarter" idx="12"/>
          </p:nvPr>
        </p:nvSpPr>
        <p:spPr/>
        <p:txBody>
          <a:bodyPr/>
          <a:lstStyle/>
          <a:p>
            <a:fld id="{8C8064D2-ECE5-434A-BBA5-E34E59BF6EAC}" type="slidenum">
              <a:rPr lang="en-CA" smtClean="0"/>
              <a:t>79</a:t>
            </a:fld>
            <a:endParaRPr lang="en-CA"/>
          </a:p>
        </p:txBody>
      </p:sp>
      <p:sp>
        <p:nvSpPr>
          <p:cNvPr id="6" name="TextBox 5">
            <a:extLst>
              <a:ext uri="{FF2B5EF4-FFF2-40B4-BE49-F238E27FC236}">
                <a16:creationId xmlns:a16="http://schemas.microsoft.com/office/drawing/2014/main" id="{1D960287-F6A8-6B92-AC99-05ECD6CCE65F}"/>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A4A5599-BCED-5C08-9059-26DE232470B7}"/>
                  </a:ext>
                </a:extLst>
              </p:cNvPr>
              <p:cNvSpPr txBox="1"/>
              <p:nvPr/>
            </p:nvSpPr>
            <p:spPr>
              <a:xfrm>
                <a:off x="271875" y="612597"/>
                <a:ext cx="11209808" cy="830997"/>
              </a:xfrm>
              <a:prstGeom prst="rect">
                <a:avLst/>
              </a:prstGeom>
              <a:noFill/>
            </p:spPr>
            <p:txBody>
              <a:bodyPr wrap="square">
                <a:spAutoFit/>
              </a:bodyPr>
              <a:lstStyle/>
              <a:p>
                <a:r>
                  <a:rPr lang="en-CA" sz="1600" b="1" dirty="0"/>
                  <a:t>Polarimetry </a:t>
                </a:r>
              </a:p>
              <a:p>
                <a:endParaRPr lang="en-CA" sz="1600" b="1" dirty="0"/>
              </a:p>
              <a:p>
                <a:r>
                  <a:rPr lang="en-CA" sz="1600" b="1" dirty="0"/>
                  <a:t>Compton polarimeter (</a:t>
                </a:r>
                <a14:m>
                  <m:oMath xmlns:m="http://schemas.openxmlformats.org/officeDocument/2006/math">
                    <m:sSub>
                      <m:sSubPr>
                        <m:ctrlPr>
                          <a:rPr lang="en-CA" sz="1600" b="1" i="1" smtClean="0">
                            <a:latin typeface="Cambria Math" panose="02040503050406030204" pitchFamily="18" charset="0"/>
                          </a:rPr>
                        </m:ctrlPr>
                      </m:sSubPr>
                      <m:e>
                        <m:r>
                          <a:rPr lang="en-CA" sz="1600" b="1" i="1" smtClean="0">
                            <a:latin typeface="Cambria Math" panose="02040503050406030204" pitchFamily="18" charset="0"/>
                          </a:rPr>
                          <m:t>𝑬</m:t>
                        </m:r>
                      </m:e>
                      <m:sub>
                        <m:r>
                          <a:rPr lang="en-CA" sz="1600" b="1" i="1" smtClean="0">
                            <a:latin typeface="Cambria Math" panose="02040503050406030204" pitchFamily="18" charset="0"/>
                          </a:rPr>
                          <m:t>𝒃𝒆𝒂𝒎</m:t>
                        </m:r>
                      </m:sub>
                    </m:sSub>
                    <m:r>
                      <a:rPr lang="en-CA" sz="1600" b="1" i="1" smtClean="0">
                        <a:latin typeface="Cambria Math" panose="02040503050406030204" pitchFamily="18" charset="0"/>
                      </a:rPr>
                      <m:t>&gt;</m:t>
                    </m:r>
                    <m:r>
                      <a:rPr lang="en-CA" sz="1600" b="1" i="1" smtClean="0">
                        <a:latin typeface="Cambria Math" panose="02040503050406030204" pitchFamily="18" charset="0"/>
                      </a:rPr>
                      <m:t>𝟏</m:t>
                    </m:r>
                    <m:r>
                      <a:rPr lang="en-CA" sz="1600" b="1" i="1" smtClean="0">
                        <a:latin typeface="Cambria Math" panose="02040503050406030204" pitchFamily="18" charset="0"/>
                      </a:rPr>
                      <m:t>𝑮𝒆𝑽</m:t>
                    </m:r>
                  </m:oMath>
                </a14:m>
                <a:r>
                  <a:rPr lang="en-CA" sz="1600" b="1" dirty="0"/>
                  <a:t>)</a:t>
                </a:r>
                <a:endParaRPr lang="en-US" sz="1600" dirty="0"/>
              </a:p>
            </p:txBody>
          </p:sp>
        </mc:Choice>
        <mc:Fallback xmlns="">
          <p:sp>
            <p:nvSpPr>
              <p:cNvPr id="8" name="TextBox 7">
                <a:extLst>
                  <a:ext uri="{FF2B5EF4-FFF2-40B4-BE49-F238E27FC236}">
                    <a16:creationId xmlns:a16="http://schemas.microsoft.com/office/drawing/2014/main" id="{9A4A5599-BCED-5C08-9059-26DE232470B7}"/>
                  </a:ext>
                </a:extLst>
              </p:cNvPr>
              <p:cNvSpPr txBox="1">
                <a:spLocks noRot="1" noChangeAspect="1" noMove="1" noResize="1" noEditPoints="1" noAdjustHandles="1" noChangeArrowheads="1" noChangeShapeType="1" noTextEdit="1"/>
              </p:cNvSpPr>
              <p:nvPr/>
            </p:nvSpPr>
            <p:spPr>
              <a:xfrm>
                <a:off x="271875" y="612597"/>
                <a:ext cx="11209808" cy="830997"/>
              </a:xfrm>
              <a:prstGeom prst="rect">
                <a:avLst/>
              </a:prstGeom>
              <a:blipFill>
                <a:blip r:embed="rId2"/>
                <a:stretch>
                  <a:fillRect l="-326" t="-2190" b="-8029"/>
                </a:stretch>
              </a:blipFill>
            </p:spPr>
            <p:txBody>
              <a:bodyPr/>
              <a:lstStyle/>
              <a:p>
                <a:r>
                  <a:rPr lang="en-CA">
                    <a:noFill/>
                  </a:rPr>
                  <a:t> </a:t>
                </a:r>
              </a:p>
            </p:txBody>
          </p:sp>
        </mc:Fallback>
      </mc:AlternateContent>
      <p:pic>
        <p:nvPicPr>
          <p:cNvPr id="7" name="Picture 6">
            <a:extLst>
              <a:ext uri="{FF2B5EF4-FFF2-40B4-BE49-F238E27FC236}">
                <a16:creationId xmlns:a16="http://schemas.microsoft.com/office/drawing/2014/main" id="{16090B94-B42C-18DE-8978-E4CA12691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903" y="734533"/>
            <a:ext cx="7012039" cy="2073452"/>
          </a:xfrm>
          <a:prstGeom prst="rect">
            <a:avLst/>
          </a:prstGeom>
        </p:spPr>
      </p:pic>
      <p:grpSp>
        <p:nvGrpSpPr>
          <p:cNvPr id="9" name="Group 8">
            <a:extLst>
              <a:ext uri="{FF2B5EF4-FFF2-40B4-BE49-F238E27FC236}">
                <a16:creationId xmlns:a16="http://schemas.microsoft.com/office/drawing/2014/main" id="{574C18FE-2652-1858-12E1-8CAF018D8467}"/>
              </a:ext>
            </a:extLst>
          </p:cNvPr>
          <p:cNvGrpSpPr/>
          <p:nvPr/>
        </p:nvGrpSpPr>
        <p:grpSpPr>
          <a:xfrm>
            <a:off x="399620" y="1398288"/>
            <a:ext cx="2390571" cy="662892"/>
            <a:chOff x="387789" y="2379167"/>
            <a:chExt cx="2390571" cy="662892"/>
          </a:xfrm>
        </p:grpSpPr>
        <p:cxnSp>
          <p:nvCxnSpPr>
            <p:cNvPr id="10" name="Straight Arrow Connector 9">
              <a:extLst>
                <a:ext uri="{FF2B5EF4-FFF2-40B4-BE49-F238E27FC236}">
                  <a16:creationId xmlns:a16="http://schemas.microsoft.com/office/drawing/2014/main" id="{7E2A6009-0D28-6609-FF11-43138F0F024D}"/>
                </a:ext>
              </a:extLst>
            </p:cNvPr>
            <p:cNvCxnSpPr/>
            <p:nvPr/>
          </p:nvCxnSpPr>
          <p:spPr>
            <a:xfrm>
              <a:off x="629920" y="2865120"/>
              <a:ext cx="883920"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7DFF91A2-4CAE-786A-3658-1DFFB0D23232}"/>
                </a:ext>
              </a:extLst>
            </p:cNvPr>
            <p:cNvSpPr/>
            <p:nvPr/>
          </p:nvSpPr>
          <p:spPr>
            <a:xfrm>
              <a:off x="934720" y="2754680"/>
              <a:ext cx="274320" cy="2208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C8EB09-4025-2A31-7E32-14E3788111C4}"/>
                    </a:ext>
                  </a:extLst>
                </p:cNvPr>
                <p:cNvSpPr txBox="1"/>
                <p:nvPr/>
              </p:nvSpPr>
              <p:spPr>
                <a:xfrm>
                  <a:off x="387789" y="2695554"/>
                  <a:ext cx="285527" cy="317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rgbClr val="FF0000"/>
                                </a:solidFill>
                                <a:latin typeface="Cambria Math" panose="02040503050406030204" pitchFamily="18" charset="0"/>
                              </a:rPr>
                            </m:ctrlPr>
                          </m:sSubPr>
                          <m:e>
                            <m:acc>
                              <m:accPr>
                                <m:chr m:val="⃗"/>
                                <m:ctrlPr>
                                  <a:rPr lang="en-CA"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𝑘</m:t>
                                </m:r>
                              </m:e>
                            </m:acc>
                          </m:e>
                          <m:sub>
                            <m:r>
                              <a:rPr lang="en-US" b="0" i="1" smtClean="0">
                                <a:solidFill>
                                  <a:srgbClr val="FF0000"/>
                                </a:solidFill>
                                <a:latin typeface="Cambria Math" panose="02040503050406030204" pitchFamily="18" charset="0"/>
                              </a:rPr>
                              <m:t>𝑒</m:t>
                            </m:r>
                          </m:sub>
                        </m:sSub>
                      </m:oMath>
                    </m:oMathPara>
                  </a14:m>
                  <a:endParaRPr lang="en-CA" dirty="0">
                    <a:solidFill>
                      <a:srgbClr val="FF0000"/>
                    </a:solidFill>
                  </a:endParaRPr>
                </a:p>
              </p:txBody>
            </p:sp>
          </mc:Choice>
          <mc:Fallback xmlns="">
            <p:sp>
              <p:nvSpPr>
                <p:cNvPr id="10" name="TextBox 9">
                  <a:extLst>
                    <a:ext uri="{FF2B5EF4-FFF2-40B4-BE49-F238E27FC236}">
                      <a16:creationId xmlns:a16="http://schemas.microsoft.com/office/drawing/2014/main" id="{78F03BC0-29D1-4CD6-AAD0-334AF19B94DE}"/>
                    </a:ext>
                  </a:extLst>
                </p:cNvPr>
                <p:cNvSpPr txBox="1">
                  <a:spLocks noRot="1" noChangeAspect="1" noMove="1" noResize="1" noEditPoints="1" noAdjustHandles="1" noChangeArrowheads="1" noChangeShapeType="1" noTextEdit="1"/>
                </p:cNvSpPr>
                <p:nvPr/>
              </p:nvSpPr>
              <p:spPr>
                <a:xfrm>
                  <a:off x="387789" y="2695554"/>
                  <a:ext cx="285527" cy="317972"/>
                </a:xfrm>
                <a:prstGeom prst="rect">
                  <a:avLst/>
                </a:prstGeom>
                <a:blipFill>
                  <a:blip r:embed="rId4"/>
                  <a:stretch>
                    <a:fillRect l="-21739" r="-2174" b="-1153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47AD0B8-8183-CB1F-2499-CB35D44927B7}"/>
                    </a:ext>
                  </a:extLst>
                </p:cNvPr>
                <p:cNvSpPr txBox="1"/>
                <p:nvPr/>
              </p:nvSpPr>
              <p:spPr>
                <a:xfrm>
                  <a:off x="934720" y="2393433"/>
                  <a:ext cx="270587"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acc>
                              <m:accPr>
                                <m:chr m:val="⃗"/>
                                <m:ctrlPr>
                                  <a:rPr lang="en-CA"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𝑆</m:t>
                                </m:r>
                              </m:e>
                            </m:acc>
                          </m:e>
                          <m:sub>
                            <m:r>
                              <a:rPr lang="en-US" b="0" i="1" smtClean="0">
                                <a:solidFill>
                                  <a:schemeClr val="tx1"/>
                                </a:solidFill>
                                <a:latin typeface="Cambria Math" panose="02040503050406030204" pitchFamily="18" charset="0"/>
                              </a:rPr>
                              <m:t>𝑒</m:t>
                            </m:r>
                          </m:sub>
                        </m:sSub>
                      </m:oMath>
                    </m:oMathPara>
                  </a14:m>
                  <a:endParaRPr lang="en-CA" dirty="0">
                    <a:solidFill>
                      <a:schemeClr val="tx1"/>
                    </a:solidFill>
                  </a:endParaRPr>
                </a:p>
              </p:txBody>
            </p:sp>
          </mc:Choice>
          <mc:Fallback xmlns="">
            <p:sp>
              <p:nvSpPr>
                <p:cNvPr id="11" name="TextBox 10">
                  <a:extLst>
                    <a:ext uri="{FF2B5EF4-FFF2-40B4-BE49-F238E27FC236}">
                      <a16:creationId xmlns:a16="http://schemas.microsoft.com/office/drawing/2014/main" id="{9637EB0E-BFF4-40B2-9193-22EC50EA923A}"/>
                    </a:ext>
                  </a:extLst>
                </p:cNvPr>
                <p:cNvSpPr txBox="1">
                  <a:spLocks noRot="1" noChangeAspect="1" noMove="1" noResize="1" noEditPoints="1" noAdjustHandles="1" noChangeArrowheads="1" noChangeShapeType="1" noTextEdit="1"/>
                </p:cNvSpPr>
                <p:nvPr/>
              </p:nvSpPr>
              <p:spPr>
                <a:xfrm>
                  <a:off x="934720" y="2393433"/>
                  <a:ext cx="270587" cy="312458"/>
                </a:xfrm>
                <a:prstGeom prst="rect">
                  <a:avLst/>
                </a:prstGeom>
                <a:blipFill>
                  <a:blip r:embed="rId5"/>
                  <a:stretch>
                    <a:fillRect l="-20000" t="-45098" r="-71111" b="-9804"/>
                  </a:stretch>
                </a:blipFill>
              </p:spPr>
              <p:txBody>
                <a:bodyPr/>
                <a:lstStyle/>
                <a:p>
                  <a:r>
                    <a:rPr lang="en-CA">
                      <a:noFill/>
                    </a:rPr>
                    <a:t> </a:t>
                  </a:r>
                </a:p>
              </p:txBody>
            </p:sp>
          </mc:Fallback>
        </mc:AlternateContent>
        <p:cxnSp>
          <p:nvCxnSpPr>
            <p:cNvPr id="14" name="Straight Arrow Connector 13">
              <a:extLst>
                <a:ext uri="{FF2B5EF4-FFF2-40B4-BE49-F238E27FC236}">
                  <a16:creationId xmlns:a16="http://schemas.microsoft.com/office/drawing/2014/main" id="{F9665A17-D654-76F0-357D-5FE8D2C18AF6}"/>
                </a:ext>
              </a:extLst>
            </p:cNvPr>
            <p:cNvCxnSpPr>
              <a:cxnSpLocks/>
            </p:cNvCxnSpPr>
            <p:nvPr/>
          </p:nvCxnSpPr>
          <p:spPr>
            <a:xfrm flipH="1">
              <a:off x="1581035" y="2865120"/>
              <a:ext cx="883920" cy="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D54B57C0-4FAC-3C80-E42C-57A5B5C683F5}"/>
                </a:ext>
              </a:extLst>
            </p:cNvPr>
            <p:cNvSpPr/>
            <p:nvPr/>
          </p:nvSpPr>
          <p:spPr>
            <a:xfrm>
              <a:off x="1885835" y="2754680"/>
              <a:ext cx="274320" cy="2208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917DBBC-00C4-CA05-BCC5-EA72A90A2F52}"/>
                    </a:ext>
                  </a:extLst>
                </p:cNvPr>
                <p:cNvSpPr txBox="1"/>
                <p:nvPr/>
              </p:nvSpPr>
              <p:spPr>
                <a:xfrm>
                  <a:off x="2485396" y="2695554"/>
                  <a:ext cx="292964" cy="346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rgbClr val="00B050"/>
                                </a:solidFill>
                                <a:latin typeface="Cambria Math" panose="02040503050406030204" pitchFamily="18" charset="0"/>
                              </a:rPr>
                            </m:ctrlPr>
                          </m:sSubPr>
                          <m:e>
                            <m:acc>
                              <m:accPr>
                                <m:chr m:val="⃗"/>
                                <m:ctrlPr>
                                  <a:rPr lang="en-CA"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𝑘</m:t>
                                </m:r>
                              </m:e>
                            </m:acc>
                          </m:e>
                          <m:sub>
                            <m:r>
                              <a:rPr lang="en-CA" i="1">
                                <a:solidFill>
                                  <a:srgbClr val="00B050"/>
                                </a:solidFill>
                                <a:latin typeface="Cambria Math" panose="02040503050406030204" pitchFamily="18" charset="0"/>
                                <a:ea typeface="Cambria Math" panose="02040503050406030204" pitchFamily="18" charset="0"/>
                              </a:rPr>
                              <m:t>𝛾</m:t>
                            </m:r>
                          </m:sub>
                        </m:sSub>
                      </m:oMath>
                    </m:oMathPara>
                  </a14:m>
                  <a:endParaRPr lang="en-CA" dirty="0">
                    <a:solidFill>
                      <a:srgbClr val="00B050"/>
                    </a:solidFill>
                  </a:endParaRPr>
                </a:p>
              </p:txBody>
            </p:sp>
          </mc:Choice>
          <mc:Fallback xmlns="">
            <p:sp>
              <p:nvSpPr>
                <p:cNvPr id="14" name="TextBox 13">
                  <a:extLst>
                    <a:ext uri="{FF2B5EF4-FFF2-40B4-BE49-F238E27FC236}">
                      <a16:creationId xmlns:a16="http://schemas.microsoft.com/office/drawing/2014/main" id="{7E5958B2-AB9D-4F41-BF46-7F163F47A675}"/>
                    </a:ext>
                  </a:extLst>
                </p:cNvPr>
                <p:cNvSpPr txBox="1">
                  <a:spLocks noRot="1" noChangeAspect="1" noMove="1" noResize="1" noEditPoints="1" noAdjustHandles="1" noChangeArrowheads="1" noChangeShapeType="1" noTextEdit="1"/>
                </p:cNvSpPr>
                <p:nvPr/>
              </p:nvSpPr>
              <p:spPr>
                <a:xfrm>
                  <a:off x="2485396" y="2695554"/>
                  <a:ext cx="292964" cy="346505"/>
                </a:xfrm>
                <a:prstGeom prst="rect">
                  <a:avLst/>
                </a:prstGeom>
                <a:blipFill>
                  <a:blip r:embed="rId6"/>
                  <a:stretch>
                    <a:fillRect l="-20833" r="-8333" b="-1578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08691A7-9702-9923-C550-31461FA3FE18}"/>
                    </a:ext>
                  </a:extLst>
                </p:cNvPr>
                <p:cNvSpPr txBox="1"/>
                <p:nvPr/>
              </p:nvSpPr>
              <p:spPr>
                <a:xfrm>
                  <a:off x="1866655" y="2379167"/>
                  <a:ext cx="278025" cy="3409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acc>
                              <m:accPr>
                                <m:chr m:val="⃗"/>
                                <m:ctrlPr>
                                  <a:rPr lang="en-CA"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𝑆</m:t>
                                </m:r>
                              </m:e>
                            </m:acc>
                          </m:e>
                          <m:sub>
                            <m:r>
                              <a:rPr lang="en-CA" i="1" smtClean="0">
                                <a:solidFill>
                                  <a:schemeClr val="tx1"/>
                                </a:solidFill>
                                <a:latin typeface="Cambria Math" panose="02040503050406030204" pitchFamily="18" charset="0"/>
                                <a:ea typeface="Cambria Math" panose="02040503050406030204" pitchFamily="18" charset="0"/>
                              </a:rPr>
                              <m:t>𝛾</m:t>
                            </m:r>
                          </m:sub>
                        </m:sSub>
                      </m:oMath>
                    </m:oMathPara>
                  </a14:m>
                  <a:endParaRPr lang="en-CA" dirty="0">
                    <a:solidFill>
                      <a:schemeClr val="tx1"/>
                    </a:solidFill>
                  </a:endParaRPr>
                </a:p>
              </p:txBody>
            </p:sp>
          </mc:Choice>
          <mc:Fallback xmlns="">
            <p:sp>
              <p:nvSpPr>
                <p:cNvPr id="15" name="TextBox 14">
                  <a:extLst>
                    <a:ext uri="{FF2B5EF4-FFF2-40B4-BE49-F238E27FC236}">
                      <a16:creationId xmlns:a16="http://schemas.microsoft.com/office/drawing/2014/main" id="{8E2D1FA3-8547-4227-889D-ABC4B258749C}"/>
                    </a:ext>
                  </a:extLst>
                </p:cNvPr>
                <p:cNvSpPr txBox="1">
                  <a:spLocks noRot="1" noChangeAspect="1" noMove="1" noResize="1" noEditPoints="1" noAdjustHandles="1" noChangeArrowheads="1" noChangeShapeType="1" noTextEdit="1"/>
                </p:cNvSpPr>
                <p:nvPr/>
              </p:nvSpPr>
              <p:spPr>
                <a:xfrm>
                  <a:off x="1866655" y="2379167"/>
                  <a:ext cx="278025" cy="340991"/>
                </a:xfrm>
                <a:prstGeom prst="rect">
                  <a:avLst/>
                </a:prstGeom>
                <a:blipFill>
                  <a:blip r:embed="rId7"/>
                  <a:stretch>
                    <a:fillRect l="-17391" t="-37500" r="-73913" b="-16071"/>
                  </a:stretch>
                </a:blipFill>
              </p:spPr>
              <p:txBody>
                <a:bodyPr/>
                <a:lstStyle/>
                <a:p>
                  <a:r>
                    <a:rPr lang="en-CA">
                      <a:noFill/>
                    </a:rPr>
                    <a:t> </a:t>
                  </a:r>
                </a:p>
              </p:txBody>
            </p:sp>
          </mc:Fallback>
        </mc:AlternateContent>
      </p:grpSp>
      <p:grpSp>
        <p:nvGrpSpPr>
          <p:cNvPr id="18" name="Group 17">
            <a:extLst>
              <a:ext uri="{FF2B5EF4-FFF2-40B4-BE49-F238E27FC236}">
                <a16:creationId xmlns:a16="http://schemas.microsoft.com/office/drawing/2014/main" id="{BA584A30-7B03-024F-7D3F-67B92C426B39}"/>
              </a:ext>
            </a:extLst>
          </p:cNvPr>
          <p:cNvGrpSpPr/>
          <p:nvPr/>
        </p:nvGrpSpPr>
        <p:grpSpPr>
          <a:xfrm>
            <a:off x="399620" y="2156717"/>
            <a:ext cx="2390571" cy="662892"/>
            <a:chOff x="387789" y="2379167"/>
            <a:chExt cx="2390571" cy="662892"/>
          </a:xfrm>
        </p:grpSpPr>
        <p:cxnSp>
          <p:nvCxnSpPr>
            <p:cNvPr id="19" name="Straight Arrow Connector 18">
              <a:extLst>
                <a:ext uri="{FF2B5EF4-FFF2-40B4-BE49-F238E27FC236}">
                  <a16:creationId xmlns:a16="http://schemas.microsoft.com/office/drawing/2014/main" id="{EBB8A12F-C0B1-EE83-18DF-2B30CE146A55}"/>
                </a:ext>
              </a:extLst>
            </p:cNvPr>
            <p:cNvCxnSpPr>
              <a:cxnSpLocks/>
            </p:cNvCxnSpPr>
            <p:nvPr/>
          </p:nvCxnSpPr>
          <p:spPr>
            <a:xfrm>
              <a:off x="629920" y="2865120"/>
              <a:ext cx="883920"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Arrow: Right 19">
              <a:extLst>
                <a:ext uri="{FF2B5EF4-FFF2-40B4-BE49-F238E27FC236}">
                  <a16:creationId xmlns:a16="http://schemas.microsoft.com/office/drawing/2014/main" id="{F91711AD-43C8-CB9D-975D-D127612E4BBA}"/>
                </a:ext>
              </a:extLst>
            </p:cNvPr>
            <p:cNvSpPr/>
            <p:nvPr/>
          </p:nvSpPr>
          <p:spPr>
            <a:xfrm flipH="1">
              <a:off x="934720" y="2754680"/>
              <a:ext cx="274320" cy="2208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A0C8199-C53A-6EB0-2E7D-FB85774BD899}"/>
                    </a:ext>
                  </a:extLst>
                </p:cNvPr>
                <p:cNvSpPr txBox="1"/>
                <p:nvPr/>
              </p:nvSpPr>
              <p:spPr>
                <a:xfrm>
                  <a:off x="387789" y="2695554"/>
                  <a:ext cx="285527" cy="317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rgbClr val="FF0000"/>
                                </a:solidFill>
                                <a:latin typeface="Cambria Math" panose="02040503050406030204" pitchFamily="18" charset="0"/>
                              </a:rPr>
                            </m:ctrlPr>
                          </m:sSubPr>
                          <m:e>
                            <m:acc>
                              <m:accPr>
                                <m:chr m:val="⃗"/>
                                <m:ctrlPr>
                                  <a:rPr lang="en-CA"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𝑘</m:t>
                                </m:r>
                              </m:e>
                            </m:acc>
                          </m:e>
                          <m:sub>
                            <m:r>
                              <a:rPr lang="en-US" b="0" i="1" smtClean="0">
                                <a:solidFill>
                                  <a:srgbClr val="FF0000"/>
                                </a:solidFill>
                                <a:latin typeface="Cambria Math" panose="02040503050406030204" pitchFamily="18" charset="0"/>
                              </a:rPr>
                              <m:t>𝑒</m:t>
                            </m:r>
                          </m:sub>
                        </m:sSub>
                      </m:oMath>
                    </m:oMathPara>
                  </a14:m>
                  <a:endParaRPr lang="en-CA" dirty="0">
                    <a:solidFill>
                      <a:srgbClr val="FF0000"/>
                    </a:solidFill>
                  </a:endParaRPr>
                </a:p>
              </p:txBody>
            </p:sp>
          </mc:Choice>
          <mc:Fallback xmlns="">
            <p:sp>
              <p:nvSpPr>
                <p:cNvPr id="21" name="TextBox 20">
                  <a:extLst>
                    <a:ext uri="{FF2B5EF4-FFF2-40B4-BE49-F238E27FC236}">
                      <a16:creationId xmlns:a16="http://schemas.microsoft.com/office/drawing/2014/main" id="{ED34C424-FB31-47B9-94D7-5336F1DCB66E}"/>
                    </a:ext>
                  </a:extLst>
                </p:cNvPr>
                <p:cNvSpPr txBox="1">
                  <a:spLocks noRot="1" noChangeAspect="1" noMove="1" noResize="1" noEditPoints="1" noAdjustHandles="1" noChangeArrowheads="1" noChangeShapeType="1" noTextEdit="1"/>
                </p:cNvSpPr>
                <p:nvPr/>
              </p:nvSpPr>
              <p:spPr>
                <a:xfrm>
                  <a:off x="387789" y="2695554"/>
                  <a:ext cx="285527" cy="317972"/>
                </a:xfrm>
                <a:prstGeom prst="rect">
                  <a:avLst/>
                </a:prstGeom>
                <a:blipFill>
                  <a:blip r:embed="rId9"/>
                  <a:stretch>
                    <a:fillRect l="-21739" r="-2174" b="-96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0C30DB6-B80C-024B-753E-6B9B3AD949CD}"/>
                    </a:ext>
                  </a:extLst>
                </p:cNvPr>
                <p:cNvSpPr txBox="1"/>
                <p:nvPr/>
              </p:nvSpPr>
              <p:spPr>
                <a:xfrm>
                  <a:off x="934720" y="2393433"/>
                  <a:ext cx="270587"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acc>
                              <m:accPr>
                                <m:chr m:val="⃗"/>
                                <m:ctrlPr>
                                  <a:rPr lang="en-CA"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𝑆</m:t>
                                </m:r>
                              </m:e>
                            </m:acc>
                          </m:e>
                          <m:sub>
                            <m:r>
                              <a:rPr lang="en-US" b="0" i="1" smtClean="0">
                                <a:solidFill>
                                  <a:schemeClr val="tx1"/>
                                </a:solidFill>
                                <a:latin typeface="Cambria Math" panose="02040503050406030204" pitchFamily="18" charset="0"/>
                              </a:rPr>
                              <m:t>𝑒</m:t>
                            </m:r>
                          </m:sub>
                        </m:sSub>
                      </m:oMath>
                    </m:oMathPara>
                  </a14:m>
                  <a:endParaRPr lang="en-CA" dirty="0">
                    <a:solidFill>
                      <a:schemeClr val="tx1"/>
                    </a:solidFill>
                  </a:endParaRPr>
                </a:p>
              </p:txBody>
            </p:sp>
          </mc:Choice>
          <mc:Fallback xmlns="">
            <p:sp>
              <p:nvSpPr>
                <p:cNvPr id="22" name="TextBox 21">
                  <a:extLst>
                    <a:ext uri="{FF2B5EF4-FFF2-40B4-BE49-F238E27FC236}">
                      <a16:creationId xmlns:a16="http://schemas.microsoft.com/office/drawing/2014/main" id="{30496DC6-7D5F-48D0-A4AA-207B1836C663}"/>
                    </a:ext>
                  </a:extLst>
                </p:cNvPr>
                <p:cNvSpPr txBox="1">
                  <a:spLocks noRot="1" noChangeAspect="1" noMove="1" noResize="1" noEditPoints="1" noAdjustHandles="1" noChangeArrowheads="1" noChangeShapeType="1" noTextEdit="1"/>
                </p:cNvSpPr>
                <p:nvPr/>
              </p:nvSpPr>
              <p:spPr>
                <a:xfrm>
                  <a:off x="934720" y="2393433"/>
                  <a:ext cx="270587" cy="312458"/>
                </a:xfrm>
                <a:prstGeom prst="rect">
                  <a:avLst/>
                </a:prstGeom>
                <a:blipFill>
                  <a:blip r:embed="rId10"/>
                  <a:stretch>
                    <a:fillRect l="-20000" t="-43137" r="-71111" b="-11765"/>
                  </a:stretch>
                </a:blipFill>
              </p:spPr>
              <p:txBody>
                <a:bodyPr/>
                <a:lstStyle/>
                <a:p>
                  <a:r>
                    <a:rPr lang="en-CA">
                      <a:noFill/>
                    </a:rPr>
                    <a:t> </a:t>
                  </a:r>
                </a:p>
              </p:txBody>
            </p:sp>
          </mc:Fallback>
        </mc:AlternateContent>
        <p:cxnSp>
          <p:nvCxnSpPr>
            <p:cNvPr id="23" name="Straight Arrow Connector 22">
              <a:extLst>
                <a:ext uri="{FF2B5EF4-FFF2-40B4-BE49-F238E27FC236}">
                  <a16:creationId xmlns:a16="http://schemas.microsoft.com/office/drawing/2014/main" id="{141103E1-9985-DCAA-E628-DFBB090D9E6E}"/>
                </a:ext>
              </a:extLst>
            </p:cNvPr>
            <p:cNvCxnSpPr>
              <a:cxnSpLocks/>
            </p:cNvCxnSpPr>
            <p:nvPr/>
          </p:nvCxnSpPr>
          <p:spPr>
            <a:xfrm flipH="1">
              <a:off x="1581035" y="2865120"/>
              <a:ext cx="883920" cy="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Arrow: Right 23">
              <a:extLst>
                <a:ext uri="{FF2B5EF4-FFF2-40B4-BE49-F238E27FC236}">
                  <a16:creationId xmlns:a16="http://schemas.microsoft.com/office/drawing/2014/main" id="{C6EEA4D2-3E21-2158-21E6-291FAF145E70}"/>
                </a:ext>
              </a:extLst>
            </p:cNvPr>
            <p:cNvSpPr/>
            <p:nvPr/>
          </p:nvSpPr>
          <p:spPr>
            <a:xfrm>
              <a:off x="1885835" y="2754680"/>
              <a:ext cx="274320" cy="2208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D674A0-2485-41D8-422F-CAAE3468C06E}"/>
                    </a:ext>
                  </a:extLst>
                </p:cNvPr>
                <p:cNvSpPr txBox="1"/>
                <p:nvPr/>
              </p:nvSpPr>
              <p:spPr>
                <a:xfrm>
                  <a:off x="2485396" y="2695554"/>
                  <a:ext cx="292964" cy="346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rgbClr val="00B050"/>
                                </a:solidFill>
                                <a:latin typeface="Cambria Math" panose="02040503050406030204" pitchFamily="18" charset="0"/>
                              </a:rPr>
                            </m:ctrlPr>
                          </m:sSubPr>
                          <m:e>
                            <m:acc>
                              <m:accPr>
                                <m:chr m:val="⃗"/>
                                <m:ctrlPr>
                                  <a:rPr lang="en-CA" i="1" smtClean="0">
                                    <a:solidFill>
                                      <a:srgbClr val="00B050"/>
                                    </a:solidFill>
                                    <a:latin typeface="Cambria Math" panose="02040503050406030204" pitchFamily="18" charset="0"/>
                                  </a:rPr>
                                </m:ctrlPr>
                              </m:accPr>
                              <m:e>
                                <m:r>
                                  <a:rPr lang="en-US" b="0" i="1" smtClean="0">
                                    <a:solidFill>
                                      <a:srgbClr val="00B050"/>
                                    </a:solidFill>
                                    <a:latin typeface="Cambria Math" panose="02040503050406030204" pitchFamily="18" charset="0"/>
                                  </a:rPr>
                                  <m:t>𝑘</m:t>
                                </m:r>
                              </m:e>
                            </m:acc>
                          </m:e>
                          <m:sub>
                            <m:r>
                              <a:rPr lang="en-CA" i="1">
                                <a:solidFill>
                                  <a:srgbClr val="00B050"/>
                                </a:solidFill>
                                <a:latin typeface="Cambria Math" panose="02040503050406030204" pitchFamily="18" charset="0"/>
                                <a:ea typeface="Cambria Math" panose="02040503050406030204" pitchFamily="18" charset="0"/>
                              </a:rPr>
                              <m:t>𝛾</m:t>
                            </m:r>
                          </m:sub>
                        </m:sSub>
                      </m:oMath>
                    </m:oMathPara>
                  </a14:m>
                  <a:endParaRPr lang="en-CA" dirty="0">
                    <a:solidFill>
                      <a:srgbClr val="00B050"/>
                    </a:solidFill>
                  </a:endParaRPr>
                </a:p>
              </p:txBody>
            </p:sp>
          </mc:Choice>
          <mc:Fallback xmlns="">
            <p:sp>
              <p:nvSpPr>
                <p:cNvPr id="25" name="TextBox 24">
                  <a:extLst>
                    <a:ext uri="{FF2B5EF4-FFF2-40B4-BE49-F238E27FC236}">
                      <a16:creationId xmlns:a16="http://schemas.microsoft.com/office/drawing/2014/main" id="{12778E16-D93A-4031-BC6F-9E78A507F973}"/>
                    </a:ext>
                  </a:extLst>
                </p:cNvPr>
                <p:cNvSpPr txBox="1">
                  <a:spLocks noRot="1" noChangeAspect="1" noMove="1" noResize="1" noEditPoints="1" noAdjustHandles="1" noChangeArrowheads="1" noChangeShapeType="1" noTextEdit="1"/>
                </p:cNvSpPr>
                <p:nvPr/>
              </p:nvSpPr>
              <p:spPr>
                <a:xfrm>
                  <a:off x="2485396" y="2695554"/>
                  <a:ext cx="292964" cy="346505"/>
                </a:xfrm>
                <a:prstGeom prst="rect">
                  <a:avLst/>
                </a:prstGeom>
                <a:blipFill>
                  <a:blip r:embed="rId11"/>
                  <a:stretch>
                    <a:fillRect l="-20833" r="-8333" b="-1785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E2629EC-761A-D79A-D5EF-88A6F4DD8A4B}"/>
                    </a:ext>
                  </a:extLst>
                </p:cNvPr>
                <p:cNvSpPr txBox="1"/>
                <p:nvPr/>
              </p:nvSpPr>
              <p:spPr>
                <a:xfrm>
                  <a:off x="1866655" y="2379167"/>
                  <a:ext cx="278025" cy="3409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rPr>
                            </m:ctrlPr>
                          </m:sSubPr>
                          <m:e>
                            <m:acc>
                              <m:accPr>
                                <m:chr m:val="⃗"/>
                                <m:ctrlPr>
                                  <a:rPr lang="en-CA"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𝑆</m:t>
                                </m:r>
                              </m:e>
                            </m:acc>
                          </m:e>
                          <m:sub>
                            <m:r>
                              <a:rPr lang="en-CA" i="1" smtClean="0">
                                <a:solidFill>
                                  <a:schemeClr val="tx1"/>
                                </a:solidFill>
                                <a:latin typeface="Cambria Math" panose="02040503050406030204" pitchFamily="18" charset="0"/>
                                <a:ea typeface="Cambria Math" panose="02040503050406030204" pitchFamily="18" charset="0"/>
                              </a:rPr>
                              <m:t>𝛾</m:t>
                            </m:r>
                          </m:sub>
                        </m:sSub>
                      </m:oMath>
                    </m:oMathPara>
                  </a14:m>
                  <a:endParaRPr lang="en-CA" dirty="0">
                    <a:solidFill>
                      <a:schemeClr val="tx1"/>
                    </a:solidFill>
                  </a:endParaRPr>
                </a:p>
              </p:txBody>
            </p:sp>
          </mc:Choice>
          <mc:Fallback xmlns="">
            <p:sp>
              <p:nvSpPr>
                <p:cNvPr id="26" name="TextBox 25">
                  <a:extLst>
                    <a:ext uri="{FF2B5EF4-FFF2-40B4-BE49-F238E27FC236}">
                      <a16:creationId xmlns:a16="http://schemas.microsoft.com/office/drawing/2014/main" id="{1CEC0718-2F0F-4626-BFF4-6F7C0AE3385F}"/>
                    </a:ext>
                  </a:extLst>
                </p:cNvPr>
                <p:cNvSpPr txBox="1">
                  <a:spLocks noRot="1" noChangeAspect="1" noMove="1" noResize="1" noEditPoints="1" noAdjustHandles="1" noChangeArrowheads="1" noChangeShapeType="1" noTextEdit="1"/>
                </p:cNvSpPr>
                <p:nvPr/>
              </p:nvSpPr>
              <p:spPr>
                <a:xfrm>
                  <a:off x="1866655" y="2379167"/>
                  <a:ext cx="278025" cy="340991"/>
                </a:xfrm>
                <a:prstGeom prst="rect">
                  <a:avLst/>
                </a:prstGeom>
                <a:blipFill>
                  <a:blip r:embed="rId12"/>
                  <a:stretch>
                    <a:fillRect l="-17391" t="-39286" r="-73913" b="-16071"/>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FA53383-D719-3F95-1873-1B5F6A9B7906}"/>
                  </a:ext>
                </a:extLst>
              </p:cNvPr>
              <p:cNvSpPr txBox="1"/>
              <p:nvPr/>
            </p:nvSpPr>
            <p:spPr>
              <a:xfrm>
                <a:off x="3029218" y="1691848"/>
                <a:ext cx="2140586"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oMath>
                </a14:m>
                <a:r>
                  <a:rPr lang="en-US" dirty="0"/>
                  <a:t> </a:t>
                </a:r>
                <a:r>
                  <a:rPr lang="en-US" sz="1600" dirty="0"/>
                  <a:t>counts in this mode</a:t>
                </a:r>
                <a:endParaRPr lang="en-CA" sz="1600" dirty="0"/>
              </a:p>
            </p:txBody>
          </p:sp>
        </mc:Choice>
        <mc:Fallback xmlns="">
          <p:sp>
            <p:nvSpPr>
              <p:cNvPr id="27" name="TextBox 26">
                <a:extLst>
                  <a:ext uri="{FF2B5EF4-FFF2-40B4-BE49-F238E27FC236}">
                    <a16:creationId xmlns:a16="http://schemas.microsoft.com/office/drawing/2014/main" id="{1FA53383-D719-3F95-1873-1B5F6A9B7906}"/>
                  </a:ext>
                </a:extLst>
              </p:cNvPr>
              <p:cNvSpPr txBox="1">
                <a:spLocks noRot="1" noChangeAspect="1" noMove="1" noResize="1" noEditPoints="1" noAdjustHandles="1" noChangeArrowheads="1" noChangeShapeType="1" noTextEdit="1"/>
              </p:cNvSpPr>
              <p:nvPr/>
            </p:nvSpPr>
            <p:spPr>
              <a:xfrm>
                <a:off x="3029218" y="1691848"/>
                <a:ext cx="2140586" cy="369332"/>
              </a:xfrm>
              <a:prstGeom prst="rect">
                <a:avLst/>
              </a:prstGeom>
              <a:blipFill>
                <a:blip r:embed="rId13"/>
                <a:stretch>
                  <a:fillRect b="-20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1FD60B-9E85-AF4E-CF46-0FF07272A06D}"/>
                  </a:ext>
                </a:extLst>
              </p:cNvPr>
              <p:cNvSpPr txBox="1"/>
              <p:nvPr/>
            </p:nvSpPr>
            <p:spPr>
              <a:xfrm>
                <a:off x="3029218" y="2450277"/>
                <a:ext cx="2140586"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oMath>
                </a14:m>
                <a:r>
                  <a:rPr lang="en-US" dirty="0"/>
                  <a:t> </a:t>
                </a:r>
                <a:r>
                  <a:rPr lang="en-US" sz="1600" dirty="0"/>
                  <a:t>counts in this mode</a:t>
                </a:r>
                <a:endParaRPr lang="en-CA" sz="1600" dirty="0"/>
              </a:p>
            </p:txBody>
          </p:sp>
        </mc:Choice>
        <mc:Fallback xmlns="">
          <p:sp>
            <p:nvSpPr>
              <p:cNvPr id="28" name="TextBox 27">
                <a:extLst>
                  <a:ext uri="{FF2B5EF4-FFF2-40B4-BE49-F238E27FC236}">
                    <a16:creationId xmlns:a16="http://schemas.microsoft.com/office/drawing/2014/main" id="{AC1FD60B-9E85-AF4E-CF46-0FF07272A06D}"/>
                  </a:ext>
                </a:extLst>
              </p:cNvPr>
              <p:cNvSpPr txBox="1">
                <a:spLocks noRot="1" noChangeAspect="1" noMove="1" noResize="1" noEditPoints="1" noAdjustHandles="1" noChangeArrowheads="1" noChangeShapeType="1" noTextEdit="1"/>
              </p:cNvSpPr>
              <p:nvPr/>
            </p:nvSpPr>
            <p:spPr>
              <a:xfrm>
                <a:off x="3029218" y="2450277"/>
                <a:ext cx="2140586" cy="369332"/>
              </a:xfrm>
              <a:prstGeom prst="rect">
                <a:avLst/>
              </a:prstGeom>
              <a:blipFill>
                <a:blip r:embed="rId14"/>
                <a:stretch>
                  <a:fillRect b="-18033"/>
                </a:stretch>
              </a:blipFill>
            </p:spPr>
            <p:txBody>
              <a:bodyPr/>
              <a:lstStyle/>
              <a:p>
                <a:r>
                  <a:rPr lang="en-CA">
                    <a:noFill/>
                  </a:rPr>
                  <a:t> </a:t>
                </a:r>
              </a:p>
            </p:txBody>
          </p:sp>
        </mc:Fallback>
      </mc:AlternateContent>
      <p:grpSp>
        <p:nvGrpSpPr>
          <p:cNvPr id="29" name="Group 28">
            <a:extLst>
              <a:ext uri="{FF2B5EF4-FFF2-40B4-BE49-F238E27FC236}">
                <a16:creationId xmlns:a16="http://schemas.microsoft.com/office/drawing/2014/main" id="{565D9EF3-1523-4BED-A36B-314E520205F6}"/>
              </a:ext>
            </a:extLst>
          </p:cNvPr>
          <p:cNvGrpSpPr/>
          <p:nvPr/>
        </p:nvGrpSpPr>
        <p:grpSpPr>
          <a:xfrm>
            <a:off x="6463833" y="3021639"/>
            <a:ext cx="5565104" cy="3137046"/>
            <a:chOff x="6516061" y="2914619"/>
            <a:chExt cx="5565104" cy="3137046"/>
          </a:xfrm>
        </p:grpSpPr>
        <p:pic>
          <p:nvPicPr>
            <p:cNvPr id="30" name="Picture 29">
              <a:extLst>
                <a:ext uri="{FF2B5EF4-FFF2-40B4-BE49-F238E27FC236}">
                  <a16:creationId xmlns:a16="http://schemas.microsoft.com/office/drawing/2014/main" id="{69996693-CF07-4C7C-10D0-38B72F3EFF85}"/>
                </a:ext>
              </a:extLst>
            </p:cNvPr>
            <p:cNvPicPr>
              <a:picLocks noChangeAspect="1"/>
            </p:cNvPicPr>
            <p:nvPr/>
          </p:nvPicPr>
          <p:blipFill rotWithShape="1">
            <a:blip r:embed="rId15"/>
            <a:srcRect r="3532"/>
            <a:stretch/>
          </p:blipFill>
          <p:spPr>
            <a:xfrm>
              <a:off x="6516061" y="2914619"/>
              <a:ext cx="5565104" cy="3137046"/>
            </a:xfrm>
            <a:prstGeom prst="rect">
              <a:avLst/>
            </a:prstGeom>
          </p:spPr>
        </p:pic>
        <p:sp>
          <p:nvSpPr>
            <p:cNvPr id="31" name="Rectangle 30">
              <a:extLst>
                <a:ext uri="{FF2B5EF4-FFF2-40B4-BE49-F238E27FC236}">
                  <a16:creationId xmlns:a16="http://schemas.microsoft.com/office/drawing/2014/main" id="{31FD3529-B9E7-95B2-CC82-3C4995EDE2EE}"/>
                </a:ext>
              </a:extLst>
            </p:cNvPr>
            <p:cNvSpPr/>
            <p:nvPr/>
          </p:nvSpPr>
          <p:spPr>
            <a:xfrm>
              <a:off x="7985760" y="3129280"/>
              <a:ext cx="1513840"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E4250A4-A8DB-2278-08D3-57A22BF4601D}"/>
                  </a:ext>
                </a:extLst>
              </p:cNvPr>
              <p:cNvSpPr txBox="1"/>
              <p:nvPr/>
            </p:nvSpPr>
            <p:spPr>
              <a:xfrm>
                <a:off x="322129" y="3056858"/>
                <a:ext cx="6040821" cy="3066609"/>
              </a:xfrm>
              <a:prstGeom prst="rect">
                <a:avLst/>
              </a:prstGeom>
              <a:noFill/>
            </p:spPr>
            <p:txBody>
              <a:bodyPr wrap="none" rtlCol="0">
                <a:spAutoFit/>
              </a:bodyPr>
              <a:lstStyle/>
              <a:p>
                <a:pPr marL="285750" indent="-285750">
                  <a:buFont typeface="Wingdings" panose="05000000000000000000" pitchFamily="2" charset="2"/>
                  <a:buChar char="Ø"/>
                </a:pPr>
                <a:r>
                  <a:rPr lang="en-US" sz="1600" dirty="0"/>
                  <a:t>Measure the number counts in each mode over equal time periods</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dirty="0"/>
                  <a:t>For the experimental asymmetry from detector measurements: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ea typeface="Cambria Math" panose="02040503050406030204" pitchFamily="18" charset="0"/>
                          </a:rPr>
                          <m:t>𝛾</m:t>
                        </m:r>
                      </m:sub>
                    </m:sSub>
                    <m:r>
                      <a:rPr lang="en-US" sz="1600" i="1">
                        <a:latin typeface="Cambria Math" panose="02040503050406030204" pitchFamily="18" charset="0"/>
                        <a:ea typeface="Cambria Math" panose="02040503050406030204" pitchFamily="18" charset="0"/>
                      </a:rPr>
                      <m:t> </m:t>
                    </m:r>
                  </m:oMath>
                </a14:m>
                <a:r>
                  <a:rPr lang="en-US" sz="1600" dirty="0"/>
                  <a:t>:  Photon polarization (from laser)</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𝐴</m:t>
                        </m:r>
                      </m:e>
                      <m:sub>
                        <m:r>
                          <a:rPr lang="en-US" sz="1600" i="1">
                            <a:latin typeface="Cambria Math" panose="02040503050406030204" pitchFamily="18" charset="0"/>
                            <a:ea typeface="Cambria Math" panose="02040503050406030204" pitchFamily="18" charset="0"/>
                          </a:rPr>
                          <m:t>𝑙</m:t>
                        </m:r>
                      </m:sub>
                    </m:sSub>
                  </m:oMath>
                </a14:m>
                <a:r>
                  <a:rPr lang="en-US" sz="1600" dirty="0"/>
                  <a:t> :  Theoretical Compton asymmetry (precisely known)</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𝑒</m:t>
                        </m:r>
                      </m:sub>
                    </m:sSub>
                    <m:r>
                      <a:rPr lang="en-US" sz="1600" i="1">
                        <a:latin typeface="Cambria Math" panose="02040503050406030204" pitchFamily="18" charset="0"/>
                      </a:rPr>
                      <m:t> </m:t>
                    </m:r>
                    <m:r>
                      <a:rPr lang="en-US" sz="1600" b="0" i="0" smtClean="0">
                        <a:latin typeface="Cambria Math" panose="02040503050406030204" pitchFamily="18" charset="0"/>
                      </a:rPr>
                      <m:t>:</m:t>
                    </m:r>
                  </m:oMath>
                </a14:m>
                <a:r>
                  <a:rPr lang="en-US" sz="1600" dirty="0"/>
                  <a:t>  Electron (beam) polarization:</a:t>
                </a:r>
                <a:endParaRPr lang="en-CA" sz="1600" dirty="0"/>
              </a:p>
            </p:txBody>
          </p:sp>
        </mc:Choice>
        <mc:Fallback xmlns="">
          <p:sp>
            <p:nvSpPr>
              <p:cNvPr id="32" name="TextBox 31">
                <a:extLst>
                  <a:ext uri="{FF2B5EF4-FFF2-40B4-BE49-F238E27FC236}">
                    <a16:creationId xmlns:a16="http://schemas.microsoft.com/office/drawing/2014/main" id="{BE4250A4-A8DB-2278-08D3-57A22BF4601D}"/>
                  </a:ext>
                </a:extLst>
              </p:cNvPr>
              <p:cNvSpPr txBox="1">
                <a:spLocks noRot="1" noChangeAspect="1" noMove="1" noResize="1" noEditPoints="1" noAdjustHandles="1" noChangeArrowheads="1" noChangeShapeType="1" noTextEdit="1"/>
              </p:cNvSpPr>
              <p:nvPr/>
            </p:nvSpPr>
            <p:spPr>
              <a:xfrm>
                <a:off x="322129" y="3056858"/>
                <a:ext cx="6040821" cy="3066609"/>
              </a:xfrm>
              <a:prstGeom prst="rect">
                <a:avLst/>
              </a:prstGeom>
              <a:blipFill>
                <a:blip r:embed="rId16"/>
                <a:stretch>
                  <a:fillRect l="-404" t="-595" b="-158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EEDE95C-4ABD-D67C-2936-1F47CEA63B35}"/>
                  </a:ext>
                </a:extLst>
              </p:cNvPr>
              <p:cNvSpPr txBox="1"/>
              <p:nvPr/>
            </p:nvSpPr>
            <p:spPr>
              <a:xfrm>
                <a:off x="1928192" y="4049100"/>
                <a:ext cx="2406172" cy="490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𝒆𝒙𝒑</m:t>
                          </m:r>
                        </m:sub>
                      </m:sSub>
                      <m:r>
                        <a:rPr lang="en-US"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sSup>
                            <m:sSupPr>
                              <m:ctrlPr>
                                <a:rPr lang="en-CA" sz="1600" b="1" i="1" smtClean="0">
                                  <a:solidFill>
                                    <a:schemeClr val="accent1"/>
                                  </a:solidFill>
                                  <a:latin typeface="Cambria Math" panose="02040503050406030204" pitchFamily="18" charset="0"/>
                                </a:rPr>
                              </m:ctrlPr>
                            </m:sSupPr>
                            <m:e>
                              <m:r>
                                <a:rPr lang="en-US" sz="1600" b="1" i="1" smtClean="0">
                                  <a:solidFill>
                                    <a:schemeClr val="accent1"/>
                                  </a:solidFill>
                                  <a:latin typeface="Cambria Math" panose="02040503050406030204" pitchFamily="18" charset="0"/>
                                </a:rPr>
                                <m:t>𝒏</m:t>
                              </m:r>
                            </m:e>
                            <m:sup>
                              <m:r>
                                <a:rPr lang="en-US" sz="1600" b="1" i="1" smtClean="0">
                                  <a:solidFill>
                                    <a:schemeClr val="accent1"/>
                                  </a:solidFill>
                                  <a:latin typeface="Cambria Math" panose="02040503050406030204" pitchFamily="18" charset="0"/>
                                </a:rPr>
                                <m:t>+</m:t>
                              </m:r>
                            </m:sup>
                          </m:sSup>
                          <m:r>
                            <a:rPr lang="en-US" sz="1600" b="1" i="1" smtClean="0">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US" sz="1600" b="1" i="1">
                                  <a:solidFill>
                                    <a:schemeClr val="accent1"/>
                                  </a:solidFill>
                                  <a:latin typeface="Cambria Math" panose="02040503050406030204" pitchFamily="18" charset="0"/>
                                </a:rPr>
                                <m:t>𝒏</m:t>
                              </m:r>
                            </m:e>
                            <m:sup>
                              <m:r>
                                <a:rPr lang="en-US" sz="1600" b="1" i="1" smtClean="0">
                                  <a:solidFill>
                                    <a:schemeClr val="accent1"/>
                                  </a:solidFill>
                                  <a:latin typeface="Cambria Math" panose="02040503050406030204" pitchFamily="18" charset="0"/>
                                </a:rPr>
                                <m:t>−</m:t>
                              </m:r>
                            </m:sup>
                          </m:sSup>
                        </m:num>
                        <m:den>
                          <m:sSup>
                            <m:sSupPr>
                              <m:ctrlPr>
                                <a:rPr lang="en-CA" sz="1600" b="1" i="1">
                                  <a:solidFill>
                                    <a:schemeClr val="accent1"/>
                                  </a:solidFill>
                                  <a:latin typeface="Cambria Math" panose="02040503050406030204" pitchFamily="18" charset="0"/>
                                </a:rPr>
                              </m:ctrlPr>
                            </m:sSupPr>
                            <m:e>
                              <m:r>
                                <a:rPr lang="en-US" sz="1600" b="1" i="1">
                                  <a:solidFill>
                                    <a:schemeClr val="accent1"/>
                                  </a:solidFill>
                                  <a:latin typeface="Cambria Math" panose="02040503050406030204" pitchFamily="18" charset="0"/>
                                </a:rPr>
                                <m:t>𝒏</m:t>
                              </m:r>
                            </m:e>
                            <m:sup>
                              <m:r>
                                <a:rPr lang="en-US" sz="1600" b="1" i="1">
                                  <a:solidFill>
                                    <a:schemeClr val="accent1"/>
                                  </a:solidFill>
                                  <a:latin typeface="Cambria Math" panose="02040503050406030204" pitchFamily="18" charset="0"/>
                                </a:rPr>
                                <m:t>+</m:t>
                              </m:r>
                            </m:sup>
                          </m:sSup>
                          <m:r>
                            <a:rPr lang="en-US" sz="1600" b="1" i="1" smtClean="0">
                              <a:solidFill>
                                <a:schemeClr val="accent1"/>
                              </a:solidFill>
                              <a:latin typeface="Cambria Math" panose="02040503050406030204" pitchFamily="18" charset="0"/>
                            </a:rPr>
                            <m:t>+</m:t>
                          </m:r>
                          <m:sSup>
                            <m:sSupPr>
                              <m:ctrlPr>
                                <a:rPr lang="en-CA" sz="1600" b="1" i="1">
                                  <a:solidFill>
                                    <a:schemeClr val="accent1"/>
                                  </a:solidFill>
                                  <a:latin typeface="Cambria Math" panose="02040503050406030204" pitchFamily="18" charset="0"/>
                                </a:rPr>
                              </m:ctrlPr>
                            </m:sSupPr>
                            <m:e>
                              <m:r>
                                <a:rPr lang="en-US" sz="1600" b="1" i="1">
                                  <a:solidFill>
                                    <a:schemeClr val="accent1"/>
                                  </a:solidFill>
                                  <a:latin typeface="Cambria Math" panose="02040503050406030204" pitchFamily="18" charset="0"/>
                                </a:rPr>
                                <m:t>𝒏</m:t>
                              </m:r>
                            </m:e>
                            <m:sup>
                              <m:r>
                                <a:rPr lang="en-US" sz="1600" b="1" i="1">
                                  <a:solidFill>
                                    <a:schemeClr val="accent1"/>
                                  </a:solidFill>
                                  <a:latin typeface="Cambria Math" panose="02040503050406030204" pitchFamily="18" charset="0"/>
                                </a:rPr>
                                <m:t>−</m:t>
                              </m:r>
                            </m:sup>
                          </m:sSup>
                        </m:den>
                      </m:f>
                      <m:r>
                        <a:rPr lang="en-US" sz="1600" b="1" i="1" smtClean="0">
                          <a:solidFill>
                            <a:schemeClr val="accent1"/>
                          </a:solidFill>
                          <a:latin typeface="Cambria Math" panose="02040503050406030204" pitchFamily="18" charset="0"/>
                        </a:rPr>
                        <m:t>=</m:t>
                      </m:r>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𝑷</m:t>
                          </m:r>
                        </m:e>
                        <m:sub>
                          <m:r>
                            <a:rPr lang="en-US" sz="1600" b="1" i="1" smtClean="0">
                              <a:solidFill>
                                <a:schemeClr val="accent1"/>
                              </a:solidFill>
                              <a:latin typeface="Cambria Math" panose="02040503050406030204" pitchFamily="18" charset="0"/>
                              <a:ea typeface="Cambria Math" panose="02040503050406030204" pitchFamily="18" charset="0"/>
                            </a:rPr>
                            <m:t>𝜸</m:t>
                          </m:r>
                        </m:sub>
                      </m:sSub>
                      <m:sSub>
                        <m:sSubPr>
                          <m:ctrlPr>
                            <a:rPr lang="en-US" sz="1600" b="1" i="1">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rPr>
                            <m:t>𝑷</m:t>
                          </m:r>
                        </m:e>
                        <m:sub>
                          <m:r>
                            <a:rPr lang="en-US" sz="1600" b="1" i="1" smtClean="0">
                              <a:solidFill>
                                <a:schemeClr val="accent1"/>
                              </a:solidFill>
                              <a:latin typeface="Cambria Math" panose="02040503050406030204" pitchFamily="18" charset="0"/>
                            </a:rPr>
                            <m:t>𝒆</m:t>
                          </m:r>
                        </m:sub>
                      </m:sSub>
                      <m:sSub>
                        <m:sSubPr>
                          <m:ctrlPr>
                            <a:rPr lang="en-US" sz="1600" b="1" i="1" smtClean="0">
                              <a:solidFill>
                                <a:schemeClr val="accent1"/>
                              </a:solidFill>
                              <a:latin typeface="Cambria Math" panose="02040503050406030204" pitchFamily="18" charset="0"/>
                              <a:ea typeface="Cambria Math" panose="02040503050406030204" pitchFamily="18" charset="0"/>
                            </a:rPr>
                          </m:ctrlPr>
                        </m:sSubPr>
                        <m:e>
                          <m:r>
                            <a:rPr lang="en-US" sz="1600" b="1" i="1" smtClean="0">
                              <a:solidFill>
                                <a:schemeClr val="accent1"/>
                              </a:solidFill>
                              <a:latin typeface="Cambria Math" panose="02040503050406030204" pitchFamily="18" charset="0"/>
                              <a:ea typeface="Cambria Math" panose="02040503050406030204" pitchFamily="18" charset="0"/>
                            </a:rPr>
                            <m:t>𝑨</m:t>
                          </m:r>
                        </m:e>
                        <m:sub>
                          <m:r>
                            <a:rPr lang="en-US" sz="1600" b="1" i="1" smtClean="0">
                              <a:solidFill>
                                <a:schemeClr val="accent1"/>
                              </a:solidFill>
                              <a:latin typeface="Cambria Math" panose="02040503050406030204" pitchFamily="18" charset="0"/>
                              <a:ea typeface="Cambria Math" panose="02040503050406030204" pitchFamily="18" charset="0"/>
                            </a:rPr>
                            <m:t>𝒍</m:t>
                          </m:r>
                        </m:sub>
                      </m:sSub>
                    </m:oMath>
                  </m:oMathPara>
                </a14:m>
                <a:endParaRPr lang="en-CA" sz="1600" b="1" dirty="0">
                  <a:solidFill>
                    <a:schemeClr val="accent1"/>
                  </a:solidFill>
                </a:endParaRPr>
              </a:p>
            </p:txBody>
          </p:sp>
        </mc:Choice>
        <mc:Fallback xmlns="">
          <p:sp>
            <p:nvSpPr>
              <p:cNvPr id="33" name="TextBox 32">
                <a:extLst>
                  <a:ext uri="{FF2B5EF4-FFF2-40B4-BE49-F238E27FC236}">
                    <a16:creationId xmlns:a16="http://schemas.microsoft.com/office/drawing/2014/main" id="{BEEDE95C-4ABD-D67C-2936-1F47CEA63B35}"/>
                  </a:ext>
                </a:extLst>
              </p:cNvPr>
              <p:cNvSpPr txBox="1">
                <a:spLocks noRot="1" noChangeAspect="1" noMove="1" noResize="1" noEditPoints="1" noAdjustHandles="1" noChangeArrowheads="1" noChangeShapeType="1" noTextEdit="1"/>
              </p:cNvSpPr>
              <p:nvPr/>
            </p:nvSpPr>
            <p:spPr>
              <a:xfrm>
                <a:off x="1928192" y="4049100"/>
                <a:ext cx="2406172" cy="490391"/>
              </a:xfrm>
              <a:prstGeom prst="rect">
                <a:avLst/>
              </a:prstGeom>
              <a:blipFill>
                <a:blip r:embed="rId1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34D4519-28E0-DE1B-460E-2462AB6F021D}"/>
                  </a:ext>
                </a:extLst>
              </p:cNvPr>
              <p:cNvSpPr txBox="1"/>
              <p:nvPr/>
            </p:nvSpPr>
            <p:spPr>
              <a:xfrm>
                <a:off x="3743866" y="5652030"/>
                <a:ext cx="985976" cy="540597"/>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rPr>
                            <m:t>𝑷</m:t>
                          </m:r>
                        </m:e>
                        <m:sub>
                          <m:r>
                            <a:rPr lang="en-US" sz="1600" b="1" i="1">
                              <a:solidFill>
                                <a:schemeClr val="accent1"/>
                              </a:solidFill>
                              <a:latin typeface="Cambria Math" panose="02040503050406030204" pitchFamily="18" charset="0"/>
                            </a:rPr>
                            <m:t>𝒆</m:t>
                          </m:r>
                        </m:sub>
                      </m:sSub>
                      <m:r>
                        <a:rPr lang="en-US"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sSub>
                            <m:sSubPr>
                              <m:ctrlPr>
                                <a:rPr lang="en-CA" sz="1600" b="1" i="1">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rPr>
                                <m:t>𝑨</m:t>
                              </m:r>
                            </m:e>
                            <m:sub>
                              <m:r>
                                <a:rPr lang="en-US" sz="1600" b="1" i="1">
                                  <a:solidFill>
                                    <a:schemeClr val="accent1"/>
                                  </a:solidFill>
                                  <a:latin typeface="Cambria Math" panose="02040503050406030204" pitchFamily="18" charset="0"/>
                                </a:rPr>
                                <m:t>𝒆𝒙𝒑</m:t>
                              </m:r>
                            </m:sub>
                          </m:sSub>
                        </m:num>
                        <m:den>
                          <m:sSub>
                            <m:sSubPr>
                              <m:ctrlPr>
                                <a:rPr lang="en-US" sz="1600" b="1" i="1">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rPr>
                                <m:t>𝑷</m:t>
                              </m:r>
                            </m:e>
                            <m:sub>
                              <m:r>
                                <a:rPr lang="en-US" sz="1600" b="1" i="1">
                                  <a:solidFill>
                                    <a:schemeClr val="accent1"/>
                                  </a:solidFill>
                                  <a:latin typeface="Cambria Math" panose="02040503050406030204" pitchFamily="18" charset="0"/>
                                  <a:ea typeface="Cambria Math" panose="02040503050406030204" pitchFamily="18" charset="0"/>
                                </a:rPr>
                                <m:t>𝜸</m:t>
                              </m:r>
                            </m:sub>
                          </m:sSub>
                          <m:sSub>
                            <m:sSubPr>
                              <m:ctrlPr>
                                <a:rPr lang="en-US" sz="1600" b="1" i="1">
                                  <a:solidFill>
                                    <a:schemeClr val="accent1"/>
                                  </a:solidFill>
                                  <a:latin typeface="Cambria Math" panose="02040503050406030204" pitchFamily="18" charset="0"/>
                                  <a:ea typeface="Cambria Math" panose="02040503050406030204" pitchFamily="18" charset="0"/>
                                </a:rPr>
                              </m:ctrlPr>
                            </m:sSubPr>
                            <m:e>
                              <m:r>
                                <a:rPr lang="en-US" sz="1600" b="1" i="1">
                                  <a:solidFill>
                                    <a:schemeClr val="accent1"/>
                                  </a:solidFill>
                                  <a:latin typeface="Cambria Math" panose="02040503050406030204" pitchFamily="18" charset="0"/>
                                  <a:ea typeface="Cambria Math" panose="02040503050406030204" pitchFamily="18" charset="0"/>
                                </a:rPr>
                                <m:t>𝑨</m:t>
                              </m:r>
                            </m:e>
                            <m:sub>
                              <m:r>
                                <a:rPr lang="en-US" sz="1600" b="1" i="1">
                                  <a:solidFill>
                                    <a:schemeClr val="accent1"/>
                                  </a:solidFill>
                                  <a:latin typeface="Cambria Math" panose="02040503050406030204" pitchFamily="18" charset="0"/>
                                  <a:ea typeface="Cambria Math" panose="02040503050406030204" pitchFamily="18" charset="0"/>
                                </a:rPr>
                                <m:t>𝒍</m:t>
                              </m:r>
                            </m:sub>
                          </m:sSub>
                        </m:den>
                      </m:f>
                    </m:oMath>
                  </m:oMathPara>
                </a14:m>
                <a:endParaRPr lang="en-CA" sz="1600" b="1" dirty="0">
                  <a:solidFill>
                    <a:schemeClr val="accent1"/>
                  </a:solidFill>
                </a:endParaRPr>
              </a:p>
            </p:txBody>
          </p:sp>
        </mc:Choice>
        <mc:Fallback xmlns="">
          <p:sp>
            <p:nvSpPr>
              <p:cNvPr id="34" name="TextBox 33">
                <a:extLst>
                  <a:ext uri="{FF2B5EF4-FFF2-40B4-BE49-F238E27FC236}">
                    <a16:creationId xmlns:a16="http://schemas.microsoft.com/office/drawing/2014/main" id="{234D4519-28E0-DE1B-460E-2462AB6F021D}"/>
                  </a:ext>
                </a:extLst>
              </p:cNvPr>
              <p:cNvSpPr txBox="1">
                <a:spLocks noRot="1" noChangeAspect="1" noMove="1" noResize="1" noEditPoints="1" noAdjustHandles="1" noChangeArrowheads="1" noChangeShapeType="1" noTextEdit="1"/>
              </p:cNvSpPr>
              <p:nvPr/>
            </p:nvSpPr>
            <p:spPr>
              <a:xfrm>
                <a:off x="3743866" y="5652030"/>
                <a:ext cx="985976" cy="540597"/>
              </a:xfrm>
              <a:prstGeom prst="rect">
                <a:avLst/>
              </a:prstGeom>
              <a:blipFill>
                <a:blip r:embed="rId18"/>
                <a:stretch>
                  <a:fillRect/>
                </a:stretch>
              </a:blipFill>
              <a:ln w="25400">
                <a:noFill/>
              </a:ln>
            </p:spPr>
            <p:txBody>
              <a:bodyPr/>
              <a:lstStyle/>
              <a:p>
                <a:r>
                  <a:rPr lang="en-CA">
                    <a:noFill/>
                  </a:rPr>
                  <a:t> </a:t>
                </a:r>
              </a:p>
            </p:txBody>
          </p:sp>
        </mc:Fallback>
      </mc:AlternateContent>
      <p:sp>
        <p:nvSpPr>
          <p:cNvPr id="5" name="TextBox 4">
            <a:extLst>
              <a:ext uri="{FF2B5EF4-FFF2-40B4-BE49-F238E27FC236}">
                <a16:creationId xmlns:a16="http://schemas.microsoft.com/office/drawing/2014/main" id="{E57CFCFE-67C2-8502-2CCA-BA37BAD34B26}"/>
              </a:ext>
            </a:extLst>
          </p:cNvPr>
          <p:cNvSpPr txBox="1"/>
          <p:nvPr/>
        </p:nvSpPr>
        <p:spPr>
          <a:xfrm>
            <a:off x="7146874" y="766485"/>
            <a:ext cx="2499865"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
        <p:nvSpPr>
          <p:cNvPr id="36" name="TextBox 35">
            <a:extLst>
              <a:ext uri="{FF2B5EF4-FFF2-40B4-BE49-F238E27FC236}">
                <a16:creationId xmlns:a16="http://schemas.microsoft.com/office/drawing/2014/main" id="{5D1264FE-9B8F-1E92-B281-414A59395AB7}"/>
              </a:ext>
            </a:extLst>
          </p:cNvPr>
          <p:cNvSpPr txBox="1"/>
          <p:nvPr/>
        </p:nvSpPr>
        <p:spPr>
          <a:xfrm>
            <a:off x="8058691" y="2971708"/>
            <a:ext cx="2499865" cy="261610"/>
          </a:xfrm>
          <a:prstGeom prst="rect">
            <a:avLst/>
          </a:prstGeom>
          <a:noFill/>
        </p:spPr>
        <p:txBody>
          <a:bodyPr wrap="square">
            <a:spAutoFit/>
          </a:bodyPr>
          <a:lstStyle/>
          <a:p>
            <a:r>
              <a:rPr lang="en-US" sz="1100" dirty="0">
                <a:solidFill>
                  <a:srgbClr val="0081AD"/>
                </a:solidFill>
                <a:latin typeface="CharisSIL"/>
              </a:rPr>
              <a:t>QWeak collaboration, unknown source</a:t>
            </a:r>
            <a:endParaRPr lang="en-CA" sz="1100" dirty="0"/>
          </a:p>
        </p:txBody>
      </p:sp>
    </p:spTree>
    <p:extLst>
      <p:ext uri="{BB962C8B-B14F-4D97-AF65-F5344CB8AC3E}">
        <p14:creationId xmlns:p14="http://schemas.microsoft.com/office/powerpoint/2010/main" val="290165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2242-7453-966A-905D-30E7B3162C0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5F388D8-99B1-E91A-5F83-788A975413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DCF83D-A46E-496A-992C-9603F19D2EE1}"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7480D3-D082-9896-1A77-56BE013426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7C5866-D536-696F-9202-C1B1621D7DA7}"/>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DB5022-9D67-30B9-23D9-C5CF92989652}"/>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(some of)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sp>
        <p:nvSpPr>
          <p:cNvPr id="14" name="Object 2">
            <a:extLst>
              <a:ext uri="{FF2B5EF4-FFF2-40B4-BE49-F238E27FC236}">
                <a16:creationId xmlns:a16="http://schemas.microsoft.com/office/drawing/2014/main" id="{B386E72B-64C6-EEE3-3C19-02F02C9F35AA}"/>
              </a:ext>
            </a:extLst>
          </p:cNvPr>
          <p:cNvSpPr txBox="1"/>
          <p:nvPr/>
        </p:nvSpPr>
        <p:spPr bwMode="auto">
          <a:xfrm>
            <a:off x="6568752" y="1569553"/>
            <a:ext cx="765175" cy="296862"/>
          </a:xfrm>
          <a:prstGeom prst="rect">
            <a:avLst/>
          </a:prstGeom>
          <a:noFill/>
        </p:spPr>
        <p:txBody>
          <a:bodyPr>
            <a:normAutofit fontScale="85000" lnSpcReduction="20000"/>
          </a:bodyPr>
          <a:lstStyle/>
          <a:p>
            <a:endParaRPr lang="en-CA"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6480A5E-C184-E621-18A5-EA9F0CF44B9D}"/>
                  </a:ext>
                </a:extLst>
              </p:cNvPr>
              <p:cNvSpPr txBox="1"/>
              <p:nvPr/>
            </p:nvSpPr>
            <p:spPr>
              <a:xfrm>
                <a:off x="2316422" y="1250154"/>
                <a:ext cx="8640960" cy="4770537"/>
              </a:xfrm>
              <a:prstGeom prst="rect">
                <a:avLst/>
              </a:prstGeom>
              <a:noFill/>
            </p:spPr>
            <p:txBody>
              <a:bodyPr wrap="square" rtlCol="0">
                <a:spAutoFit/>
              </a:bodyPr>
              <a:lstStyle/>
              <a:p>
                <a:r>
                  <a:rPr lang="en-CA" sz="1600" dirty="0">
                    <a:solidFill>
                      <a:schemeClr val="tx1"/>
                    </a:solidFill>
                  </a:rPr>
                  <a:t>Either no spin transfer			 or there is spin transfer</a:t>
                </a:r>
              </a:p>
              <a:p>
                <a:r>
                  <a:rPr lang="en-CA" sz="1600" dirty="0">
                    <a:solidFill>
                      <a:schemeClr val="tx1"/>
                    </a:solidFill>
                  </a:rPr>
                  <a:t>Between initial and final state:		 	between initial and final state:</a:t>
                </a: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solidFill>
                    <a:schemeClr val="tx1"/>
                  </a:solidFill>
                </a:endParaRPr>
              </a:p>
              <a:p>
                <a:endParaRPr lang="en-CA" sz="1600" dirty="0"/>
              </a:p>
              <a:p>
                <a:r>
                  <a:rPr lang="en-CA" sz="1600" b="1" dirty="0">
                    <a:solidFill>
                      <a:schemeClr val="accent1"/>
                    </a:solidFill>
                  </a:rPr>
                  <a:t>W</a:t>
                </a:r>
                <a:r>
                  <a:rPr lang="en-CA" sz="1600" dirty="0">
                    <a:solidFill>
                      <a:schemeClr val="tx1"/>
                    </a:solidFill>
                  </a:rPr>
                  <a:t> has momentum but			</a:t>
                </a:r>
                <a:r>
                  <a:rPr lang="en-CA" sz="1600" b="1" dirty="0">
                    <a:solidFill>
                      <a:schemeClr val="accent1"/>
                    </a:solidFill>
                  </a:rPr>
                  <a:t>W</a:t>
                </a:r>
                <a:r>
                  <a:rPr lang="en-CA" sz="1600" dirty="0">
                    <a:solidFill>
                      <a:schemeClr val="tx1"/>
                    </a:solidFill>
                  </a:rPr>
                  <a:t> has momentum and</a:t>
                </a:r>
              </a:p>
              <a:p>
                <a:r>
                  <a:rPr lang="en-CA" sz="1600" dirty="0">
                    <a:solidFill>
                      <a:schemeClr val="tx1"/>
                    </a:solidFill>
                  </a:rPr>
                  <a:t>no angular momentum			 angular momentum</a:t>
                </a:r>
              </a:p>
              <a:p>
                <a:r>
                  <a:rPr lang="en-CA" sz="1600" dirty="0">
                    <a:solidFill>
                      <a:schemeClr val="accent1"/>
                    </a:solidFill>
                    <a:sym typeface="Symbol"/>
                  </a:rPr>
                  <a:t>  </a:t>
                </a:r>
                <a:r>
                  <a:rPr lang="en-CA" sz="1600" b="1" dirty="0">
                    <a:solidFill>
                      <a:schemeClr val="accent1"/>
                    </a:solidFill>
                    <a:sym typeface="Symbol"/>
                  </a:rPr>
                  <a:t>Vector coupling</a:t>
                </a:r>
                <a:r>
                  <a:rPr lang="en-CA" sz="1600" b="1" dirty="0">
                    <a:solidFill>
                      <a:schemeClr val="tx1"/>
                    </a:solidFill>
                    <a:sym typeface="Symbol"/>
                  </a:rPr>
                  <a:t>				</a:t>
                </a:r>
                <a:r>
                  <a:rPr lang="en-CA" sz="1600" dirty="0">
                    <a:solidFill>
                      <a:schemeClr val="accent1"/>
                    </a:solidFill>
                    <a:sym typeface="Symbol"/>
                  </a:rPr>
                  <a:t>  </a:t>
                </a:r>
                <a:r>
                  <a:rPr lang="en-CA" sz="1600" b="1" dirty="0">
                    <a:solidFill>
                      <a:schemeClr val="accent1"/>
                    </a:solidFill>
                    <a:sym typeface="Symbol"/>
                  </a:rPr>
                  <a:t>Axial Vector coupling</a:t>
                </a:r>
              </a:p>
              <a:p>
                <a:endParaRPr lang="en-CA" sz="1600" b="1" dirty="0">
                  <a:solidFill>
                    <a:schemeClr val="tx1"/>
                  </a:solidFill>
                </a:endParaRPr>
              </a:p>
              <a:p>
                <a:endParaRPr lang="en-CA" sz="1600" b="1" dirty="0">
                  <a:solidFill>
                    <a:schemeClr val="tx1"/>
                  </a:solidFill>
                </a:endParaRPr>
              </a:p>
              <a:p>
                <a:r>
                  <a:rPr lang="en-CA" sz="1600" b="1" dirty="0">
                    <a:solidFill>
                      <a:schemeClr val="tx1"/>
                    </a:solidFill>
                  </a:rPr>
                  <a:t>		</a:t>
                </a:r>
                <a:r>
                  <a:rPr lang="en-CA" sz="1600" dirty="0">
                    <a:solidFill>
                      <a:schemeClr val="tx1"/>
                    </a:solidFill>
                  </a:rPr>
                  <a:t>Experimentally it is found that </a:t>
                </a:r>
                <a14:m>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𝑽</m:t>
                        </m:r>
                      </m:sub>
                    </m:sSub>
                    <m:r>
                      <a:rPr lang="en-CA" sz="1600" b="1" i="1">
                        <a:solidFill>
                          <a:schemeClr val="accent1"/>
                        </a:solidFill>
                        <a:latin typeface="Cambria Math" panose="02040503050406030204" pitchFamily="18" charset="0"/>
                      </a:rPr>
                      <m:t> ≈−</m:t>
                    </m:r>
                    <m:sSub>
                      <m:sSubPr>
                        <m:ctrlPr>
                          <a:rPr lang="en-CA" sz="1600" b="1" i="1">
                            <a:solidFill>
                              <a:schemeClr val="accent1"/>
                            </a:solidFill>
                            <a:latin typeface="Cambria Math" panose="02040503050406030204" pitchFamily="18" charset="0"/>
                          </a:rPr>
                        </m:ctrlPr>
                      </m:sSubPr>
                      <m:e>
                        <m:r>
                          <a:rPr lang="en-CA" sz="1600" b="1" i="1">
                            <a:solidFill>
                              <a:schemeClr val="accent1"/>
                            </a:solidFill>
                            <a:latin typeface="Cambria Math" panose="02040503050406030204" pitchFamily="18" charset="0"/>
                          </a:rPr>
                          <m:t>𝒈</m:t>
                        </m:r>
                      </m:e>
                      <m:sub>
                        <m:r>
                          <a:rPr lang="en-CA" sz="1600" b="1" i="1">
                            <a:solidFill>
                              <a:schemeClr val="accent1"/>
                            </a:solidFill>
                            <a:latin typeface="Cambria Math" panose="02040503050406030204" pitchFamily="18" charset="0"/>
                          </a:rPr>
                          <m:t>𝑨</m:t>
                        </m:r>
                      </m:sub>
                    </m:sSub>
                  </m:oMath>
                </a14:m>
                <a:endParaRPr lang="en-CA" sz="1600" b="1" dirty="0">
                  <a:solidFill>
                    <a:schemeClr val="tx1"/>
                  </a:solidFill>
                </a:endParaRPr>
              </a:p>
              <a:p>
                <a:r>
                  <a:rPr lang="en-CA" sz="1600" dirty="0">
                    <a:solidFill>
                      <a:schemeClr val="tx1"/>
                    </a:solidFill>
                  </a:rPr>
                  <a:t>					</a:t>
                </a:r>
              </a:p>
              <a:p>
                <a:r>
                  <a:rPr lang="en-CA" sz="1600" dirty="0">
                    <a:solidFill>
                      <a:schemeClr val="tx1"/>
                    </a:solidFill>
                  </a:rPr>
                  <a:t>			</a:t>
                </a:r>
                <a:r>
                  <a:rPr lang="en-CA" sz="1600" dirty="0">
                    <a:solidFill>
                      <a:schemeClr val="tx1"/>
                    </a:solidFill>
                    <a:sym typeface="Symbol"/>
                  </a:rPr>
                  <a:t> </a:t>
                </a:r>
                <a:r>
                  <a:rPr lang="en-CA" sz="1600" dirty="0">
                    <a:solidFill>
                      <a:schemeClr val="accent1"/>
                    </a:solidFill>
                    <a:sym typeface="Symbol"/>
                  </a:rPr>
                  <a:t>  </a:t>
                </a:r>
                <a:r>
                  <a:rPr lang="en-CA" sz="1600" b="1" dirty="0">
                    <a:solidFill>
                      <a:schemeClr val="accent1"/>
                    </a:solidFill>
                    <a:sym typeface="Symbol"/>
                  </a:rPr>
                  <a:t>V-A interaction</a:t>
                </a:r>
                <a:endParaRPr lang="en-CA" sz="1600" dirty="0">
                  <a:solidFill>
                    <a:schemeClr val="accent1"/>
                  </a:solidFill>
                </a:endParaRPr>
              </a:p>
            </p:txBody>
          </p:sp>
        </mc:Choice>
        <mc:Fallback xmlns="">
          <p:sp>
            <p:nvSpPr>
              <p:cNvPr id="15" name="TextBox 14">
                <a:extLst>
                  <a:ext uri="{FF2B5EF4-FFF2-40B4-BE49-F238E27FC236}">
                    <a16:creationId xmlns:a16="http://schemas.microsoft.com/office/drawing/2014/main" id="{66480A5E-C184-E621-18A5-EA9F0CF44B9D}"/>
                  </a:ext>
                </a:extLst>
              </p:cNvPr>
              <p:cNvSpPr txBox="1">
                <a:spLocks noRot="1" noChangeAspect="1" noMove="1" noResize="1" noEditPoints="1" noAdjustHandles="1" noChangeArrowheads="1" noChangeShapeType="1" noTextEdit="1"/>
              </p:cNvSpPr>
              <p:nvPr/>
            </p:nvSpPr>
            <p:spPr>
              <a:xfrm>
                <a:off x="2316422" y="1250154"/>
                <a:ext cx="8640960" cy="4770537"/>
              </a:xfrm>
              <a:prstGeom prst="rect">
                <a:avLst/>
              </a:prstGeom>
              <a:blipFill>
                <a:blip r:embed="rId2"/>
                <a:stretch>
                  <a:fillRect l="-423" t="-383" b="-766"/>
                </a:stretch>
              </a:blipFill>
            </p:spPr>
            <p:txBody>
              <a:bodyPr/>
              <a:lstStyle/>
              <a:p>
                <a:r>
                  <a:rPr lang="en-CA">
                    <a:noFill/>
                  </a:rPr>
                  <a:t> </a:t>
                </a:r>
              </a:p>
            </p:txBody>
          </p:sp>
        </mc:Fallback>
      </mc:AlternateContent>
      <p:pic>
        <p:nvPicPr>
          <p:cNvPr id="16" name="Picture 2">
            <a:extLst>
              <a:ext uri="{FF2B5EF4-FFF2-40B4-BE49-F238E27FC236}">
                <a16:creationId xmlns:a16="http://schemas.microsoft.com/office/drawing/2014/main" id="{5741B692-21D6-9A7D-F2D7-D5720CA2BF5E}"/>
              </a:ext>
            </a:extLst>
          </p:cNvPr>
          <p:cNvPicPr>
            <a:picLocks noChangeAspect="1" noChangeArrowheads="1"/>
          </p:cNvPicPr>
          <p:nvPr/>
        </p:nvPicPr>
        <p:blipFill>
          <a:blip r:embed="rId3" cstate="print"/>
          <a:srcRect/>
          <a:stretch>
            <a:fillRect/>
          </a:stretch>
        </p:blipFill>
        <p:spPr bwMode="auto">
          <a:xfrm>
            <a:off x="2383287" y="1827423"/>
            <a:ext cx="2900322" cy="1800200"/>
          </a:xfrm>
          <a:prstGeom prst="rect">
            <a:avLst/>
          </a:prstGeom>
          <a:noFill/>
          <a:ln w="9525">
            <a:noFill/>
            <a:miter lim="800000"/>
            <a:headEnd/>
            <a:tailEnd/>
          </a:ln>
        </p:spPr>
      </p:pic>
      <p:pic>
        <p:nvPicPr>
          <p:cNvPr id="17" name="Picture 3">
            <a:extLst>
              <a:ext uri="{FF2B5EF4-FFF2-40B4-BE49-F238E27FC236}">
                <a16:creationId xmlns:a16="http://schemas.microsoft.com/office/drawing/2014/main" id="{673BA2E8-037D-B2D6-DF99-13B893A962A5}"/>
              </a:ext>
            </a:extLst>
          </p:cNvPr>
          <p:cNvPicPr>
            <a:picLocks noChangeAspect="1" noChangeArrowheads="1"/>
          </p:cNvPicPr>
          <p:nvPr/>
        </p:nvPicPr>
        <p:blipFill>
          <a:blip r:embed="rId4" cstate="print"/>
          <a:srcRect/>
          <a:stretch>
            <a:fillRect/>
          </a:stretch>
        </p:blipFill>
        <p:spPr bwMode="auto">
          <a:xfrm>
            <a:off x="6990326" y="1827423"/>
            <a:ext cx="2885252" cy="1800200"/>
          </a:xfrm>
          <a:prstGeom prst="rect">
            <a:avLst/>
          </a:prstGeom>
          <a:noFill/>
          <a:ln w="9525">
            <a:noFill/>
            <a:miter lim="800000"/>
            <a:headEnd/>
            <a:tailEnd/>
          </a:ln>
        </p:spPr>
      </p:pic>
      <p:cxnSp>
        <p:nvCxnSpPr>
          <p:cNvPr id="18" name="Straight Arrow Connector 17">
            <a:extLst>
              <a:ext uri="{FF2B5EF4-FFF2-40B4-BE49-F238E27FC236}">
                <a16:creationId xmlns:a16="http://schemas.microsoft.com/office/drawing/2014/main" id="{F8AD6E6E-0B43-D6A4-A660-BDBA7F3239FF}"/>
              </a:ext>
            </a:extLst>
          </p:cNvPr>
          <p:cNvCxnSpPr/>
          <p:nvPr/>
        </p:nvCxnSpPr>
        <p:spPr>
          <a:xfrm rot="5400000" flipH="1" flipV="1">
            <a:off x="2668817" y="2813659"/>
            <a:ext cx="1260141" cy="1170130"/>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B2AF00C-1ABE-D736-3BFF-03BE96838E0A}"/>
              </a:ext>
            </a:extLst>
          </p:cNvPr>
          <p:cNvCxnSpPr/>
          <p:nvPr/>
        </p:nvCxnSpPr>
        <p:spPr>
          <a:xfrm rot="5400000" flipH="1" flipV="1">
            <a:off x="7311336" y="2795031"/>
            <a:ext cx="1260139" cy="1125124"/>
          </a:xfrm>
          <a:prstGeom prst="straightConnector1">
            <a:avLst/>
          </a:prstGeom>
          <a:ln w="317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C76E9E5-88F7-2D56-2937-D757C7720F3D}"/>
              </a:ext>
            </a:extLst>
          </p:cNvPr>
          <p:cNvSpPr/>
          <p:nvPr/>
        </p:nvSpPr>
        <p:spPr>
          <a:xfrm>
            <a:off x="3966623" y="5164810"/>
            <a:ext cx="4074719" cy="751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DED30081-678E-6AF2-8A1E-6DAED0754BDF}"/>
              </a:ext>
            </a:extLst>
          </p:cNvPr>
          <p:cNvSpPr txBox="1"/>
          <p:nvPr/>
        </p:nvSpPr>
        <p:spPr>
          <a:xfrm>
            <a:off x="4114146" y="5862157"/>
            <a:ext cx="3963707" cy="338554"/>
          </a:xfrm>
          <a:prstGeom prst="rect">
            <a:avLst/>
          </a:prstGeom>
          <a:noFill/>
        </p:spPr>
        <p:txBody>
          <a:bodyPr wrap="square" rtlCol="0">
            <a:spAutoFit/>
          </a:bodyPr>
          <a:lstStyle/>
          <a:p>
            <a:r>
              <a:rPr lang="en-US" sz="1600" dirty="0">
                <a:solidFill>
                  <a:srgbClr val="FF0000"/>
                </a:solidFill>
              </a:rPr>
              <a:t>V+A not ruled out by current Standard Model</a:t>
            </a:r>
            <a:endParaRPr lang="en-CA" sz="1600" dirty="0">
              <a:solidFill>
                <a:srgbClr val="FF0000"/>
              </a:solidFill>
            </a:endParaRPr>
          </a:p>
        </p:txBody>
      </p:sp>
      <p:sp>
        <p:nvSpPr>
          <p:cNvPr id="3" name="TextBox 2">
            <a:extLst>
              <a:ext uri="{FF2B5EF4-FFF2-40B4-BE49-F238E27FC236}">
                <a16:creationId xmlns:a16="http://schemas.microsoft.com/office/drawing/2014/main" id="{AC8B23EF-7A01-E920-FDE0-DEBE22EAC7F4}"/>
              </a:ext>
            </a:extLst>
          </p:cNvPr>
          <p:cNvSpPr txBox="1"/>
          <p:nvPr/>
        </p:nvSpPr>
        <p:spPr>
          <a:xfrm>
            <a:off x="8082057" y="5164810"/>
            <a:ext cx="2611774" cy="338554"/>
          </a:xfrm>
          <a:prstGeom prst="rect">
            <a:avLst/>
          </a:prstGeom>
          <a:noFill/>
        </p:spPr>
        <p:txBody>
          <a:bodyPr wrap="square" rtlCol="0">
            <a:spAutoFit/>
          </a:bodyPr>
          <a:lstStyle/>
          <a:p>
            <a:r>
              <a:rPr lang="en-CA" sz="1600" dirty="0"/>
              <a:t>Charged current leptons</a:t>
            </a:r>
          </a:p>
        </p:txBody>
      </p:sp>
    </p:spTree>
    <p:extLst>
      <p:ext uri="{BB962C8B-B14F-4D97-AF65-F5344CB8AC3E}">
        <p14:creationId xmlns:p14="http://schemas.microsoft.com/office/powerpoint/2010/main" val="60620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966C-AEA9-7450-29F6-0C2245A8400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6AF3DF9-752C-CA2E-9DAF-A78EDD9A4C10}"/>
              </a:ext>
            </a:extLst>
          </p:cNvPr>
          <p:cNvSpPr>
            <a:spLocks noGrp="1"/>
          </p:cNvSpPr>
          <p:nvPr>
            <p:ph type="dt" sz="half" idx="10"/>
          </p:nvPr>
        </p:nvSpPr>
        <p:spPr/>
        <p:txBody>
          <a:bodyPr/>
          <a:lstStyle/>
          <a:p>
            <a:fld id="{4CE075DD-DC70-4FBC-9EAA-74FA1862B821}" type="datetime1">
              <a:rPr lang="en-CA" smtClean="0"/>
              <a:t>2025-09-23</a:t>
            </a:fld>
            <a:endParaRPr lang="en-CA"/>
          </a:p>
        </p:txBody>
      </p:sp>
      <p:sp>
        <p:nvSpPr>
          <p:cNvPr id="3" name="Footer Placeholder 2">
            <a:extLst>
              <a:ext uri="{FF2B5EF4-FFF2-40B4-BE49-F238E27FC236}">
                <a16:creationId xmlns:a16="http://schemas.microsoft.com/office/drawing/2014/main" id="{04B20996-D1FA-55F4-8709-8B08E0994F6F}"/>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3C1E740A-B594-5B20-4A0E-6282C77FE8BD}"/>
              </a:ext>
            </a:extLst>
          </p:cNvPr>
          <p:cNvSpPr>
            <a:spLocks noGrp="1"/>
          </p:cNvSpPr>
          <p:nvPr>
            <p:ph type="sldNum" sz="quarter" idx="12"/>
          </p:nvPr>
        </p:nvSpPr>
        <p:spPr/>
        <p:txBody>
          <a:bodyPr/>
          <a:lstStyle/>
          <a:p>
            <a:fld id="{8C8064D2-ECE5-434A-BBA5-E34E59BF6EAC}" type="slidenum">
              <a:rPr lang="en-CA" smtClean="0"/>
              <a:t>80</a:t>
            </a:fld>
            <a:endParaRPr lang="en-CA"/>
          </a:p>
        </p:txBody>
      </p:sp>
      <p:sp>
        <p:nvSpPr>
          <p:cNvPr id="6" name="TextBox 5">
            <a:extLst>
              <a:ext uri="{FF2B5EF4-FFF2-40B4-BE49-F238E27FC236}">
                <a16:creationId xmlns:a16="http://schemas.microsoft.com/office/drawing/2014/main" id="{AB3F9834-120A-C1CF-87F8-3457B7493273}"/>
              </a:ext>
            </a:extLst>
          </p:cNvPr>
          <p:cNvSpPr txBox="1"/>
          <p:nvPr/>
        </p:nvSpPr>
        <p:spPr>
          <a:xfrm>
            <a:off x="271875" y="212487"/>
            <a:ext cx="4623398" cy="400110"/>
          </a:xfrm>
          <a:prstGeom prst="rect">
            <a:avLst/>
          </a:prstGeom>
          <a:noFill/>
        </p:spPr>
        <p:txBody>
          <a:bodyPr wrap="square" rtlCol="0">
            <a:spAutoFit/>
          </a:bodyPr>
          <a:lstStyle/>
          <a:p>
            <a:r>
              <a:rPr lang="en-US" sz="2000" b="1" dirty="0"/>
              <a:t>Polarized beam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AD9FABB-8A73-2A4C-623F-4887B49DE8A6}"/>
                  </a:ext>
                </a:extLst>
              </p:cNvPr>
              <p:cNvSpPr txBox="1"/>
              <p:nvPr/>
            </p:nvSpPr>
            <p:spPr>
              <a:xfrm>
                <a:off x="271875" y="612597"/>
                <a:ext cx="6446640" cy="5016758"/>
              </a:xfrm>
              <a:prstGeom prst="rect">
                <a:avLst/>
              </a:prstGeom>
              <a:noFill/>
            </p:spPr>
            <p:txBody>
              <a:bodyPr wrap="square">
                <a:spAutoFit/>
              </a:bodyPr>
              <a:lstStyle/>
              <a:p>
                <a:r>
                  <a:rPr lang="en-CA" sz="1600" b="1" dirty="0"/>
                  <a:t>Polarimetry </a:t>
                </a:r>
              </a:p>
              <a:p>
                <a:endParaRPr lang="en-CA" sz="1600" b="1" dirty="0"/>
              </a:p>
              <a:p>
                <a:r>
                  <a:rPr lang="en-CA" sz="1600" b="1" dirty="0"/>
                  <a:t>Mott polarimeter</a:t>
                </a:r>
              </a:p>
              <a:p>
                <a:endParaRPr lang="en-CA" sz="1600" b="1" dirty="0"/>
              </a:p>
              <a:p>
                <a:r>
                  <a:rPr lang="en-CA" sz="1600" dirty="0"/>
                  <a:t>Measure beam polarization from transverse spin dependent Mott scattering cross-section.</a:t>
                </a:r>
              </a:p>
              <a:p>
                <a:endParaRPr lang="en-CA" sz="1600" dirty="0"/>
              </a:p>
              <a:p>
                <a:r>
                  <a:rPr lang="en-CA" sz="1600" dirty="0"/>
                  <a:t>Measurement done at low energies (</a:t>
                </a:r>
                <a14:m>
                  <m:oMath xmlns:m="http://schemas.openxmlformats.org/officeDocument/2006/math">
                    <m:r>
                      <a:rPr lang="en-CA" sz="1600" b="0" i="1" smtClean="0">
                        <a:latin typeface="Cambria Math" panose="02040503050406030204" pitchFamily="18" charset="0"/>
                      </a:rPr>
                      <m:t>~5 </m:t>
                    </m:r>
                    <m:r>
                      <a:rPr lang="en-CA" sz="1600" b="0" i="1" smtClean="0">
                        <a:latin typeface="Cambria Math" panose="02040503050406030204" pitchFamily="18" charset="0"/>
                      </a:rPr>
                      <m:t>𝑀𝑒𝑉</m:t>
                    </m:r>
                  </m:oMath>
                </a14:m>
                <a:r>
                  <a:rPr lang="en-CA" sz="1600" dirty="0"/>
                  <a:t>) in the injector.</a:t>
                </a:r>
              </a:p>
              <a:p>
                <a:endParaRPr lang="en-CA" sz="1600" dirty="0"/>
              </a:p>
              <a:p>
                <a:endParaRPr lang="en-CA" sz="1600" dirty="0"/>
              </a:p>
              <a:p>
                <a:endParaRPr lang="en-CA" sz="1600" dirty="0"/>
              </a:p>
              <a:p>
                <a:endParaRPr lang="en-CA" sz="1600" dirty="0"/>
              </a:p>
              <a:p>
                <a:r>
                  <a:rPr lang="en-CA" sz="1600" dirty="0"/>
                  <a:t>Like Møller scattering, this is an invasive measurement. </a:t>
                </a:r>
              </a:p>
              <a:p>
                <a:endParaRPr lang="en-CA" sz="1600" dirty="0"/>
              </a:p>
              <a:p>
                <a:r>
                  <a:rPr lang="en-CA" sz="1600" dirty="0"/>
                  <a:t>Can use this together with an in-situ measurement close to the experiment at the design energy. </a:t>
                </a:r>
              </a:p>
              <a:p>
                <a:endParaRPr lang="en-CA" sz="1600" dirty="0"/>
              </a:p>
              <a:p>
                <a:r>
                  <a:rPr lang="en-CA" sz="1600" dirty="0"/>
                  <a:t>E.g. A standard Møller polarimeter or perhaps a Hydro-Møller (for P2) or a Compton polarimeter at higher energies (MOLLER).</a:t>
                </a:r>
              </a:p>
              <a:p>
                <a:endParaRPr lang="en-US" sz="1600" dirty="0"/>
              </a:p>
            </p:txBody>
          </p:sp>
        </mc:Choice>
        <mc:Fallback xmlns="">
          <p:sp>
            <p:nvSpPr>
              <p:cNvPr id="8" name="TextBox 7">
                <a:extLst>
                  <a:ext uri="{FF2B5EF4-FFF2-40B4-BE49-F238E27FC236}">
                    <a16:creationId xmlns:a16="http://schemas.microsoft.com/office/drawing/2014/main" id="{2AD9FABB-8A73-2A4C-623F-4887B49DE8A6}"/>
                  </a:ext>
                </a:extLst>
              </p:cNvPr>
              <p:cNvSpPr txBox="1">
                <a:spLocks noRot="1" noChangeAspect="1" noMove="1" noResize="1" noEditPoints="1" noAdjustHandles="1" noChangeArrowheads="1" noChangeShapeType="1" noTextEdit="1"/>
              </p:cNvSpPr>
              <p:nvPr/>
            </p:nvSpPr>
            <p:spPr>
              <a:xfrm>
                <a:off x="271875" y="612597"/>
                <a:ext cx="6446640" cy="5016758"/>
              </a:xfrm>
              <a:prstGeom prst="rect">
                <a:avLst/>
              </a:prstGeom>
              <a:blipFill>
                <a:blip r:embed="rId2"/>
                <a:stretch>
                  <a:fillRect l="-568" t="-365" r="-1135"/>
                </a:stretch>
              </a:blipFill>
            </p:spPr>
            <p:txBody>
              <a:bodyPr/>
              <a:lstStyle/>
              <a:p>
                <a:r>
                  <a:rPr lang="en-CA">
                    <a:noFill/>
                  </a:rPr>
                  <a:t> </a:t>
                </a:r>
              </a:p>
            </p:txBody>
          </p:sp>
        </mc:Fallback>
      </mc:AlternateContent>
      <p:pic>
        <p:nvPicPr>
          <p:cNvPr id="35" name="Picture 34">
            <a:extLst>
              <a:ext uri="{FF2B5EF4-FFF2-40B4-BE49-F238E27FC236}">
                <a16:creationId xmlns:a16="http://schemas.microsoft.com/office/drawing/2014/main" id="{F9F4081A-1B31-E2E6-9BB2-F3DBDD0054BD}"/>
              </a:ext>
            </a:extLst>
          </p:cNvPr>
          <p:cNvPicPr>
            <a:picLocks noChangeAspect="1"/>
          </p:cNvPicPr>
          <p:nvPr/>
        </p:nvPicPr>
        <p:blipFill>
          <a:blip r:embed="rId3"/>
          <a:stretch>
            <a:fillRect/>
          </a:stretch>
        </p:blipFill>
        <p:spPr>
          <a:xfrm>
            <a:off x="6776635" y="560709"/>
            <a:ext cx="4623398" cy="3039794"/>
          </a:xfrm>
          <a:prstGeom prst="rect">
            <a:avLst/>
          </a:prstGeom>
        </p:spPr>
      </p:pic>
      <p:sp>
        <p:nvSpPr>
          <p:cNvPr id="36" name="TextBox 35">
            <a:extLst>
              <a:ext uri="{FF2B5EF4-FFF2-40B4-BE49-F238E27FC236}">
                <a16:creationId xmlns:a16="http://schemas.microsoft.com/office/drawing/2014/main" id="{5BC35B5A-C27A-9A36-C454-845F1E35C0CB}"/>
              </a:ext>
            </a:extLst>
          </p:cNvPr>
          <p:cNvSpPr txBox="1"/>
          <p:nvPr/>
        </p:nvSpPr>
        <p:spPr>
          <a:xfrm>
            <a:off x="7311326" y="3338893"/>
            <a:ext cx="3785460" cy="261610"/>
          </a:xfrm>
          <a:prstGeom prst="rect">
            <a:avLst/>
          </a:prstGeom>
          <a:noFill/>
        </p:spPr>
        <p:txBody>
          <a:bodyPr wrap="square">
            <a:spAutoFit/>
          </a:bodyPr>
          <a:lstStyle/>
          <a:p>
            <a:r>
              <a:rPr lang="en-US" sz="1100" b="0" i="0" u="none" strike="noStrike" baseline="0" dirty="0">
                <a:solidFill>
                  <a:srgbClr val="6183C1"/>
                </a:solidFill>
                <a:latin typeface="CharisSIL"/>
              </a:rPr>
              <a:t>MAMI Mott Polarimeter:  </a:t>
            </a:r>
            <a:r>
              <a:rPr lang="en-US" sz="1100" dirty="0">
                <a:solidFill>
                  <a:srgbClr val="6183C1"/>
                </a:solidFill>
                <a:latin typeface="CharisSIL"/>
              </a:rPr>
              <a:t> Rev. Sci. </a:t>
            </a:r>
            <a:r>
              <a:rPr lang="en-US" sz="1100" dirty="0" err="1">
                <a:solidFill>
                  <a:srgbClr val="6183C1"/>
                </a:solidFill>
                <a:latin typeface="CharisSIL"/>
              </a:rPr>
              <a:t>Instrum</a:t>
            </a:r>
            <a:r>
              <a:rPr lang="en-US" sz="1100" dirty="0">
                <a:solidFill>
                  <a:srgbClr val="6183C1"/>
                </a:solidFill>
                <a:latin typeface="CharisSIL"/>
              </a:rPr>
              <a:t>. 82, 033303 (2011)</a:t>
            </a:r>
          </a:p>
        </p:txBody>
      </p:sp>
      <p:pic>
        <p:nvPicPr>
          <p:cNvPr id="38" name="Picture 37">
            <a:extLst>
              <a:ext uri="{FF2B5EF4-FFF2-40B4-BE49-F238E27FC236}">
                <a16:creationId xmlns:a16="http://schemas.microsoft.com/office/drawing/2014/main" id="{106C7747-FFB6-B070-0791-4F9537585A5E}"/>
              </a:ext>
            </a:extLst>
          </p:cNvPr>
          <p:cNvPicPr>
            <a:picLocks noChangeAspect="1"/>
          </p:cNvPicPr>
          <p:nvPr/>
        </p:nvPicPr>
        <p:blipFill>
          <a:blip r:embed="rId4"/>
          <a:stretch>
            <a:fillRect/>
          </a:stretch>
        </p:blipFill>
        <p:spPr>
          <a:xfrm>
            <a:off x="6880956" y="3729346"/>
            <a:ext cx="4365938" cy="251782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5ABEDC-D7EE-3331-CB6A-EC92A485788D}"/>
                  </a:ext>
                </a:extLst>
              </p:cNvPr>
              <p:cNvSpPr txBox="1"/>
              <p:nvPr/>
            </p:nvSpPr>
            <p:spPr>
              <a:xfrm>
                <a:off x="2525455" y="2786326"/>
                <a:ext cx="2268506" cy="6316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𝒆𝒙𝒑</m:t>
                          </m:r>
                        </m:sub>
                      </m:sSub>
                      <m:r>
                        <a:rPr lang="en-US"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r>
                            <a:rPr lang="en-CA" sz="1600" b="1" i="1" smtClean="0">
                              <a:solidFill>
                                <a:schemeClr val="accent1"/>
                              </a:solidFill>
                              <a:latin typeface="Cambria Math" panose="02040503050406030204" pitchFamily="18" charset="0"/>
                            </a:rPr>
                            <m:t>𝟏</m:t>
                          </m:r>
                          <m:r>
                            <a:rPr lang="en-US" sz="1600" b="1" i="1" smtClean="0">
                              <a:solidFill>
                                <a:schemeClr val="accent1"/>
                              </a:solidFill>
                              <a:latin typeface="Cambria Math" panose="02040503050406030204" pitchFamily="18" charset="0"/>
                            </a:rPr>
                            <m:t>−</m:t>
                          </m:r>
                          <m:rad>
                            <m:radPr>
                              <m:degHide m:val="on"/>
                              <m:ctrlPr>
                                <a:rPr lang="en-US" sz="1600" b="1" i="1" smtClean="0">
                                  <a:solidFill>
                                    <a:schemeClr val="accent1"/>
                                  </a:solidFill>
                                  <a:latin typeface="Cambria Math" panose="02040503050406030204" pitchFamily="18" charset="0"/>
                                </a:rPr>
                              </m:ctrlPr>
                            </m:radPr>
                            <m:deg/>
                            <m:e>
                              <m:r>
                                <a:rPr lang="en-CA" sz="1600" b="1" i="1" smtClean="0">
                                  <a:solidFill>
                                    <a:schemeClr val="accent1"/>
                                  </a:solidFill>
                                  <a:latin typeface="Cambria Math" panose="02040503050406030204" pitchFamily="18" charset="0"/>
                                </a:rPr>
                                <m:t>𝑸</m:t>
                              </m:r>
                            </m:e>
                          </m:rad>
                        </m:num>
                        <m:den>
                          <m:r>
                            <a:rPr lang="en-CA" sz="1600" b="1" i="1">
                              <a:solidFill>
                                <a:schemeClr val="accent1"/>
                              </a:solidFill>
                              <a:latin typeface="Cambria Math" panose="02040503050406030204" pitchFamily="18" charset="0"/>
                            </a:rPr>
                            <m:t>𝟏</m:t>
                          </m:r>
                          <m:r>
                            <a:rPr lang="en-CA" sz="1600" b="1" i="1" smtClean="0">
                              <a:solidFill>
                                <a:schemeClr val="accent1"/>
                              </a:solidFill>
                              <a:latin typeface="Cambria Math" panose="02040503050406030204" pitchFamily="18" charset="0"/>
                            </a:rPr>
                            <m:t>+</m:t>
                          </m:r>
                          <m:rad>
                            <m:radPr>
                              <m:degHide m:val="on"/>
                              <m:ctrlPr>
                                <a:rPr lang="en-US" sz="1600" b="1" i="1">
                                  <a:solidFill>
                                    <a:schemeClr val="accent1"/>
                                  </a:solidFill>
                                  <a:latin typeface="Cambria Math" panose="02040503050406030204" pitchFamily="18" charset="0"/>
                                </a:rPr>
                              </m:ctrlPr>
                            </m:radPr>
                            <m:deg/>
                            <m:e>
                              <m:r>
                                <a:rPr lang="en-CA" sz="1600" b="1" i="1">
                                  <a:solidFill>
                                    <a:schemeClr val="accent1"/>
                                  </a:solidFill>
                                  <a:latin typeface="Cambria Math" panose="02040503050406030204" pitchFamily="18" charset="0"/>
                                </a:rPr>
                                <m:t>𝑸</m:t>
                              </m:r>
                            </m:e>
                          </m:rad>
                        </m:den>
                      </m:f>
                      <m:r>
                        <a:rPr lang="en-US" sz="1600" b="1" i="1" smtClean="0">
                          <a:solidFill>
                            <a:schemeClr val="accent1"/>
                          </a:solidFill>
                          <a:latin typeface="Cambria Math" panose="02040503050406030204" pitchFamily="18" charset="0"/>
                        </a:rPr>
                        <m:t>=</m:t>
                      </m:r>
                      <m:sSub>
                        <m:sSubPr>
                          <m:ctrlPr>
                            <a:rPr lang="en-US" sz="1600" b="1" i="1" smtClean="0">
                              <a:solidFill>
                                <a:schemeClr val="accent1"/>
                              </a:solidFill>
                              <a:latin typeface="Cambria Math" panose="02040503050406030204" pitchFamily="18" charset="0"/>
                            </a:rPr>
                          </m:ctrlPr>
                        </m:sSubPr>
                        <m:e>
                          <m:r>
                            <a:rPr lang="en-CA" sz="1600" b="1" i="1" smtClean="0">
                              <a:solidFill>
                                <a:schemeClr val="accent1"/>
                              </a:solidFill>
                              <a:latin typeface="Cambria Math" panose="02040503050406030204" pitchFamily="18" charset="0"/>
                            </a:rPr>
                            <m:t>𝑺</m:t>
                          </m:r>
                        </m:e>
                        <m:sub>
                          <m:r>
                            <a:rPr lang="en-CA" sz="1600" b="1" i="1" smtClean="0">
                              <a:solidFill>
                                <a:schemeClr val="accent1"/>
                              </a:solidFill>
                              <a:latin typeface="Cambria Math" panose="02040503050406030204" pitchFamily="18" charset="0"/>
                            </a:rPr>
                            <m:t>𝒆𝒇𝒇</m:t>
                          </m:r>
                        </m:sub>
                      </m:sSub>
                      <m:sSub>
                        <m:sSubPr>
                          <m:ctrlPr>
                            <a:rPr lang="en-US" sz="1600" b="1" i="1">
                              <a:solidFill>
                                <a:schemeClr val="accent1"/>
                              </a:solidFill>
                              <a:latin typeface="Cambria Math" panose="02040503050406030204" pitchFamily="18" charset="0"/>
                            </a:rPr>
                          </m:ctrlPr>
                        </m:sSubPr>
                        <m:e>
                          <m:r>
                            <a:rPr lang="en-US" sz="1600" b="1" i="1">
                              <a:solidFill>
                                <a:schemeClr val="accent1"/>
                              </a:solidFill>
                              <a:latin typeface="Cambria Math" panose="02040503050406030204" pitchFamily="18" charset="0"/>
                            </a:rPr>
                            <m:t>𝑷</m:t>
                          </m:r>
                        </m:e>
                        <m:sub>
                          <m:r>
                            <a:rPr lang="en-US" sz="1600" b="1" i="1" smtClean="0">
                              <a:solidFill>
                                <a:schemeClr val="accent1"/>
                              </a:solidFill>
                              <a:latin typeface="Cambria Math" panose="02040503050406030204" pitchFamily="18" charset="0"/>
                            </a:rPr>
                            <m:t>𝒆</m:t>
                          </m:r>
                        </m:sub>
                      </m:sSub>
                    </m:oMath>
                  </m:oMathPara>
                </a14:m>
                <a:endParaRPr lang="en-CA" sz="1600" b="1" dirty="0">
                  <a:solidFill>
                    <a:schemeClr val="accent1"/>
                  </a:solidFill>
                </a:endParaRPr>
              </a:p>
            </p:txBody>
          </p:sp>
        </mc:Choice>
        <mc:Fallback xmlns="">
          <p:sp>
            <p:nvSpPr>
              <p:cNvPr id="5" name="TextBox 4">
                <a:extLst>
                  <a:ext uri="{FF2B5EF4-FFF2-40B4-BE49-F238E27FC236}">
                    <a16:creationId xmlns:a16="http://schemas.microsoft.com/office/drawing/2014/main" id="{FD5ABEDC-D7EE-3331-CB6A-EC92A485788D}"/>
                  </a:ext>
                </a:extLst>
              </p:cNvPr>
              <p:cNvSpPr txBox="1">
                <a:spLocks noRot="1" noChangeAspect="1" noMove="1" noResize="1" noEditPoints="1" noAdjustHandles="1" noChangeArrowheads="1" noChangeShapeType="1" noTextEdit="1"/>
              </p:cNvSpPr>
              <p:nvPr/>
            </p:nvSpPr>
            <p:spPr>
              <a:xfrm>
                <a:off x="2525455" y="2786326"/>
                <a:ext cx="2268506" cy="631648"/>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C17A2F-9BA0-20A7-43F2-0DDCA739B1E5}"/>
                  </a:ext>
                </a:extLst>
              </p:cNvPr>
              <p:cNvSpPr txBox="1"/>
              <p:nvPr/>
            </p:nvSpPr>
            <p:spPr>
              <a:xfrm>
                <a:off x="922416" y="2786326"/>
                <a:ext cx="985463" cy="550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1600" b="1" i="1" smtClean="0">
                          <a:solidFill>
                            <a:schemeClr val="accent1"/>
                          </a:solidFill>
                          <a:latin typeface="Cambria Math" panose="02040503050406030204" pitchFamily="18" charset="0"/>
                        </a:rPr>
                        <m:t>𝑸</m:t>
                      </m:r>
                      <m:r>
                        <a:rPr lang="en-US" sz="1600" b="1" i="1" smtClean="0">
                          <a:solidFill>
                            <a:schemeClr val="accent1"/>
                          </a:solidFill>
                          <a:latin typeface="Cambria Math" panose="02040503050406030204" pitchFamily="18" charset="0"/>
                        </a:rPr>
                        <m:t>=</m:t>
                      </m:r>
                      <m:f>
                        <m:fPr>
                          <m:ctrlPr>
                            <a:rPr lang="en-CA" sz="1600" b="1" i="1" smtClean="0">
                              <a:solidFill>
                                <a:schemeClr val="accent1"/>
                              </a:solidFill>
                              <a:latin typeface="Cambria Math" panose="02040503050406030204" pitchFamily="18" charset="0"/>
                            </a:rPr>
                          </m:ctrlPr>
                        </m:fPr>
                        <m:num>
                          <m:sSubSup>
                            <m:sSubSupPr>
                              <m:ctrlPr>
                                <a:rPr lang="en-CA" sz="1600" b="1" i="1" smtClean="0">
                                  <a:solidFill>
                                    <a:schemeClr val="accent1"/>
                                  </a:solidFill>
                                  <a:latin typeface="Cambria Math" panose="02040503050406030204" pitchFamily="18" charset="0"/>
                                </a:rPr>
                              </m:ctrlPr>
                            </m:sSubSupPr>
                            <m:e>
                              <m:r>
                                <a:rPr lang="en-CA" sz="1600" b="1" i="1" smtClean="0">
                                  <a:solidFill>
                                    <a:schemeClr val="accent1"/>
                                  </a:solidFill>
                                  <a:latin typeface="Cambria Math" panose="02040503050406030204" pitchFamily="18" charset="0"/>
                                </a:rPr>
                                <m:t>𝑹</m:t>
                              </m:r>
                            </m:e>
                            <m:sub>
                              <m:r>
                                <a:rPr lang="en-CA" sz="1600" b="1" i="1" smtClean="0">
                                  <a:solidFill>
                                    <a:schemeClr val="accent1"/>
                                  </a:solidFill>
                                  <a:latin typeface="Cambria Math" panose="02040503050406030204" pitchFamily="18" charset="0"/>
                                </a:rPr>
                                <m:t>𝟏</m:t>
                              </m:r>
                            </m:sub>
                            <m:sup>
                              <m:r>
                                <a:rPr lang="en-CA" sz="1600" b="1" i="1" smtClean="0">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𝑹</m:t>
                              </m:r>
                            </m:e>
                            <m:sub>
                              <m:r>
                                <a:rPr lang="en-CA" sz="1600" b="1" i="1" smtClean="0">
                                  <a:solidFill>
                                    <a:schemeClr val="accent1"/>
                                  </a:solidFill>
                                  <a:latin typeface="Cambria Math" panose="02040503050406030204" pitchFamily="18" charset="0"/>
                                </a:rPr>
                                <m:t>𝟐</m:t>
                              </m:r>
                            </m:sub>
                            <m:sup>
                              <m:r>
                                <a:rPr lang="en-CA" sz="1600" b="1" i="1" smtClean="0">
                                  <a:solidFill>
                                    <a:schemeClr val="accent1"/>
                                  </a:solidFill>
                                  <a:latin typeface="Cambria Math" panose="02040503050406030204" pitchFamily="18" charset="0"/>
                                </a:rPr>
                                <m:t>−</m:t>
                              </m:r>
                            </m:sup>
                          </m:sSubSup>
                        </m:num>
                        <m:den>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𝑹</m:t>
                              </m:r>
                            </m:e>
                            <m:sub>
                              <m:r>
                                <a:rPr lang="en-CA" sz="1600" b="1" i="1">
                                  <a:solidFill>
                                    <a:schemeClr val="accent1"/>
                                  </a:solidFill>
                                  <a:latin typeface="Cambria Math" panose="02040503050406030204" pitchFamily="18" charset="0"/>
                                </a:rPr>
                                <m:t>𝟏</m:t>
                              </m:r>
                            </m:sub>
                            <m:sup>
                              <m:r>
                                <a:rPr lang="en-CA" sz="1600" b="1" i="1" smtClean="0">
                                  <a:solidFill>
                                    <a:schemeClr val="accent1"/>
                                  </a:solidFill>
                                  <a:latin typeface="Cambria Math" panose="02040503050406030204" pitchFamily="18" charset="0"/>
                                </a:rPr>
                                <m:t>−</m:t>
                              </m:r>
                            </m:sup>
                          </m:sSubSup>
                          <m:sSubSup>
                            <m:sSubSupPr>
                              <m:ctrlPr>
                                <a:rPr lang="en-CA" sz="1600" b="1" i="1">
                                  <a:solidFill>
                                    <a:schemeClr val="accent1"/>
                                  </a:solidFill>
                                  <a:latin typeface="Cambria Math" panose="02040503050406030204" pitchFamily="18" charset="0"/>
                                </a:rPr>
                              </m:ctrlPr>
                            </m:sSubSupPr>
                            <m:e>
                              <m:r>
                                <a:rPr lang="en-CA" sz="1600" b="1" i="1">
                                  <a:solidFill>
                                    <a:schemeClr val="accent1"/>
                                  </a:solidFill>
                                  <a:latin typeface="Cambria Math" panose="02040503050406030204" pitchFamily="18" charset="0"/>
                                </a:rPr>
                                <m:t>𝑹</m:t>
                              </m:r>
                            </m:e>
                            <m:sub>
                              <m:r>
                                <a:rPr lang="en-CA" sz="1600" b="1" i="1">
                                  <a:solidFill>
                                    <a:schemeClr val="accent1"/>
                                  </a:solidFill>
                                  <a:latin typeface="Cambria Math" panose="02040503050406030204" pitchFamily="18" charset="0"/>
                                </a:rPr>
                                <m:t>𝟐</m:t>
                              </m:r>
                            </m:sub>
                            <m:sup>
                              <m:r>
                                <a:rPr lang="en-CA" sz="1600" b="1" i="1" smtClean="0">
                                  <a:solidFill>
                                    <a:schemeClr val="accent1"/>
                                  </a:solidFill>
                                  <a:latin typeface="Cambria Math" panose="02040503050406030204" pitchFamily="18" charset="0"/>
                                </a:rPr>
                                <m:t>+</m:t>
                              </m:r>
                            </m:sup>
                          </m:sSubSup>
                        </m:den>
                      </m:f>
                    </m:oMath>
                  </m:oMathPara>
                </a14:m>
                <a:endParaRPr lang="en-CA" sz="1600" b="1" dirty="0">
                  <a:solidFill>
                    <a:schemeClr val="accent1"/>
                  </a:solidFill>
                </a:endParaRPr>
              </a:p>
            </p:txBody>
          </p:sp>
        </mc:Choice>
        <mc:Fallback xmlns="">
          <p:sp>
            <p:nvSpPr>
              <p:cNvPr id="7" name="TextBox 6">
                <a:extLst>
                  <a:ext uri="{FF2B5EF4-FFF2-40B4-BE49-F238E27FC236}">
                    <a16:creationId xmlns:a16="http://schemas.microsoft.com/office/drawing/2014/main" id="{61C17A2F-9BA0-20A7-43F2-0DDCA739B1E5}"/>
                  </a:ext>
                </a:extLst>
              </p:cNvPr>
              <p:cNvSpPr txBox="1">
                <a:spLocks noRot="1" noChangeAspect="1" noMove="1" noResize="1" noEditPoints="1" noAdjustHandles="1" noChangeArrowheads="1" noChangeShapeType="1" noTextEdit="1"/>
              </p:cNvSpPr>
              <p:nvPr/>
            </p:nvSpPr>
            <p:spPr>
              <a:xfrm>
                <a:off x="922416" y="2786326"/>
                <a:ext cx="985463" cy="550151"/>
              </a:xfrm>
              <a:prstGeom prst="rect">
                <a:avLst/>
              </a:prstGeom>
              <a:blipFill>
                <a:blip r:embed="rId6"/>
                <a:stretch>
                  <a:fillRect b="-1111"/>
                </a:stretch>
              </a:blipFill>
            </p:spPr>
            <p:txBody>
              <a:bodyPr/>
              <a:lstStyle/>
              <a:p>
                <a:r>
                  <a:rPr lang="en-CA">
                    <a:noFill/>
                  </a:rPr>
                  <a:t> </a:t>
                </a:r>
              </a:p>
            </p:txBody>
          </p:sp>
        </mc:Fallback>
      </mc:AlternateContent>
    </p:spTree>
    <p:extLst>
      <p:ext uri="{BB962C8B-B14F-4D97-AF65-F5344CB8AC3E}">
        <p14:creationId xmlns:p14="http://schemas.microsoft.com/office/powerpoint/2010/main" val="33342933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16F2-E37A-0234-DCE4-4A285C40A9B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E348000-506B-45A7-E0CA-6FF0B84784EB}"/>
              </a:ext>
            </a:extLst>
          </p:cNvPr>
          <p:cNvSpPr>
            <a:spLocks noGrp="1"/>
          </p:cNvSpPr>
          <p:nvPr>
            <p:ph type="dt" sz="half" idx="10"/>
          </p:nvPr>
        </p:nvSpPr>
        <p:spPr/>
        <p:txBody>
          <a:bodyPr/>
          <a:lstStyle/>
          <a:p>
            <a:fld id="{45609C9C-DDD9-4905-B818-F5446988C04D}" type="datetime1">
              <a:rPr lang="en-CA" smtClean="0"/>
              <a:t>2025-09-23</a:t>
            </a:fld>
            <a:endParaRPr lang="en-CA"/>
          </a:p>
        </p:txBody>
      </p:sp>
      <p:sp>
        <p:nvSpPr>
          <p:cNvPr id="3" name="Footer Placeholder 2">
            <a:extLst>
              <a:ext uri="{FF2B5EF4-FFF2-40B4-BE49-F238E27FC236}">
                <a16:creationId xmlns:a16="http://schemas.microsoft.com/office/drawing/2014/main" id="{AF2ADF87-8CCD-E4B1-8FAD-726B58DD82B2}"/>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1F3A4302-CA43-EE67-9EF6-C24C2D8AFE60}"/>
              </a:ext>
            </a:extLst>
          </p:cNvPr>
          <p:cNvSpPr>
            <a:spLocks noGrp="1"/>
          </p:cNvSpPr>
          <p:nvPr>
            <p:ph type="sldNum" sz="quarter" idx="12"/>
          </p:nvPr>
        </p:nvSpPr>
        <p:spPr/>
        <p:txBody>
          <a:bodyPr/>
          <a:lstStyle/>
          <a:p>
            <a:fld id="{8C8064D2-ECE5-434A-BBA5-E34E59BF6EAC}" type="slidenum">
              <a:rPr lang="en-CA" smtClean="0"/>
              <a:t>81</a:t>
            </a:fld>
            <a:endParaRPr lang="en-CA"/>
          </a:p>
        </p:txBody>
      </p:sp>
      <p:sp>
        <p:nvSpPr>
          <p:cNvPr id="6" name="TextBox 5">
            <a:extLst>
              <a:ext uri="{FF2B5EF4-FFF2-40B4-BE49-F238E27FC236}">
                <a16:creationId xmlns:a16="http://schemas.microsoft.com/office/drawing/2014/main" id="{ABCA82A6-D791-026B-5D25-8D6D3140CA32}"/>
              </a:ext>
            </a:extLst>
          </p:cNvPr>
          <p:cNvSpPr txBox="1"/>
          <p:nvPr/>
        </p:nvSpPr>
        <p:spPr>
          <a:xfrm>
            <a:off x="271875" y="212487"/>
            <a:ext cx="4623398" cy="400110"/>
          </a:xfrm>
          <a:prstGeom prst="rect">
            <a:avLst/>
          </a:prstGeom>
          <a:noFill/>
        </p:spPr>
        <p:txBody>
          <a:bodyPr wrap="square" rtlCol="0">
            <a:spAutoFit/>
          </a:bodyPr>
          <a:lstStyle/>
          <a:p>
            <a:r>
              <a:rPr lang="en-US" sz="2000" b="1" dirty="0"/>
              <a:t>Target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F11C44-E09D-DC18-B810-5A50B1FE6D15}"/>
                  </a:ext>
                </a:extLst>
              </p:cNvPr>
              <p:cNvSpPr txBox="1"/>
              <p:nvPr/>
            </p:nvSpPr>
            <p:spPr>
              <a:xfrm>
                <a:off x="307655" y="706964"/>
                <a:ext cx="11513677" cy="5512278"/>
              </a:xfrm>
              <a:prstGeom prst="rect">
                <a:avLst/>
              </a:prstGeom>
              <a:noFill/>
            </p:spPr>
            <p:txBody>
              <a:bodyPr wrap="square">
                <a:spAutoFit/>
              </a:bodyPr>
              <a:lstStyle/>
              <a:p>
                <a:pPr algn="l"/>
                <a:r>
                  <a:rPr lang="en-US" sz="1600" b="1" dirty="0"/>
                  <a:t>Requirements:</a:t>
                </a:r>
              </a:p>
              <a:p>
                <a:pPr algn="l"/>
                <a:endParaRPr lang="en-US" sz="1600" b="0" i="0" u="none" strike="noStrike" baseline="0" dirty="0"/>
              </a:p>
              <a:p>
                <a:pPr algn="l"/>
                <a:r>
                  <a:rPr lang="en-US" sz="1600" b="0" i="0" u="none" strike="noStrike" baseline="0" dirty="0"/>
                  <a:t>For the precise measurement of a small asymmetry, it is paramount that </a:t>
                </a:r>
                <a:r>
                  <a:rPr lang="en-US" sz="1600" dirty="0"/>
                  <a:t>a given</a:t>
                </a:r>
                <a:r>
                  <a:rPr lang="en-US" sz="1600" b="0" i="0" u="none" strike="noStrike" baseline="0" dirty="0"/>
                  <a:t> target remains highly stable at the timescale of the helicity flip rate. </a:t>
                </a:r>
              </a:p>
              <a:p>
                <a:pPr algn="l"/>
                <a:endParaRPr lang="en-US" sz="1600" dirty="0"/>
              </a:p>
              <a:p>
                <a:pPr algn="l"/>
                <a:r>
                  <a:rPr lang="en-US" sz="1600" dirty="0"/>
                  <a:t>Things to consider:</a:t>
                </a:r>
              </a:p>
              <a:p>
                <a:pPr algn="l"/>
                <a:endParaRPr lang="en-US" sz="1600" dirty="0"/>
              </a:p>
              <a:p>
                <a:pPr marL="742950" lvl="1" indent="-285750">
                  <a:buFont typeface="Arial" panose="020B0604020202020204" pitchFamily="34" charset="0"/>
                  <a:buChar char="•"/>
                </a:pPr>
                <a:r>
                  <a:rPr lang="en-US" sz="1600" dirty="0"/>
                  <a:t>Density fluctuations (liquid)</a:t>
                </a:r>
              </a:p>
              <a:p>
                <a:pPr marL="742950" lvl="1" indent="-285750">
                  <a:buFont typeface="Arial" panose="020B0604020202020204" pitchFamily="34" charset="0"/>
                  <a:buChar char="•"/>
                </a:pPr>
                <a:r>
                  <a:rPr lang="en-US" sz="1600" dirty="0"/>
                  <a:t>Temperature fluctuations / target heating (solid) </a:t>
                </a:r>
              </a:p>
              <a:p>
                <a:pPr marL="742950" lvl="1" indent="-285750">
                  <a:buFont typeface="Arial" panose="020B0604020202020204" pitchFamily="34" charset="0"/>
                  <a:buChar char="•"/>
                </a:pPr>
                <a:r>
                  <a:rPr lang="en-US" sz="1600" dirty="0"/>
                  <a:t>Radiation length</a:t>
                </a:r>
              </a:p>
              <a:p>
                <a:pPr marL="742950" lvl="1" indent="-285750">
                  <a:buFont typeface="Arial" panose="020B0604020202020204" pitchFamily="34" charset="0"/>
                  <a:buChar char="•"/>
                </a:pPr>
                <a:r>
                  <a:rPr lang="en-US" sz="1600" dirty="0"/>
                  <a:t>Luminosity </a:t>
                </a:r>
              </a:p>
              <a:p>
                <a:pPr marL="742950" lvl="1" indent="-285750">
                  <a:buFont typeface="Arial" panose="020B0604020202020204" pitchFamily="34" charset="0"/>
                  <a:buChar char="•"/>
                </a:pPr>
                <a:r>
                  <a:rPr lang="en-US" sz="1600" dirty="0"/>
                  <a:t>Background production/reduction</a:t>
                </a:r>
              </a:p>
              <a:p>
                <a:pPr algn="l"/>
                <a:endParaRPr lang="en-US" sz="1600" b="0" i="0" u="none" strike="noStrike" baseline="0" dirty="0"/>
              </a:p>
              <a:p>
                <a:pPr algn="l"/>
                <a:r>
                  <a:rPr lang="en-US" sz="1600" dirty="0"/>
                  <a:t>Want to maximize the detector rate of desired events for a given beam current</a:t>
                </a:r>
              </a:p>
              <a:p>
                <a:pPr algn="l"/>
                <a:endParaRPr lang="en-US" sz="1600" dirty="0"/>
              </a:p>
              <a:p>
                <a:pPr algn="l"/>
                <a:r>
                  <a:rPr lang="en-US" sz="1600" dirty="0"/>
                  <a:t>Naively would increase target length/density (for a given material), but:</a:t>
                </a:r>
              </a:p>
              <a:p>
                <a:pPr algn="l"/>
                <a:endParaRPr lang="en-US" sz="1600" dirty="0"/>
              </a:p>
              <a:p>
                <a:pPr marL="742950" lvl="1" indent="-285750">
                  <a:buFont typeface="Arial" panose="020B0604020202020204" pitchFamily="34" charset="0"/>
                  <a:buChar char="•"/>
                </a:pPr>
                <a:r>
                  <a:rPr lang="en-US" sz="1600" dirty="0"/>
                  <a:t>we get shower development  </a:t>
                </a:r>
                <a14:m>
                  <m:oMath xmlns:m="http://schemas.openxmlformats.org/officeDocument/2006/math">
                    <m:sSup>
                      <m:sSupPr>
                        <m:ctrlPr>
                          <a:rPr lang="en-US" sz="1600" i="1">
                            <a:latin typeface="Cambria Math" panose="02040503050406030204" pitchFamily="18" charset="0"/>
                            <a:ea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𝑒</m:t>
                        </m:r>
                      </m:e>
                      <m:sup>
                        <m:r>
                          <a:rPr lang="en-US" sz="1600" i="1">
                            <a:latin typeface="Cambria Math" panose="02040503050406030204" pitchFamily="18" charset="0"/>
                            <a:ea typeface="Cambria Math" panose="02040503050406030204" pitchFamily="18" charset="0"/>
                            <a:cs typeface="Arial" panose="020B0604020202020204" pitchFamily="34" charset="0"/>
                          </a:rPr>
                          <m:t>±</m:t>
                        </m:r>
                      </m:sup>
                    </m:sSup>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ea typeface="Cambria Math" panose="02040503050406030204" pitchFamily="18" charset="0"/>
                        <a:cs typeface="Arial" panose="020B0604020202020204" pitchFamily="34" charset="0"/>
                      </a:rPr>
                      <m:t>𝑁</m:t>
                    </m:r>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ea typeface="Cambria Math" panose="02040503050406030204" pitchFamily="18" charset="0"/>
                        <a:cs typeface="Arial" panose="020B0604020202020204" pitchFamily="34" charset="0"/>
                      </a:rPr>
                      <m:t>𝑁</m:t>
                    </m:r>
                    <m:r>
                      <a:rPr lang="en-US" sz="1600" i="1">
                        <a:latin typeface="Cambria Math" panose="02040503050406030204" pitchFamily="18" charset="0"/>
                        <a:ea typeface="Cambria Math" panose="02040503050406030204" pitchFamily="18" charset="0"/>
                        <a:cs typeface="Arial" panose="020B0604020202020204" pitchFamily="34" charset="0"/>
                      </a:rPr>
                      <m:t>+</m:t>
                    </m:r>
                    <m:sSup>
                      <m:sSupPr>
                        <m:ctrlPr>
                          <a:rPr lang="en-US" sz="1600" i="1">
                            <a:latin typeface="Cambria Math" panose="02040503050406030204" pitchFamily="18" charset="0"/>
                            <a:ea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𝑒</m:t>
                        </m:r>
                      </m:e>
                      <m:sup>
                        <m:r>
                          <a:rPr lang="en-US" sz="1600" i="1">
                            <a:latin typeface="Cambria Math" panose="02040503050406030204" pitchFamily="18" charset="0"/>
                            <a:ea typeface="Cambria Math" panose="02040503050406030204" pitchFamily="18" charset="0"/>
                            <a:cs typeface="Arial" panose="020B0604020202020204" pitchFamily="34" charset="0"/>
                          </a:rPr>
                          <m:t>±</m:t>
                        </m:r>
                      </m:sup>
                    </m:sSup>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ea typeface="Cambria Math" panose="02040503050406030204" pitchFamily="18" charset="0"/>
                        <a:cs typeface="Arial" panose="020B0604020202020204" pitchFamily="34" charset="0"/>
                      </a:rPr>
                      <m:t>𝛾</m:t>
                    </m:r>
                  </m:oMath>
                </a14:m>
                <a:r>
                  <a:rPr lang="en-US" sz="1600" dirty="0">
                    <a:cs typeface="Arial" panose="020B0604020202020204" pitchFamily="34" charset="0"/>
                  </a:rPr>
                  <a:t>          </a:t>
                </a:r>
                <a14:m>
                  <m:oMath xmlns:m="http://schemas.openxmlformats.org/officeDocument/2006/math">
                    <m:r>
                      <a:rPr lang="en-US" sz="1600" i="1">
                        <a:latin typeface="Cambria Math" panose="02040503050406030204" pitchFamily="18" charset="0"/>
                        <a:ea typeface="Cambria Math" panose="02040503050406030204" pitchFamily="18" charset="0"/>
                        <a:cs typeface="Arial" panose="020B0604020202020204" pitchFamily="34" charset="0"/>
                      </a:rPr>
                      <m:t>𝛾</m:t>
                    </m:r>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ea typeface="Cambria Math" panose="02040503050406030204" pitchFamily="18" charset="0"/>
                        <a:cs typeface="Arial" panose="020B0604020202020204" pitchFamily="34" charset="0"/>
                      </a:rPr>
                      <m:t>𝑁</m:t>
                    </m:r>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ea typeface="Cambria Math" panose="02040503050406030204" pitchFamily="18" charset="0"/>
                        <a:cs typeface="Arial" panose="020B0604020202020204" pitchFamily="34" charset="0"/>
                      </a:rPr>
                      <m:t>𝑁</m:t>
                    </m:r>
                    <m:r>
                      <a:rPr lang="en-US" sz="1600" i="1">
                        <a:latin typeface="Cambria Math" panose="02040503050406030204" pitchFamily="18" charset="0"/>
                        <a:ea typeface="Cambria Math" panose="02040503050406030204" pitchFamily="18" charset="0"/>
                        <a:cs typeface="Arial" panose="020B0604020202020204" pitchFamily="34" charset="0"/>
                      </a:rPr>
                      <m:t>+</m:t>
                    </m:r>
                    <m:sSup>
                      <m:sSupPr>
                        <m:ctrlPr>
                          <a:rPr lang="en-US" sz="1600" i="1">
                            <a:latin typeface="Cambria Math" panose="02040503050406030204" pitchFamily="18" charset="0"/>
                            <a:ea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𝑒</m:t>
                        </m:r>
                      </m:e>
                      <m:sup>
                        <m:r>
                          <a:rPr lang="en-US" sz="1600" i="1">
                            <a:latin typeface="Cambria Math" panose="02040503050406030204" pitchFamily="18" charset="0"/>
                            <a:ea typeface="Cambria Math" panose="02040503050406030204" pitchFamily="18" charset="0"/>
                            <a:cs typeface="Arial" panose="020B0604020202020204" pitchFamily="34" charset="0"/>
                          </a:rPr>
                          <m:t>+</m:t>
                        </m:r>
                      </m:sup>
                    </m:sSup>
                    <m:r>
                      <a:rPr lang="en-US" sz="1600" i="1">
                        <a:latin typeface="Cambria Math" panose="02040503050406030204" pitchFamily="18" charset="0"/>
                        <a:ea typeface="Cambria Math" panose="02040503050406030204" pitchFamily="18" charset="0"/>
                        <a:cs typeface="Arial" panose="020B0604020202020204" pitchFamily="34" charset="0"/>
                      </a:rPr>
                      <m:t>+</m:t>
                    </m:r>
                    <m:sSup>
                      <m:sSupPr>
                        <m:ctrlPr>
                          <a:rPr lang="en-US" sz="1600" i="1">
                            <a:latin typeface="Cambria Math" panose="02040503050406030204" pitchFamily="18" charset="0"/>
                            <a:ea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𝑒</m:t>
                        </m:r>
                      </m:e>
                      <m:sup>
                        <m:r>
                          <a:rPr lang="en-US" sz="1600" i="1">
                            <a:latin typeface="Cambria Math" panose="02040503050406030204" pitchFamily="18" charset="0"/>
                            <a:ea typeface="Cambria Math" panose="02040503050406030204" pitchFamily="18" charset="0"/>
                            <a:cs typeface="Arial" panose="020B0604020202020204" pitchFamily="34" charset="0"/>
                          </a:rPr>
                          <m:t>−</m:t>
                        </m:r>
                      </m:sup>
                    </m:sSup>
                  </m:oMath>
                </a14:m>
                <a:endParaRPr lang="en-US" sz="1600" dirty="0">
                  <a:cs typeface="Arial" panose="020B0604020202020204" pitchFamily="34" charset="0"/>
                </a:endParaRPr>
              </a:p>
              <a:p>
                <a:pPr marL="742950" lvl="1" indent="-285750">
                  <a:buFont typeface="Arial" panose="020B0604020202020204" pitchFamily="34" charset="0"/>
                  <a:buChar char="•"/>
                </a:pPr>
                <a:r>
                  <a:rPr lang="en-US" sz="1600" dirty="0"/>
                  <a:t>multiple scattering (undefined vertex for </a:t>
                </a:r>
                <a14:m>
                  <m:oMath xmlns:m="http://schemas.openxmlformats.org/officeDocument/2006/math">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𝑄</m:t>
                        </m:r>
                      </m:e>
                      <m:sup>
                        <m:r>
                          <a:rPr lang="en-CA" sz="1600" b="0" i="1" smtClean="0">
                            <a:latin typeface="Cambria Math" panose="02040503050406030204" pitchFamily="18" charset="0"/>
                          </a:rPr>
                          <m:t>2</m:t>
                        </m:r>
                      </m:sup>
                    </m:sSup>
                  </m:oMath>
                </a14:m>
                <a:r>
                  <a:rPr lang="en-US" sz="1600" dirty="0"/>
                  <a:t> determination, complicates design, …)</a:t>
                </a:r>
              </a:p>
              <a:p>
                <a:pPr marL="742950" lvl="1" indent="-285750">
                  <a:buFont typeface="Arial" panose="020B0604020202020204" pitchFamily="34" charset="0"/>
                  <a:buChar char="•"/>
                </a:pPr>
                <a:r>
                  <a:rPr lang="en-US" sz="1600" dirty="0"/>
                  <a:t>more background (aside from Bremsstrahlung) </a:t>
                </a:r>
              </a:p>
              <a:p>
                <a:pPr marL="742950" lvl="1" indent="-285750">
                  <a:buFont typeface="Arial" panose="020B0604020202020204" pitchFamily="34" charset="0"/>
                  <a:buChar char="•"/>
                </a:pPr>
                <a:endParaRPr lang="en-US" sz="1600" dirty="0"/>
              </a:p>
              <a:p>
                <a:pPr algn="l"/>
                <a:endParaRPr lang="en-US" sz="1600" b="0" i="0" u="none" strike="noStrike" baseline="0" dirty="0"/>
              </a:p>
            </p:txBody>
          </p:sp>
        </mc:Choice>
        <mc:Fallback xmlns="">
          <p:sp>
            <p:nvSpPr>
              <p:cNvPr id="7" name="TextBox 6">
                <a:extLst>
                  <a:ext uri="{FF2B5EF4-FFF2-40B4-BE49-F238E27FC236}">
                    <a16:creationId xmlns:a16="http://schemas.microsoft.com/office/drawing/2014/main" id="{7CF11C44-E09D-DC18-B810-5A50B1FE6D15}"/>
                  </a:ext>
                </a:extLst>
              </p:cNvPr>
              <p:cNvSpPr txBox="1">
                <a:spLocks noRot="1" noChangeAspect="1" noMove="1" noResize="1" noEditPoints="1" noAdjustHandles="1" noChangeArrowheads="1" noChangeShapeType="1" noTextEdit="1"/>
              </p:cNvSpPr>
              <p:nvPr/>
            </p:nvSpPr>
            <p:spPr>
              <a:xfrm>
                <a:off x="307655" y="706964"/>
                <a:ext cx="11513677" cy="5512278"/>
              </a:xfrm>
              <a:prstGeom prst="rect">
                <a:avLst/>
              </a:prstGeom>
              <a:blipFill>
                <a:blip r:embed="rId2"/>
                <a:stretch>
                  <a:fillRect l="-265" t="-33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Object 7">
                <a:extLst>
                  <a:ext uri="{FF2B5EF4-FFF2-40B4-BE49-F238E27FC236}">
                    <a16:creationId xmlns:a16="http://schemas.microsoft.com/office/drawing/2014/main" id="{1CACB950-6462-2071-3B64-9435A1A3BE37}"/>
                  </a:ext>
                </a:extLst>
              </p:cNvPr>
              <p:cNvSpPr txBox="1"/>
              <p:nvPr/>
            </p:nvSpPr>
            <p:spPr bwMode="auto">
              <a:xfrm>
                <a:off x="6921947" y="3855974"/>
                <a:ext cx="1328983" cy="469874"/>
              </a:xfrm>
              <a:prstGeom prst="rect">
                <a:avLst/>
              </a:prstGeom>
              <a:noFill/>
              <a:ln w="25400" algn="in">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r>
                        <a:rPr lang="en-CA" b="1" i="1" smtClean="0">
                          <a:solidFill>
                            <a:schemeClr val="accent1"/>
                          </a:solidFill>
                          <a:latin typeface="Cambria Math" panose="02040503050406030204" pitchFamily="18" charset="0"/>
                          <a:ea typeface="Cambria Math" panose="02040503050406030204" pitchFamily="18" charset="0"/>
                        </a:rPr>
                        <m:t>𝓛</m:t>
                      </m:r>
                      <m:r>
                        <a:rPr lang="en-CA" b="1" i="1">
                          <a:solidFill>
                            <a:schemeClr val="accent1"/>
                          </a:solidFill>
                          <a:latin typeface="Cambria Math" panose="02040503050406030204" pitchFamily="18" charset="0"/>
                        </a:rPr>
                        <m:t>=</m:t>
                      </m:r>
                      <m:r>
                        <a:rPr lang="en-CA" b="1" i="0" smtClean="0">
                          <a:solidFill>
                            <a:schemeClr val="accent1"/>
                          </a:solidFill>
                          <a:latin typeface="Cambria Math" panose="02040503050406030204" pitchFamily="18" charset="0"/>
                        </a:rPr>
                        <m:t>𝚽</m:t>
                      </m:r>
                      <m:r>
                        <a:rPr lang="en-CA" b="1" i="1" smtClean="0">
                          <a:solidFill>
                            <a:schemeClr val="accent1"/>
                          </a:solidFill>
                          <a:latin typeface="Cambria Math" panose="02040503050406030204" pitchFamily="18" charset="0"/>
                        </a:rPr>
                        <m:t>𝝆</m:t>
                      </m:r>
                      <m:r>
                        <a:rPr lang="en-CA" b="1" i="1" smtClean="0">
                          <a:solidFill>
                            <a:schemeClr val="accent1"/>
                          </a:solidFill>
                          <a:latin typeface="Cambria Math" panose="02040503050406030204" pitchFamily="18" charset="0"/>
                        </a:rPr>
                        <m:t>𝒍</m:t>
                      </m:r>
                    </m:oMath>
                  </m:oMathPara>
                </a14:m>
                <a:endParaRPr lang="en-CA" b="1" i="1" dirty="0">
                  <a:solidFill>
                    <a:schemeClr val="accent1"/>
                  </a:solidFill>
                </a:endParaRPr>
              </a:p>
            </p:txBody>
          </p:sp>
        </mc:Choice>
        <mc:Fallback xmlns="">
          <p:sp>
            <p:nvSpPr>
              <p:cNvPr id="5" name="Object 7">
                <a:extLst>
                  <a:ext uri="{FF2B5EF4-FFF2-40B4-BE49-F238E27FC236}">
                    <a16:creationId xmlns:a16="http://schemas.microsoft.com/office/drawing/2014/main" id="{1CACB950-6462-2071-3B64-9435A1A3BE37}"/>
                  </a:ext>
                </a:extLst>
              </p:cNvPr>
              <p:cNvSpPr txBox="1">
                <a:spLocks noRot="1" noChangeAspect="1" noMove="1" noResize="1" noEditPoints="1" noAdjustHandles="1" noChangeArrowheads="1" noChangeShapeType="1" noTextEdit="1"/>
              </p:cNvSpPr>
              <p:nvPr/>
            </p:nvSpPr>
            <p:spPr bwMode="auto">
              <a:xfrm>
                <a:off x="6921947" y="3855974"/>
                <a:ext cx="1328983" cy="469874"/>
              </a:xfrm>
              <a:prstGeom prst="rect">
                <a:avLst/>
              </a:prstGeom>
              <a:blipFill>
                <a:blip r:embed="rId3"/>
                <a:stretch>
                  <a:fillRect/>
                </a:stretch>
              </a:blipFill>
              <a:ln w="25400" algn="in">
                <a:noFill/>
                <a:miter lim="800000"/>
                <a:headEnd/>
                <a:tailEnd/>
              </a:ln>
            </p:spPr>
            <p:txBody>
              <a:bodyPr/>
              <a:lstStyle/>
              <a:p>
                <a:r>
                  <a:rPr lang="en-CA">
                    <a:noFill/>
                  </a:rPr>
                  <a:t> </a:t>
                </a:r>
              </a:p>
            </p:txBody>
          </p:sp>
        </mc:Fallback>
      </mc:AlternateContent>
      <p:pic>
        <p:nvPicPr>
          <p:cNvPr id="9" name="Picture 8">
            <a:extLst>
              <a:ext uri="{FF2B5EF4-FFF2-40B4-BE49-F238E27FC236}">
                <a16:creationId xmlns:a16="http://schemas.microsoft.com/office/drawing/2014/main" id="{1CFCB2F8-936B-2C4D-A510-EC2D0BCD73C0}"/>
              </a:ext>
            </a:extLst>
          </p:cNvPr>
          <p:cNvPicPr>
            <a:picLocks noChangeAspect="1"/>
          </p:cNvPicPr>
          <p:nvPr/>
        </p:nvPicPr>
        <p:blipFill>
          <a:blip r:embed="rId4"/>
          <a:stretch>
            <a:fillRect/>
          </a:stretch>
        </p:blipFill>
        <p:spPr>
          <a:xfrm>
            <a:off x="8610600" y="1614028"/>
            <a:ext cx="3448272" cy="2241946"/>
          </a:xfrm>
          <a:prstGeom prst="rect">
            <a:avLst/>
          </a:prstGeom>
        </p:spPr>
      </p:pic>
      <p:grpSp>
        <p:nvGrpSpPr>
          <p:cNvPr id="10" name="Group 9">
            <a:extLst>
              <a:ext uri="{FF2B5EF4-FFF2-40B4-BE49-F238E27FC236}">
                <a16:creationId xmlns:a16="http://schemas.microsoft.com/office/drawing/2014/main" id="{7B81A94E-4B2F-E84B-B6DF-105605675F07}"/>
              </a:ext>
            </a:extLst>
          </p:cNvPr>
          <p:cNvGrpSpPr/>
          <p:nvPr/>
        </p:nvGrpSpPr>
        <p:grpSpPr>
          <a:xfrm>
            <a:off x="8909819" y="3855974"/>
            <a:ext cx="2974526" cy="2346009"/>
            <a:chOff x="7278786" y="109092"/>
            <a:chExt cx="4829877" cy="3531847"/>
          </a:xfrm>
        </p:grpSpPr>
        <p:pic>
          <p:nvPicPr>
            <p:cNvPr id="11" name="Picture 10">
              <a:extLst>
                <a:ext uri="{FF2B5EF4-FFF2-40B4-BE49-F238E27FC236}">
                  <a16:creationId xmlns:a16="http://schemas.microsoft.com/office/drawing/2014/main" id="{551C9A8A-5627-95B5-1483-5AEC8A19DBFF}"/>
                </a:ext>
              </a:extLst>
            </p:cNvPr>
            <p:cNvPicPr>
              <a:picLocks noChangeAspect="1"/>
            </p:cNvPicPr>
            <p:nvPr/>
          </p:nvPicPr>
          <p:blipFill>
            <a:blip r:embed="rId5"/>
            <a:stretch>
              <a:fillRect/>
            </a:stretch>
          </p:blipFill>
          <p:spPr>
            <a:xfrm>
              <a:off x="7278786" y="109092"/>
              <a:ext cx="4829877" cy="3531847"/>
            </a:xfrm>
            <a:prstGeom prst="rect">
              <a:avLst/>
            </a:prstGeom>
          </p:spPr>
        </p:pic>
        <p:sp>
          <p:nvSpPr>
            <p:cNvPr id="12" name="Rectangle 11">
              <a:extLst>
                <a:ext uri="{FF2B5EF4-FFF2-40B4-BE49-F238E27FC236}">
                  <a16:creationId xmlns:a16="http://schemas.microsoft.com/office/drawing/2014/main" id="{45C1E363-1541-F4E8-6CC3-87ECC1BFD7EF}"/>
                </a:ext>
              </a:extLst>
            </p:cNvPr>
            <p:cNvSpPr/>
            <p:nvPr/>
          </p:nvSpPr>
          <p:spPr>
            <a:xfrm>
              <a:off x="7396120" y="1323048"/>
              <a:ext cx="1003413" cy="13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Arrow: Right 12">
            <a:extLst>
              <a:ext uri="{FF2B5EF4-FFF2-40B4-BE49-F238E27FC236}">
                <a16:creationId xmlns:a16="http://schemas.microsoft.com/office/drawing/2014/main" id="{445E5AC9-DA0B-52D0-B667-A6C89F957FC5}"/>
              </a:ext>
            </a:extLst>
          </p:cNvPr>
          <p:cNvSpPr/>
          <p:nvPr/>
        </p:nvSpPr>
        <p:spPr>
          <a:xfrm>
            <a:off x="5582895" y="4946596"/>
            <a:ext cx="284889" cy="2021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6B647822-94FD-4C55-29C7-B950028C9662}"/>
              </a:ext>
            </a:extLst>
          </p:cNvPr>
          <p:cNvSpPr txBox="1"/>
          <p:nvPr/>
        </p:nvSpPr>
        <p:spPr>
          <a:xfrm>
            <a:off x="8927850" y="5970137"/>
            <a:ext cx="1210587" cy="261610"/>
          </a:xfrm>
          <a:prstGeom prst="rect">
            <a:avLst/>
          </a:prstGeom>
          <a:noFill/>
        </p:spPr>
        <p:txBody>
          <a:bodyPr wrap="square">
            <a:spAutoFit/>
          </a:bodyPr>
          <a:lstStyle/>
          <a:p>
            <a:r>
              <a:rPr lang="en-US" sz="1100" dirty="0">
                <a:solidFill>
                  <a:srgbClr val="0081AD"/>
                </a:solidFill>
                <a:latin typeface="CharisSIL"/>
              </a:rPr>
              <a:t>Unknown source</a:t>
            </a:r>
            <a:endParaRPr lang="en-CA" sz="1100" dirty="0"/>
          </a:p>
        </p:txBody>
      </p:sp>
    </p:spTree>
    <p:extLst>
      <p:ext uri="{BB962C8B-B14F-4D97-AF65-F5344CB8AC3E}">
        <p14:creationId xmlns:p14="http://schemas.microsoft.com/office/powerpoint/2010/main" val="3763454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C9B6-E050-7727-C454-04AD97AF415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2D0E6B0-8082-8280-6CD5-F1FE524CA174}"/>
              </a:ext>
            </a:extLst>
          </p:cNvPr>
          <p:cNvSpPr>
            <a:spLocks noGrp="1"/>
          </p:cNvSpPr>
          <p:nvPr>
            <p:ph type="dt" sz="half" idx="10"/>
          </p:nvPr>
        </p:nvSpPr>
        <p:spPr/>
        <p:txBody>
          <a:bodyPr/>
          <a:lstStyle/>
          <a:p>
            <a:fld id="{F65D5B71-244F-4B13-9B42-128161B9A455}" type="datetime1">
              <a:rPr lang="en-CA" smtClean="0"/>
              <a:t>2025-09-23</a:t>
            </a:fld>
            <a:endParaRPr lang="en-CA"/>
          </a:p>
        </p:txBody>
      </p:sp>
      <p:sp>
        <p:nvSpPr>
          <p:cNvPr id="3" name="Footer Placeholder 2">
            <a:extLst>
              <a:ext uri="{FF2B5EF4-FFF2-40B4-BE49-F238E27FC236}">
                <a16:creationId xmlns:a16="http://schemas.microsoft.com/office/drawing/2014/main" id="{55C6BCE3-1F74-2758-0C30-C0A38FF2FA5B}"/>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903025B6-E516-4A20-5CC5-9B6F83F8CD31}"/>
              </a:ext>
            </a:extLst>
          </p:cNvPr>
          <p:cNvSpPr>
            <a:spLocks noGrp="1"/>
          </p:cNvSpPr>
          <p:nvPr>
            <p:ph type="sldNum" sz="quarter" idx="12"/>
          </p:nvPr>
        </p:nvSpPr>
        <p:spPr/>
        <p:txBody>
          <a:bodyPr/>
          <a:lstStyle/>
          <a:p>
            <a:fld id="{8C8064D2-ECE5-434A-BBA5-E34E59BF6EAC}" type="slidenum">
              <a:rPr lang="en-CA" smtClean="0"/>
              <a:t>82</a:t>
            </a:fld>
            <a:endParaRPr lang="en-CA"/>
          </a:p>
        </p:txBody>
      </p:sp>
      <p:sp>
        <p:nvSpPr>
          <p:cNvPr id="6" name="TextBox 5">
            <a:extLst>
              <a:ext uri="{FF2B5EF4-FFF2-40B4-BE49-F238E27FC236}">
                <a16:creationId xmlns:a16="http://schemas.microsoft.com/office/drawing/2014/main" id="{E86FD3F3-DD44-2CB0-34C5-B4A63F179BA0}"/>
              </a:ext>
            </a:extLst>
          </p:cNvPr>
          <p:cNvSpPr txBox="1"/>
          <p:nvPr/>
        </p:nvSpPr>
        <p:spPr>
          <a:xfrm>
            <a:off x="271875" y="212487"/>
            <a:ext cx="4623398" cy="400110"/>
          </a:xfrm>
          <a:prstGeom prst="rect">
            <a:avLst/>
          </a:prstGeom>
          <a:noFill/>
        </p:spPr>
        <p:txBody>
          <a:bodyPr wrap="square" rtlCol="0">
            <a:spAutoFit/>
          </a:bodyPr>
          <a:lstStyle/>
          <a:p>
            <a:r>
              <a:rPr lang="en-US" sz="2000" b="1" dirty="0"/>
              <a:t>Target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AA6526-2B8C-650E-55A5-8D1F73C78D47}"/>
                  </a:ext>
                </a:extLst>
              </p:cNvPr>
              <p:cNvSpPr txBox="1"/>
              <p:nvPr/>
            </p:nvSpPr>
            <p:spPr>
              <a:xfrm>
                <a:off x="307656" y="706964"/>
                <a:ext cx="7845744" cy="3539430"/>
              </a:xfrm>
              <a:prstGeom prst="rect">
                <a:avLst/>
              </a:prstGeom>
              <a:noFill/>
            </p:spPr>
            <p:txBody>
              <a:bodyPr wrap="square">
                <a:spAutoFit/>
              </a:bodyPr>
              <a:lstStyle/>
              <a:p>
                <a:pPr algn="l"/>
                <a:r>
                  <a:rPr lang="en-US" sz="1600" b="1" i="0" u="none" strike="noStrike" baseline="0" dirty="0"/>
                  <a:t>Liquid </a:t>
                </a:r>
                <a:r>
                  <a:rPr lang="en-US" sz="1600" b="1" i="0" u="none" strike="noStrike" baseline="0" dirty="0" err="1"/>
                  <a:t>Hyrogen</a:t>
                </a:r>
                <a:r>
                  <a:rPr lang="en-US" sz="1600" b="1" i="0" u="none" strike="noStrike" baseline="0" dirty="0"/>
                  <a:t> Target</a:t>
                </a:r>
              </a:p>
              <a:p>
                <a:pPr algn="l"/>
                <a:endParaRPr lang="en-US" sz="1600" dirty="0"/>
              </a:p>
              <a:p>
                <a:pPr marL="285750" indent="-285750" algn="l">
                  <a:buFont typeface="Arial" panose="020B0604020202020204" pitchFamily="34" charset="0"/>
                  <a:buChar char="•"/>
                </a:pPr>
                <a:r>
                  <a:rPr lang="en-US" sz="1600" b="0" i="0" u="none" strike="noStrike" baseline="0" dirty="0"/>
                  <a:t>For </a:t>
                </a:r>
                <a14:m>
                  <m:oMath xmlns:m="http://schemas.openxmlformats.org/officeDocument/2006/math">
                    <m:r>
                      <a:rPr lang="en-CA" sz="1600" b="0" i="1" u="none" strike="noStrike" baseline="0" smtClean="0">
                        <a:latin typeface="Cambria Math" panose="02040503050406030204" pitchFamily="18" charset="0"/>
                      </a:rPr>
                      <m:t>𝑒</m:t>
                    </m:r>
                    <m:r>
                      <a:rPr lang="en-CA" sz="1600" b="0" i="1" u="none" strike="noStrike" baseline="0" smtClean="0">
                        <a:latin typeface="Cambria Math" panose="02040503050406030204" pitchFamily="18" charset="0"/>
                      </a:rPr>
                      <m:t>→</m:t>
                    </m:r>
                    <m:r>
                      <a:rPr lang="en-CA" sz="1600" b="0" i="1" u="none" strike="noStrike" baseline="0" smtClean="0">
                        <a:latin typeface="Cambria Math" panose="02040503050406030204" pitchFamily="18" charset="0"/>
                      </a:rPr>
                      <m:t>𝑒</m:t>
                    </m:r>
                  </m:oMath>
                </a14:m>
                <a:r>
                  <a:rPr lang="en-US" sz="1600" b="0" i="0" u="none" strike="noStrike" baseline="0" dirty="0"/>
                  <a:t>  or </a:t>
                </a:r>
                <a14:m>
                  <m:oMath xmlns:m="http://schemas.openxmlformats.org/officeDocument/2006/math">
                    <m:r>
                      <a:rPr lang="en-CA" sz="1600" b="0" i="1" u="none" strike="noStrike" baseline="0" smtClean="0">
                        <a:latin typeface="Cambria Math" panose="02040503050406030204" pitchFamily="18" charset="0"/>
                      </a:rPr>
                      <m:t>𝑒</m:t>
                    </m:r>
                    <m:r>
                      <a:rPr lang="en-CA" sz="1600" b="0" i="1" u="none" strike="noStrike" baseline="0" smtClean="0">
                        <a:latin typeface="Cambria Math" panose="02040503050406030204" pitchFamily="18" charset="0"/>
                      </a:rPr>
                      <m:t>→</m:t>
                    </m:r>
                    <m:r>
                      <a:rPr lang="en-CA" sz="1600" b="0" i="1" u="none" strike="noStrike" baseline="0" smtClean="0">
                        <a:latin typeface="Cambria Math" panose="02040503050406030204" pitchFamily="18" charset="0"/>
                      </a:rPr>
                      <m:t>𝑝</m:t>
                    </m:r>
                  </m:oMath>
                </a14:m>
                <a:r>
                  <a:rPr lang="en-US" sz="1600" b="0" i="0" u="none" strike="noStrike" baseline="0" dirty="0"/>
                  <a:t> scattering, a liquid hydrogen target is ideal, because</a:t>
                </a:r>
                <a:r>
                  <a:rPr lang="en-US" sz="1600" b="0" i="0" u="none" strike="noStrike" dirty="0"/>
                  <a:t> it provides the greatest target length with the lowest radiation length, thus reducing background and multiple scattering.</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dirty="0"/>
                  <a:t>I</a:t>
                </a:r>
                <a:r>
                  <a:rPr lang="en-US" sz="1600" b="0" i="0" u="none" strike="noStrike" dirty="0"/>
                  <a:t>rreducible backgrounds are confined to radiative electron-proton elastic and inelastic scattering, which are relatively well-understood</a:t>
                </a:r>
              </a:p>
              <a:p>
                <a:pPr marL="285750" indent="-285750" algn="l">
                  <a:buFont typeface="Arial" panose="020B0604020202020204" pitchFamily="34" charset="0"/>
                  <a:buChar char="•"/>
                </a:pPr>
                <a:endParaRPr lang="en-US" sz="1600" baseline="0" dirty="0"/>
              </a:p>
              <a:p>
                <a:pPr marL="285750" indent="-285750" algn="l">
                  <a:buFont typeface="Arial" panose="020B0604020202020204" pitchFamily="34" charset="0"/>
                  <a:buChar char="•"/>
                </a:pPr>
                <a:r>
                  <a:rPr lang="en-US" sz="1600" b="0" i="0" u="none" strike="noStrike" dirty="0"/>
                  <a:t>Precision PV experiments </a:t>
                </a:r>
                <a:r>
                  <a:rPr lang="en-US" sz="1600" b="0" i="0" u="none" strike="noStrike" baseline="0" dirty="0"/>
                  <a:t>requires that target density variation must be small </a:t>
                </a:r>
                <a:br>
                  <a:rPr lang="en-US" sz="1600" b="0" i="0" u="none" strike="noStrike" baseline="0" dirty="0"/>
                </a:br>
                <a:r>
                  <a:rPr lang="en-US" sz="1600" b="0" i="0" u="none" strike="noStrike" baseline="0" dirty="0"/>
                  <a:t>(e.g. </a:t>
                </a:r>
                <a14:m>
                  <m:oMath xmlns:m="http://schemas.openxmlformats.org/officeDocument/2006/math">
                    <m:r>
                      <a:rPr lang="en-CA" sz="1600" b="0" i="1" u="none" strike="noStrike" baseline="0" smtClean="0">
                        <a:latin typeface="Cambria Math" panose="02040503050406030204" pitchFamily="18" charset="0"/>
                      </a:rPr>
                      <m:t>&lt;30 </m:t>
                    </m:r>
                    <m:r>
                      <a:rPr lang="en-CA" sz="1600" b="0" i="1" u="none" strike="noStrike" baseline="0" smtClean="0">
                        <a:latin typeface="Cambria Math" panose="02040503050406030204" pitchFamily="18" charset="0"/>
                      </a:rPr>
                      <m:t>𝑝𝑝𝑚</m:t>
                    </m:r>
                  </m:oMath>
                </a14:m>
                <a:r>
                  <a:rPr lang="en-US" sz="1600" b="0" i="0" u="none" strike="noStrike" baseline="0" dirty="0"/>
                  <a:t> at</a:t>
                </a:r>
                <a:r>
                  <a:rPr lang="en-US" sz="1600" b="0" i="0" u="none" strike="noStrike" dirty="0"/>
                  <a:t> </a:t>
                </a:r>
                <a:r>
                  <a:rPr lang="en-US" sz="1600" b="0" i="0" u="none" strike="noStrike" baseline="0" dirty="0"/>
                  <a:t>the millisecond timescale used for the asymmetry measurement)</a:t>
                </a:r>
                <a:r>
                  <a:rPr lang="en-US" sz="1600" b="0" i="0" u="none" strike="noStrike" dirty="0"/>
                  <a:t> to keep the corresponding </a:t>
                </a:r>
                <a:r>
                  <a:rPr lang="en-US" sz="1600" b="0" i="0" u="none" strike="noStrike" baseline="0" dirty="0"/>
                  <a:t>excess noise small</a:t>
                </a:r>
                <a:r>
                  <a:rPr lang="en-US" sz="1600" b="0" i="0" u="none" strike="noStrike" dirty="0"/>
                  <a:t> </a:t>
                </a:r>
                <a:r>
                  <a:rPr lang="en-US" sz="1600" b="0" i="0" u="none" strike="noStrike" baseline="0" dirty="0"/>
                  <a:t>relative to counting statistics. </a:t>
                </a:r>
              </a:p>
              <a:p>
                <a:pPr marL="285750" indent="-285750" algn="l">
                  <a:buFont typeface="Arial" panose="020B0604020202020204" pitchFamily="34" charset="0"/>
                  <a:buChar char="•"/>
                </a:pPr>
                <a:endParaRPr lang="en-US" sz="1600" dirty="0"/>
              </a:p>
              <a:p>
                <a:pPr algn="l"/>
                <a:endParaRPr lang="en-US" sz="1600" dirty="0"/>
              </a:p>
            </p:txBody>
          </p:sp>
        </mc:Choice>
        <mc:Fallback xmlns="">
          <p:sp>
            <p:nvSpPr>
              <p:cNvPr id="7" name="TextBox 6">
                <a:extLst>
                  <a:ext uri="{FF2B5EF4-FFF2-40B4-BE49-F238E27FC236}">
                    <a16:creationId xmlns:a16="http://schemas.microsoft.com/office/drawing/2014/main" id="{1EAA6526-2B8C-650E-55A5-8D1F73C78D47}"/>
                  </a:ext>
                </a:extLst>
              </p:cNvPr>
              <p:cNvSpPr txBox="1">
                <a:spLocks noRot="1" noChangeAspect="1" noMove="1" noResize="1" noEditPoints="1" noAdjustHandles="1" noChangeArrowheads="1" noChangeShapeType="1" noTextEdit="1"/>
              </p:cNvSpPr>
              <p:nvPr/>
            </p:nvSpPr>
            <p:spPr>
              <a:xfrm>
                <a:off x="307656" y="706964"/>
                <a:ext cx="7845744" cy="3539430"/>
              </a:xfrm>
              <a:prstGeom prst="rect">
                <a:avLst/>
              </a:prstGeom>
              <a:blipFill>
                <a:blip r:embed="rId2"/>
                <a:stretch>
                  <a:fillRect l="-388" t="-516"/>
                </a:stretch>
              </a:blipFill>
            </p:spPr>
            <p:txBody>
              <a:bodyPr/>
              <a:lstStyle/>
              <a:p>
                <a:r>
                  <a:rPr lang="en-CA">
                    <a:noFill/>
                  </a:rPr>
                  <a:t> </a:t>
                </a:r>
              </a:p>
            </p:txBody>
          </p:sp>
        </mc:Fallback>
      </mc:AlternateContent>
      <p:pic>
        <p:nvPicPr>
          <p:cNvPr id="8" name="Picture 7">
            <a:extLst>
              <a:ext uri="{FF2B5EF4-FFF2-40B4-BE49-F238E27FC236}">
                <a16:creationId xmlns:a16="http://schemas.microsoft.com/office/drawing/2014/main" id="{932F94B4-0B05-B327-DF6A-A3B823722FA2}"/>
              </a:ext>
            </a:extLst>
          </p:cNvPr>
          <p:cNvPicPr>
            <a:picLocks noChangeAspect="1"/>
          </p:cNvPicPr>
          <p:nvPr/>
        </p:nvPicPr>
        <p:blipFill>
          <a:blip r:embed="rId3"/>
          <a:stretch>
            <a:fillRect/>
          </a:stretch>
        </p:blipFill>
        <p:spPr>
          <a:xfrm>
            <a:off x="8674663" y="2565204"/>
            <a:ext cx="3149585" cy="3728081"/>
          </a:xfrm>
          <a:prstGeom prst="rect">
            <a:avLst/>
          </a:prstGeom>
        </p:spPr>
      </p:pic>
      <p:pic>
        <p:nvPicPr>
          <p:cNvPr id="9" name="Picture 8" descr="A diagram of a machine&#10;&#10;Description automatically generated">
            <a:extLst>
              <a:ext uri="{FF2B5EF4-FFF2-40B4-BE49-F238E27FC236}">
                <a16:creationId xmlns:a16="http://schemas.microsoft.com/office/drawing/2014/main" id="{875EFF01-F1DC-C7A4-53BA-8B7AC915F232}"/>
              </a:ext>
            </a:extLst>
          </p:cNvPr>
          <p:cNvPicPr>
            <a:picLocks noChangeAspect="1"/>
          </p:cNvPicPr>
          <p:nvPr/>
        </p:nvPicPr>
        <p:blipFill>
          <a:blip r:embed="rId4">
            <a:extLst>
              <a:ext uri="{28A0092B-C50C-407E-A947-70E740481C1C}">
                <a14:useLocalDpi xmlns:a14="http://schemas.microsoft.com/office/drawing/2010/main" val="0"/>
              </a:ext>
            </a:extLst>
          </a:blip>
          <a:srcRect t="13164" r="43248" b="22106"/>
          <a:stretch>
            <a:fillRect/>
          </a:stretch>
        </p:blipFill>
        <p:spPr>
          <a:xfrm>
            <a:off x="5028695" y="3816587"/>
            <a:ext cx="3495803" cy="2442937"/>
          </a:xfrm>
          <a:prstGeom prst="rect">
            <a:avLst/>
          </a:prstGeom>
        </p:spPr>
      </p:pic>
      <p:pic>
        <p:nvPicPr>
          <p:cNvPr id="11" name="Picture 10">
            <a:extLst>
              <a:ext uri="{FF2B5EF4-FFF2-40B4-BE49-F238E27FC236}">
                <a16:creationId xmlns:a16="http://schemas.microsoft.com/office/drawing/2014/main" id="{5C053A31-A64A-A5D9-9CD5-9E362403BD13}"/>
              </a:ext>
            </a:extLst>
          </p:cNvPr>
          <p:cNvPicPr>
            <a:picLocks noChangeAspect="1"/>
          </p:cNvPicPr>
          <p:nvPr/>
        </p:nvPicPr>
        <p:blipFill>
          <a:blip r:embed="rId5"/>
          <a:stretch>
            <a:fillRect/>
          </a:stretch>
        </p:blipFill>
        <p:spPr>
          <a:xfrm>
            <a:off x="2723255" y="3709580"/>
            <a:ext cx="2112216" cy="2549944"/>
          </a:xfrm>
          <a:prstGeom prst="rect">
            <a:avLst/>
          </a:prstGeom>
        </p:spPr>
      </p:pic>
      <p:sp>
        <p:nvSpPr>
          <p:cNvPr id="13" name="TextBox 12">
            <a:extLst>
              <a:ext uri="{FF2B5EF4-FFF2-40B4-BE49-F238E27FC236}">
                <a16:creationId xmlns:a16="http://schemas.microsoft.com/office/drawing/2014/main" id="{BE7B3E4F-57B9-D27B-DBBC-002D91C0A708}"/>
              </a:ext>
            </a:extLst>
          </p:cNvPr>
          <p:cNvSpPr txBox="1"/>
          <p:nvPr/>
        </p:nvSpPr>
        <p:spPr>
          <a:xfrm>
            <a:off x="9288186" y="5966262"/>
            <a:ext cx="2586877" cy="261610"/>
          </a:xfrm>
          <a:prstGeom prst="rect">
            <a:avLst/>
          </a:prstGeom>
          <a:noFill/>
        </p:spPr>
        <p:txBody>
          <a:bodyPr wrap="square">
            <a:spAutoFit/>
          </a:bodyPr>
          <a:lstStyle/>
          <a:p>
            <a:r>
              <a:rPr lang="en-US" sz="1100" dirty="0">
                <a:solidFill>
                  <a:srgbClr val="0081AD"/>
                </a:solidFill>
                <a:latin typeface="CharisSIL"/>
              </a:rPr>
              <a:t>MOLLER collaboration, Unknown source</a:t>
            </a:r>
            <a:endParaRPr lang="en-CA" sz="1100" dirty="0"/>
          </a:p>
        </p:txBody>
      </p:sp>
      <p:sp>
        <p:nvSpPr>
          <p:cNvPr id="14" name="TextBox 13">
            <a:extLst>
              <a:ext uri="{FF2B5EF4-FFF2-40B4-BE49-F238E27FC236}">
                <a16:creationId xmlns:a16="http://schemas.microsoft.com/office/drawing/2014/main" id="{5DD6B0D9-9F04-D9C3-4B92-3EF2C9CEF78A}"/>
              </a:ext>
            </a:extLst>
          </p:cNvPr>
          <p:cNvSpPr txBox="1"/>
          <p:nvPr/>
        </p:nvSpPr>
        <p:spPr>
          <a:xfrm>
            <a:off x="2555464" y="6177132"/>
            <a:ext cx="2586877" cy="261610"/>
          </a:xfrm>
          <a:prstGeom prst="rect">
            <a:avLst/>
          </a:prstGeom>
          <a:noFill/>
        </p:spPr>
        <p:txBody>
          <a:bodyPr wrap="square">
            <a:spAutoFit/>
          </a:bodyPr>
          <a:lstStyle/>
          <a:p>
            <a:r>
              <a:rPr lang="en-US" sz="1100" dirty="0">
                <a:solidFill>
                  <a:srgbClr val="0081AD"/>
                </a:solidFill>
                <a:latin typeface="CharisSIL"/>
              </a:rPr>
              <a:t>MOLLER collaboration, Unknown source</a:t>
            </a:r>
            <a:endParaRPr lang="en-CA" sz="1100" dirty="0"/>
          </a:p>
        </p:txBody>
      </p:sp>
      <p:sp>
        <p:nvSpPr>
          <p:cNvPr id="15" name="TextBox 14">
            <a:extLst>
              <a:ext uri="{FF2B5EF4-FFF2-40B4-BE49-F238E27FC236}">
                <a16:creationId xmlns:a16="http://schemas.microsoft.com/office/drawing/2014/main" id="{CD7FB3C5-5BC5-7BF5-D6AD-CA11D7D04C5F}"/>
              </a:ext>
            </a:extLst>
          </p:cNvPr>
          <p:cNvSpPr txBox="1"/>
          <p:nvPr/>
        </p:nvSpPr>
        <p:spPr>
          <a:xfrm>
            <a:off x="5755864" y="6225545"/>
            <a:ext cx="2586877" cy="261610"/>
          </a:xfrm>
          <a:prstGeom prst="rect">
            <a:avLst/>
          </a:prstGeom>
          <a:noFill/>
        </p:spPr>
        <p:txBody>
          <a:bodyPr wrap="square">
            <a:spAutoFit/>
          </a:bodyPr>
          <a:lstStyle/>
          <a:p>
            <a:r>
              <a:rPr lang="en-US" sz="1100" dirty="0">
                <a:solidFill>
                  <a:srgbClr val="0081AD"/>
                </a:solidFill>
                <a:latin typeface="CharisSIL"/>
              </a:rPr>
              <a:t>P2 collaboration, Unknown source</a:t>
            </a:r>
            <a:endParaRPr lang="en-CA" sz="1100" dirty="0"/>
          </a:p>
        </p:txBody>
      </p:sp>
    </p:spTree>
    <p:extLst>
      <p:ext uri="{BB962C8B-B14F-4D97-AF65-F5344CB8AC3E}">
        <p14:creationId xmlns:p14="http://schemas.microsoft.com/office/powerpoint/2010/main" val="1632275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0217-5795-87C9-68C9-6F6EC8EEFA2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0F1083C-5898-A47A-DADF-F0B0319C6E27}"/>
              </a:ext>
            </a:extLst>
          </p:cNvPr>
          <p:cNvSpPr>
            <a:spLocks noGrp="1"/>
          </p:cNvSpPr>
          <p:nvPr>
            <p:ph type="dt" sz="half" idx="10"/>
          </p:nvPr>
        </p:nvSpPr>
        <p:spPr/>
        <p:txBody>
          <a:bodyPr/>
          <a:lstStyle/>
          <a:p>
            <a:fld id="{94A28FF5-F788-4AF2-896E-62B79A552DFA}" type="datetime1">
              <a:rPr lang="en-CA" smtClean="0"/>
              <a:t>2025-09-23</a:t>
            </a:fld>
            <a:endParaRPr lang="en-CA"/>
          </a:p>
        </p:txBody>
      </p:sp>
      <p:sp>
        <p:nvSpPr>
          <p:cNvPr id="3" name="Footer Placeholder 2">
            <a:extLst>
              <a:ext uri="{FF2B5EF4-FFF2-40B4-BE49-F238E27FC236}">
                <a16:creationId xmlns:a16="http://schemas.microsoft.com/office/drawing/2014/main" id="{24A269FA-6385-F86A-991E-655752B616B8}"/>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0038C3B-D27F-B627-D08D-CD1C0884679C}"/>
              </a:ext>
            </a:extLst>
          </p:cNvPr>
          <p:cNvSpPr>
            <a:spLocks noGrp="1"/>
          </p:cNvSpPr>
          <p:nvPr>
            <p:ph type="sldNum" sz="quarter" idx="12"/>
          </p:nvPr>
        </p:nvSpPr>
        <p:spPr/>
        <p:txBody>
          <a:bodyPr/>
          <a:lstStyle/>
          <a:p>
            <a:fld id="{8C8064D2-ECE5-434A-BBA5-E34E59BF6EAC}" type="slidenum">
              <a:rPr lang="en-CA" smtClean="0"/>
              <a:t>83</a:t>
            </a:fld>
            <a:endParaRPr lang="en-CA"/>
          </a:p>
        </p:txBody>
      </p:sp>
      <p:sp>
        <p:nvSpPr>
          <p:cNvPr id="6" name="TextBox 5">
            <a:extLst>
              <a:ext uri="{FF2B5EF4-FFF2-40B4-BE49-F238E27FC236}">
                <a16:creationId xmlns:a16="http://schemas.microsoft.com/office/drawing/2014/main" id="{69C627D8-9C79-19DA-5736-38CB47DE6B0A}"/>
              </a:ext>
            </a:extLst>
          </p:cNvPr>
          <p:cNvSpPr txBox="1"/>
          <p:nvPr/>
        </p:nvSpPr>
        <p:spPr>
          <a:xfrm>
            <a:off x="271875" y="212487"/>
            <a:ext cx="4623398" cy="400110"/>
          </a:xfrm>
          <a:prstGeom prst="rect">
            <a:avLst/>
          </a:prstGeom>
          <a:noFill/>
        </p:spPr>
        <p:txBody>
          <a:bodyPr wrap="square" rtlCol="0">
            <a:spAutoFit/>
          </a:bodyPr>
          <a:lstStyle/>
          <a:p>
            <a:r>
              <a:rPr lang="en-US" sz="2000" b="1" dirty="0"/>
              <a:t>Target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7B8BA5-1F12-3813-061C-E45B2F7790F1}"/>
                  </a:ext>
                </a:extLst>
              </p:cNvPr>
              <p:cNvSpPr txBox="1"/>
              <p:nvPr/>
            </p:nvSpPr>
            <p:spPr>
              <a:xfrm>
                <a:off x="307657" y="706964"/>
                <a:ext cx="3966002" cy="4770537"/>
              </a:xfrm>
              <a:prstGeom prst="rect">
                <a:avLst/>
              </a:prstGeom>
              <a:noFill/>
            </p:spPr>
            <p:txBody>
              <a:bodyPr wrap="square">
                <a:spAutoFit/>
              </a:bodyPr>
              <a:lstStyle/>
              <a:p>
                <a:pPr algn="l"/>
                <a:r>
                  <a:rPr lang="en-US" sz="1600" b="1" i="0" u="none" strike="noStrike" baseline="0" dirty="0"/>
                  <a:t>Liquid </a:t>
                </a:r>
                <a:r>
                  <a:rPr lang="en-US" sz="1600" b="1" i="0" u="none" strike="noStrike" baseline="0" dirty="0" err="1"/>
                  <a:t>Hyrogen</a:t>
                </a:r>
                <a:r>
                  <a:rPr lang="en-US" sz="1600" b="1" i="0" u="none" strike="noStrike" baseline="0" dirty="0"/>
                  <a:t> Target</a:t>
                </a:r>
              </a:p>
              <a:p>
                <a:pPr algn="l"/>
                <a:endParaRPr lang="en-US" sz="1600" dirty="0"/>
              </a:p>
              <a:p>
                <a:pPr algn="l"/>
                <a:r>
                  <a:rPr lang="en-US" sz="1600" b="1" dirty="0"/>
                  <a:t>Target performance</a:t>
                </a:r>
              </a:p>
              <a:p>
                <a:pPr algn="l"/>
                <a:endParaRPr lang="en-US" sz="1600" dirty="0"/>
              </a:p>
              <a:p>
                <a:pPr marL="742950" lvl="1" indent="-285750">
                  <a:buFont typeface="Arial" panose="020B0604020202020204" pitchFamily="34" charset="0"/>
                  <a:buChar char="•"/>
                </a:pPr>
                <a:r>
                  <a:rPr lang="en-US" sz="1600" dirty="0"/>
                  <a:t>At high beam current (power) target boiling is inevitable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Starts around </a:t>
                </a:r>
                <a14:m>
                  <m:oMath xmlns:m="http://schemas.openxmlformats.org/officeDocument/2006/math">
                    <m:r>
                      <a:rPr lang="en-CA" sz="1600" b="0" i="1" smtClean="0">
                        <a:latin typeface="Cambria Math" panose="02040503050406030204" pitchFamily="18" charset="0"/>
                      </a:rPr>
                      <m:t>100 </m:t>
                    </m:r>
                    <m:r>
                      <a:rPr lang="en-CA" sz="1600" b="0" i="1" smtClean="0">
                        <a:latin typeface="Cambria Math" panose="02040503050406030204" pitchFamily="18" charset="0"/>
                      </a:rPr>
                      <m:t>𝜇</m:t>
                    </m:r>
                    <m:r>
                      <m:rPr>
                        <m:sty m:val="p"/>
                      </m:rPr>
                      <a:rPr lang="en-CA" sz="1600" b="0" i="1" smtClean="0">
                        <a:latin typeface="Cambria Math" panose="02040503050406030204" pitchFamily="18" charset="0"/>
                      </a:rPr>
                      <m:t>A</m:t>
                    </m:r>
                  </m:oMath>
                </a14:m>
                <a:r>
                  <a:rPr lang="en-US" sz="1600" dirty="0"/>
                  <a:t> (energy dependent)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This has a </a:t>
                </a:r>
                <a14:m>
                  <m:oMath xmlns:m="http://schemas.openxmlformats.org/officeDocument/2006/math">
                    <m:r>
                      <a:rPr lang="en-CA" sz="1600" b="0" i="1" smtClean="0">
                        <a:latin typeface="Cambria Math" panose="02040503050406030204" pitchFamily="18" charset="0"/>
                      </a:rPr>
                      <m:t>1/</m:t>
                    </m:r>
                    <m:r>
                      <a:rPr lang="en-CA" sz="1600" b="0" i="1" smtClean="0">
                        <a:latin typeface="Cambria Math" panose="02040503050406030204" pitchFamily="18" charset="0"/>
                      </a:rPr>
                      <m:t>𝑓</m:t>
                    </m:r>
                  </m:oMath>
                </a14:m>
                <a:r>
                  <a:rPr lang="en-US" sz="1600" dirty="0"/>
                  <a:t> frequency dependence, which dominates at low frequency</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Fast helicity reversal (e.g.  </a:t>
                </a:r>
                <a14:m>
                  <m:oMath xmlns:m="http://schemas.openxmlformats.org/officeDocument/2006/math">
                    <m:r>
                      <a:rPr lang="en-CA" sz="1600" i="1">
                        <a:latin typeface="Cambria Math" panose="02040503050406030204" pitchFamily="18" charset="0"/>
                      </a:rPr>
                      <m:t>1920 </m:t>
                    </m:r>
                    <m:r>
                      <a:rPr lang="en-CA" sz="1600" i="1">
                        <a:latin typeface="Cambria Math" panose="02040503050406030204" pitchFamily="18" charset="0"/>
                      </a:rPr>
                      <m:t>𝐻𝑧</m:t>
                    </m:r>
                  </m:oMath>
                </a14:m>
                <a:r>
                  <a:rPr lang="en-US" sz="1600" dirty="0"/>
                  <a:t>) reduces this effect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Higher LH2 pump speeds can also reduce this effect</a:t>
                </a:r>
              </a:p>
            </p:txBody>
          </p:sp>
        </mc:Choice>
        <mc:Fallback xmlns="">
          <p:sp>
            <p:nvSpPr>
              <p:cNvPr id="7" name="TextBox 6">
                <a:extLst>
                  <a:ext uri="{FF2B5EF4-FFF2-40B4-BE49-F238E27FC236}">
                    <a16:creationId xmlns:a16="http://schemas.microsoft.com/office/drawing/2014/main" id="{7D7B8BA5-1F12-3813-061C-E45B2F7790F1}"/>
                  </a:ext>
                </a:extLst>
              </p:cNvPr>
              <p:cNvSpPr txBox="1">
                <a:spLocks noRot="1" noChangeAspect="1" noMove="1" noResize="1" noEditPoints="1" noAdjustHandles="1" noChangeArrowheads="1" noChangeShapeType="1" noTextEdit="1"/>
              </p:cNvSpPr>
              <p:nvPr/>
            </p:nvSpPr>
            <p:spPr>
              <a:xfrm>
                <a:off x="307657" y="706964"/>
                <a:ext cx="3966002" cy="4770537"/>
              </a:xfrm>
              <a:prstGeom prst="rect">
                <a:avLst/>
              </a:prstGeom>
              <a:blipFill>
                <a:blip r:embed="rId2"/>
                <a:stretch>
                  <a:fillRect l="-768" t="-383" r="-614" b="-639"/>
                </a:stretch>
              </a:blipFill>
            </p:spPr>
            <p:txBody>
              <a:bodyPr/>
              <a:lstStyle/>
              <a:p>
                <a:r>
                  <a:rPr lang="en-CA">
                    <a:noFill/>
                  </a:rPr>
                  <a:t> </a:t>
                </a:r>
              </a:p>
            </p:txBody>
          </p:sp>
        </mc:Fallback>
      </mc:AlternateContent>
      <p:pic>
        <p:nvPicPr>
          <p:cNvPr id="5" name="Picture 3" descr="Run6956_md1neg_yieldGrp-150uA-30Hz-3x3.png">
            <a:extLst>
              <a:ext uri="{FF2B5EF4-FFF2-40B4-BE49-F238E27FC236}">
                <a16:creationId xmlns:a16="http://schemas.microsoft.com/office/drawing/2014/main" id="{11961DC3-FD55-065D-EB3E-FF2FFEABD673}"/>
              </a:ext>
            </a:extLst>
          </p:cNvPr>
          <p:cNvPicPr>
            <a:picLocks noChangeAspect="1"/>
          </p:cNvPicPr>
          <p:nvPr/>
        </p:nvPicPr>
        <p:blipFill>
          <a:blip r:embed="rId3" cstate="print"/>
          <a:srcRect/>
          <a:stretch>
            <a:fillRect/>
          </a:stretch>
        </p:blipFill>
        <p:spPr bwMode="auto">
          <a:xfrm>
            <a:off x="4193887" y="1827501"/>
            <a:ext cx="3959513" cy="2740624"/>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10" name="Picture 6" descr="150uA_3x3_30Hzvs20uA_3x3_30Hz.png">
            <a:extLst>
              <a:ext uri="{FF2B5EF4-FFF2-40B4-BE49-F238E27FC236}">
                <a16:creationId xmlns:a16="http://schemas.microsoft.com/office/drawing/2014/main" id="{CFF6DA87-CD84-3EF8-9C98-7CB34EE381E1}"/>
              </a:ext>
            </a:extLst>
          </p:cNvPr>
          <p:cNvPicPr>
            <a:picLocks noChangeAspect="1"/>
          </p:cNvPicPr>
          <p:nvPr/>
        </p:nvPicPr>
        <p:blipFill>
          <a:blip r:embed="rId4" cstate="print"/>
          <a:srcRect/>
          <a:stretch>
            <a:fillRect/>
          </a:stretch>
        </p:blipFill>
        <p:spPr bwMode="auto">
          <a:xfrm>
            <a:off x="8257704" y="1840204"/>
            <a:ext cx="3781926" cy="2727922"/>
          </a:xfrm>
          <a:prstGeom prst="rect">
            <a:avLst/>
          </a:prstGeom>
          <a:noFill/>
          <a:ln w="9525">
            <a:noFill/>
            <a:miter lim="800000"/>
            <a:headEnd/>
            <a:tailEnd/>
          </a:ln>
          <a:effectLst>
            <a:outerShdw blurRad="50800" dist="101600" dir="2700000" algn="tl" rotWithShape="0">
              <a:prstClr val="black">
                <a:alpha val="40000"/>
              </a:prstClr>
            </a:outerShdw>
          </a:effectLst>
        </p:spPr>
      </p:pic>
      <p:sp>
        <p:nvSpPr>
          <p:cNvPr id="8" name="TextBox 7">
            <a:extLst>
              <a:ext uri="{FF2B5EF4-FFF2-40B4-BE49-F238E27FC236}">
                <a16:creationId xmlns:a16="http://schemas.microsoft.com/office/drawing/2014/main" id="{9E262DEC-102A-EE00-9FBC-8F8D0880BD33}"/>
              </a:ext>
            </a:extLst>
          </p:cNvPr>
          <p:cNvSpPr txBox="1"/>
          <p:nvPr/>
        </p:nvSpPr>
        <p:spPr>
          <a:xfrm>
            <a:off x="7744736" y="4630398"/>
            <a:ext cx="1025936" cy="261610"/>
          </a:xfrm>
          <a:prstGeom prst="rect">
            <a:avLst/>
          </a:prstGeom>
          <a:noFill/>
        </p:spPr>
        <p:txBody>
          <a:bodyPr wrap="square">
            <a:spAutoFit/>
          </a:bodyPr>
          <a:lstStyle/>
          <a:p>
            <a:r>
              <a:rPr lang="en-US" sz="1100" dirty="0">
                <a:solidFill>
                  <a:srgbClr val="0081AD"/>
                </a:solidFill>
                <a:latin typeface="CharisSIL"/>
              </a:rPr>
              <a:t>QWeak data</a:t>
            </a:r>
            <a:endParaRPr lang="en-CA" sz="1100" dirty="0"/>
          </a:p>
        </p:txBody>
      </p:sp>
    </p:spTree>
    <p:extLst>
      <p:ext uri="{BB962C8B-B14F-4D97-AF65-F5344CB8AC3E}">
        <p14:creationId xmlns:p14="http://schemas.microsoft.com/office/powerpoint/2010/main" val="36480668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653B3-CC55-C725-9676-1D88A364544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FF31E6C-4977-F27C-F55A-B47ABA6F3DB7}"/>
              </a:ext>
            </a:extLst>
          </p:cNvPr>
          <p:cNvSpPr>
            <a:spLocks noGrp="1"/>
          </p:cNvSpPr>
          <p:nvPr>
            <p:ph type="dt" sz="half" idx="10"/>
          </p:nvPr>
        </p:nvSpPr>
        <p:spPr/>
        <p:txBody>
          <a:bodyPr/>
          <a:lstStyle/>
          <a:p>
            <a:fld id="{6C2B8CB8-6D5C-408D-A3C3-1BABAD536AAE}" type="datetime1">
              <a:rPr lang="en-CA" smtClean="0"/>
              <a:t>2025-09-23</a:t>
            </a:fld>
            <a:endParaRPr lang="en-CA"/>
          </a:p>
        </p:txBody>
      </p:sp>
      <p:sp>
        <p:nvSpPr>
          <p:cNvPr id="3" name="Footer Placeholder 2">
            <a:extLst>
              <a:ext uri="{FF2B5EF4-FFF2-40B4-BE49-F238E27FC236}">
                <a16:creationId xmlns:a16="http://schemas.microsoft.com/office/drawing/2014/main" id="{CBDBCE83-5AC9-47F4-972F-340ECE47B7ED}"/>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3562FA96-6C31-DF0D-EB96-4D06258DEC17}"/>
              </a:ext>
            </a:extLst>
          </p:cNvPr>
          <p:cNvSpPr>
            <a:spLocks noGrp="1"/>
          </p:cNvSpPr>
          <p:nvPr>
            <p:ph type="sldNum" sz="quarter" idx="12"/>
          </p:nvPr>
        </p:nvSpPr>
        <p:spPr/>
        <p:txBody>
          <a:bodyPr/>
          <a:lstStyle/>
          <a:p>
            <a:fld id="{8C8064D2-ECE5-434A-BBA5-E34E59BF6EAC}" type="slidenum">
              <a:rPr lang="en-CA" smtClean="0"/>
              <a:t>84</a:t>
            </a:fld>
            <a:endParaRPr lang="en-CA"/>
          </a:p>
        </p:txBody>
      </p:sp>
      <p:sp>
        <p:nvSpPr>
          <p:cNvPr id="6" name="TextBox 5">
            <a:extLst>
              <a:ext uri="{FF2B5EF4-FFF2-40B4-BE49-F238E27FC236}">
                <a16:creationId xmlns:a16="http://schemas.microsoft.com/office/drawing/2014/main" id="{8651CD2B-DF1A-890C-8E3B-AA12973D061D}"/>
              </a:ext>
            </a:extLst>
          </p:cNvPr>
          <p:cNvSpPr txBox="1"/>
          <p:nvPr/>
        </p:nvSpPr>
        <p:spPr>
          <a:xfrm>
            <a:off x="271875" y="212487"/>
            <a:ext cx="4623398" cy="400110"/>
          </a:xfrm>
          <a:prstGeom prst="rect">
            <a:avLst/>
          </a:prstGeom>
          <a:noFill/>
        </p:spPr>
        <p:txBody>
          <a:bodyPr wrap="square" rtlCol="0">
            <a:spAutoFit/>
          </a:bodyPr>
          <a:lstStyle/>
          <a:p>
            <a:r>
              <a:rPr lang="en-US" sz="2000" b="1" dirty="0"/>
              <a:t>Target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8526D4-036C-FBBE-DD8E-4D19A21C25B0}"/>
                  </a:ext>
                </a:extLst>
              </p:cNvPr>
              <p:cNvSpPr txBox="1"/>
              <p:nvPr/>
            </p:nvSpPr>
            <p:spPr>
              <a:xfrm>
                <a:off x="307657" y="706964"/>
                <a:ext cx="3938880" cy="4770537"/>
              </a:xfrm>
              <a:prstGeom prst="rect">
                <a:avLst/>
              </a:prstGeom>
              <a:noFill/>
            </p:spPr>
            <p:txBody>
              <a:bodyPr wrap="square">
                <a:spAutoFit/>
              </a:bodyPr>
              <a:lstStyle/>
              <a:p>
                <a:pPr algn="l"/>
                <a:r>
                  <a:rPr lang="en-US" sz="1600" b="1" i="0" u="none" strike="noStrike" baseline="0" dirty="0"/>
                  <a:t>Liquid </a:t>
                </a:r>
                <a:r>
                  <a:rPr lang="en-US" sz="1600" b="1" i="0" u="none" strike="noStrike" baseline="0" dirty="0" err="1"/>
                  <a:t>Hyrogen</a:t>
                </a:r>
                <a:r>
                  <a:rPr lang="en-US" sz="1600" b="1" i="0" u="none" strike="noStrike" baseline="0" dirty="0"/>
                  <a:t> Target</a:t>
                </a:r>
              </a:p>
              <a:p>
                <a:pPr algn="l"/>
                <a:endParaRPr lang="en-US" sz="1600" dirty="0"/>
              </a:p>
              <a:p>
                <a:pPr algn="l"/>
                <a:r>
                  <a:rPr lang="en-US" sz="1600" b="1" dirty="0"/>
                  <a:t>Target performance</a:t>
                </a:r>
              </a:p>
              <a:p>
                <a:pPr algn="l"/>
                <a:endParaRPr lang="en-US" sz="1600" dirty="0"/>
              </a:p>
              <a:p>
                <a:pPr marL="742950" lvl="1" indent="-285750">
                  <a:buFont typeface="Arial" panose="020B0604020202020204" pitchFamily="34" charset="0"/>
                  <a:buChar char="•"/>
                </a:pPr>
                <a:r>
                  <a:rPr lang="en-US" sz="1600" dirty="0"/>
                  <a:t>At high beam current (power) target boiling is inevitable</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Starts around </a:t>
                </a:r>
                <a14:m>
                  <m:oMath xmlns:m="http://schemas.openxmlformats.org/officeDocument/2006/math">
                    <m:r>
                      <a:rPr lang="en-CA" sz="1600" b="0" i="1" smtClean="0">
                        <a:latin typeface="Cambria Math" panose="02040503050406030204" pitchFamily="18" charset="0"/>
                      </a:rPr>
                      <m:t>100 </m:t>
                    </m:r>
                    <m:r>
                      <a:rPr lang="en-CA" sz="1600" b="0" i="1" smtClean="0">
                        <a:latin typeface="Cambria Math" panose="02040503050406030204" pitchFamily="18" charset="0"/>
                      </a:rPr>
                      <m:t>𝜇</m:t>
                    </m:r>
                    <m:r>
                      <m:rPr>
                        <m:sty m:val="p"/>
                      </m:rPr>
                      <a:rPr lang="en-CA" sz="1600" b="0" i="1" smtClean="0">
                        <a:latin typeface="Cambria Math" panose="02040503050406030204" pitchFamily="18" charset="0"/>
                      </a:rPr>
                      <m:t>A</m:t>
                    </m:r>
                  </m:oMath>
                </a14:m>
                <a:r>
                  <a:rPr lang="en-US" sz="1600" dirty="0"/>
                  <a:t> (energy dependent)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This has a </a:t>
                </a:r>
                <a14:m>
                  <m:oMath xmlns:m="http://schemas.openxmlformats.org/officeDocument/2006/math">
                    <m:r>
                      <a:rPr lang="en-CA" sz="1600" b="0" i="1" smtClean="0">
                        <a:latin typeface="Cambria Math" panose="02040503050406030204" pitchFamily="18" charset="0"/>
                      </a:rPr>
                      <m:t>1/</m:t>
                    </m:r>
                    <m:r>
                      <a:rPr lang="en-CA" sz="1600" b="0" i="1" smtClean="0">
                        <a:latin typeface="Cambria Math" panose="02040503050406030204" pitchFamily="18" charset="0"/>
                      </a:rPr>
                      <m:t>𝑓</m:t>
                    </m:r>
                  </m:oMath>
                </a14:m>
                <a:r>
                  <a:rPr lang="en-US" sz="1600" dirty="0"/>
                  <a:t> frequency dependence, which dominates at low frequency</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Fast helicity reversal (e.g.  </a:t>
                </a:r>
                <a14:m>
                  <m:oMath xmlns:m="http://schemas.openxmlformats.org/officeDocument/2006/math">
                    <m:r>
                      <a:rPr lang="en-CA" sz="1600" i="1">
                        <a:latin typeface="Cambria Math" panose="02040503050406030204" pitchFamily="18" charset="0"/>
                      </a:rPr>
                      <m:t>1920 </m:t>
                    </m:r>
                    <m:r>
                      <a:rPr lang="en-CA" sz="1600" i="1">
                        <a:latin typeface="Cambria Math" panose="02040503050406030204" pitchFamily="18" charset="0"/>
                      </a:rPr>
                      <m:t>𝐻𝑧</m:t>
                    </m:r>
                  </m:oMath>
                </a14:m>
                <a:r>
                  <a:rPr lang="en-US" sz="1600" dirty="0"/>
                  <a:t>) reduces this effect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Higher LH2 pump speeds can also reduce this effect</a:t>
                </a:r>
              </a:p>
            </p:txBody>
          </p:sp>
        </mc:Choice>
        <mc:Fallback xmlns="">
          <p:sp>
            <p:nvSpPr>
              <p:cNvPr id="7" name="TextBox 6">
                <a:extLst>
                  <a:ext uri="{FF2B5EF4-FFF2-40B4-BE49-F238E27FC236}">
                    <a16:creationId xmlns:a16="http://schemas.microsoft.com/office/drawing/2014/main" id="{748526D4-036C-FBBE-DD8E-4D19A21C25B0}"/>
                  </a:ext>
                </a:extLst>
              </p:cNvPr>
              <p:cNvSpPr txBox="1">
                <a:spLocks noRot="1" noChangeAspect="1" noMove="1" noResize="1" noEditPoints="1" noAdjustHandles="1" noChangeArrowheads="1" noChangeShapeType="1" noTextEdit="1"/>
              </p:cNvSpPr>
              <p:nvPr/>
            </p:nvSpPr>
            <p:spPr>
              <a:xfrm>
                <a:off x="307657" y="706964"/>
                <a:ext cx="3938880" cy="4770537"/>
              </a:xfrm>
              <a:prstGeom prst="rect">
                <a:avLst/>
              </a:prstGeom>
              <a:blipFill>
                <a:blip r:embed="rId2"/>
                <a:stretch>
                  <a:fillRect l="-773" t="-383" r="-1236" b="-639"/>
                </a:stretch>
              </a:blipFill>
            </p:spPr>
            <p:txBody>
              <a:bodyPr/>
              <a:lstStyle/>
              <a:p>
                <a:r>
                  <a:rPr lang="en-CA">
                    <a:noFill/>
                  </a:rPr>
                  <a:t> </a:t>
                </a:r>
              </a:p>
            </p:txBody>
          </p:sp>
        </mc:Fallback>
      </mc:AlternateContent>
      <p:grpSp>
        <p:nvGrpSpPr>
          <p:cNvPr id="8" name="Group 7">
            <a:extLst>
              <a:ext uri="{FF2B5EF4-FFF2-40B4-BE49-F238E27FC236}">
                <a16:creationId xmlns:a16="http://schemas.microsoft.com/office/drawing/2014/main" id="{91698532-A834-1C70-E740-5B10D8F8D7D5}"/>
              </a:ext>
            </a:extLst>
          </p:cNvPr>
          <p:cNvGrpSpPr/>
          <p:nvPr/>
        </p:nvGrpSpPr>
        <p:grpSpPr>
          <a:xfrm>
            <a:off x="4284471" y="1456154"/>
            <a:ext cx="3967141" cy="3823929"/>
            <a:chOff x="-41552" y="838200"/>
            <a:chExt cx="4355739" cy="5111272"/>
          </a:xfrm>
        </p:grpSpPr>
        <p:pic>
          <p:nvPicPr>
            <p:cNvPr id="9" name="Picture 8" descr="11805_1.png">
              <a:extLst>
                <a:ext uri="{FF2B5EF4-FFF2-40B4-BE49-F238E27FC236}">
                  <a16:creationId xmlns:a16="http://schemas.microsoft.com/office/drawing/2014/main" id="{6C65A998-FCE0-1781-95E8-723910C87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3856987" cy="2395827"/>
            </a:xfrm>
            <a:prstGeom prst="rect">
              <a:avLst/>
            </a:prstGeom>
          </p:spPr>
        </p:pic>
        <p:pic>
          <p:nvPicPr>
            <p:cNvPr id="11" name="Picture 10" descr="11822.png">
              <a:extLst>
                <a:ext uri="{FF2B5EF4-FFF2-40B4-BE49-F238E27FC236}">
                  <a16:creationId xmlns:a16="http://schemas.microsoft.com/office/drawing/2014/main" id="{A8F6A761-CD2A-C7E2-2222-CBC9E32AC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375950"/>
              <a:ext cx="3646374" cy="2310748"/>
            </a:xfrm>
            <a:prstGeom prst="rect">
              <a:avLst/>
            </a:prstGeom>
          </p:spPr>
        </p:pic>
        <p:sp>
          <p:nvSpPr>
            <p:cNvPr id="12" name="TextBox 11">
              <a:extLst>
                <a:ext uri="{FF2B5EF4-FFF2-40B4-BE49-F238E27FC236}">
                  <a16:creationId xmlns:a16="http://schemas.microsoft.com/office/drawing/2014/main" id="{773BD2CA-0CC9-73D8-119E-2EEF3E6709B7}"/>
                </a:ext>
              </a:extLst>
            </p:cNvPr>
            <p:cNvSpPr txBox="1"/>
            <p:nvPr/>
          </p:nvSpPr>
          <p:spPr>
            <a:xfrm>
              <a:off x="1730471" y="3065539"/>
              <a:ext cx="1371600" cy="369332"/>
            </a:xfrm>
            <a:prstGeom prst="rect">
              <a:avLst/>
            </a:prstGeom>
            <a:noFill/>
          </p:spPr>
          <p:txBody>
            <a:bodyPr wrap="square" rtlCol="0">
              <a:spAutoFit/>
            </a:bodyPr>
            <a:lstStyle/>
            <a:p>
              <a:r>
                <a:rPr lang="en-US" dirty="0"/>
                <a:t>Time (sec)</a:t>
              </a:r>
            </a:p>
          </p:txBody>
        </p:sp>
        <p:sp>
          <p:nvSpPr>
            <p:cNvPr id="13" name="TextBox 12">
              <a:extLst>
                <a:ext uri="{FF2B5EF4-FFF2-40B4-BE49-F238E27FC236}">
                  <a16:creationId xmlns:a16="http://schemas.microsoft.com/office/drawing/2014/main" id="{93A30EB0-575A-C01D-565C-649ED285FCC9}"/>
                </a:ext>
              </a:extLst>
            </p:cNvPr>
            <p:cNvSpPr txBox="1"/>
            <p:nvPr/>
          </p:nvSpPr>
          <p:spPr>
            <a:xfrm>
              <a:off x="1837821" y="5580140"/>
              <a:ext cx="1371600" cy="369332"/>
            </a:xfrm>
            <a:prstGeom prst="rect">
              <a:avLst/>
            </a:prstGeom>
            <a:noFill/>
          </p:spPr>
          <p:txBody>
            <a:bodyPr wrap="square" rtlCol="0">
              <a:spAutoFit/>
            </a:bodyPr>
            <a:lstStyle/>
            <a:p>
              <a:r>
                <a:rPr lang="en-US" dirty="0"/>
                <a:t>Time (sec)</a:t>
              </a:r>
            </a:p>
          </p:txBody>
        </p:sp>
        <p:sp>
          <p:nvSpPr>
            <p:cNvPr id="14" name="TextBox 13">
              <a:extLst>
                <a:ext uri="{FF2B5EF4-FFF2-40B4-BE49-F238E27FC236}">
                  <a16:creationId xmlns:a16="http://schemas.microsoft.com/office/drawing/2014/main" id="{D293A4CE-348A-83D6-F310-E99EC56E4102}"/>
                </a:ext>
              </a:extLst>
            </p:cNvPr>
            <p:cNvSpPr txBox="1"/>
            <p:nvPr/>
          </p:nvSpPr>
          <p:spPr>
            <a:xfrm>
              <a:off x="1096647" y="2533689"/>
              <a:ext cx="2895600" cy="445252"/>
            </a:xfrm>
            <a:prstGeom prst="rect">
              <a:avLst/>
            </a:prstGeom>
            <a:noFill/>
          </p:spPr>
          <p:txBody>
            <a:bodyPr wrap="square" rtlCol="0">
              <a:spAutoFit/>
            </a:bodyPr>
            <a:lstStyle/>
            <a:p>
              <a:r>
                <a:rPr lang="en-US" sz="1600" b="1" dirty="0">
                  <a:solidFill>
                    <a:srgbClr val="FF0000"/>
                  </a:solidFill>
                </a:rPr>
                <a:t>Pump speed = 28.5 Hz </a:t>
              </a:r>
            </a:p>
          </p:txBody>
        </p:sp>
        <p:sp>
          <p:nvSpPr>
            <p:cNvPr id="15" name="TextBox 14">
              <a:extLst>
                <a:ext uri="{FF2B5EF4-FFF2-40B4-BE49-F238E27FC236}">
                  <a16:creationId xmlns:a16="http://schemas.microsoft.com/office/drawing/2014/main" id="{49ED0E7E-4FB8-8BC5-CF10-599E5E4CE469}"/>
                </a:ext>
              </a:extLst>
            </p:cNvPr>
            <p:cNvSpPr txBox="1"/>
            <p:nvPr/>
          </p:nvSpPr>
          <p:spPr>
            <a:xfrm>
              <a:off x="1109805" y="5081527"/>
              <a:ext cx="2286000" cy="445252"/>
            </a:xfrm>
            <a:prstGeom prst="rect">
              <a:avLst/>
            </a:prstGeom>
            <a:noFill/>
          </p:spPr>
          <p:txBody>
            <a:bodyPr wrap="square" rtlCol="0">
              <a:spAutoFit/>
            </a:bodyPr>
            <a:lstStyle/>
            <a:p>
              <a:r>
                <a:rPr lang="en-US" sz="1600" b="1" dirty="0">
                  <a:solidFill>
                    <a:srgbClr val="FF0000"/>
                  </a:solidFill>
                </a:rPr>
                <a:t>Pump speed = 12 Hz </a:t>
              </a:r>
            </a:p>
          </p:txBody>
        </p:sp>
        <p:sp>
          <p:nvSpPr>
            <p:cNvPr id="16" name="TextBox 15">
              <a:extLst>
                <a:ext uri="{FF2B5EF4-FFF2-40B4-BE49-F238E27FC236}">
                  <a16:creationId xmlns:a16="http://schemas.microsoft.com/office/drawing/2014/main" id="{275B2979-CB1E-8A03-E2E3-EAB8CC5ED902}"/>
                </a:ext>
              </a:extLst>
            </p:cNvPr>
            <p:cNvSpPr txBox="1"/>
            <p:nvPr/>
          </p:nvSpPr>
          <p:spPr>
            <a:xfrm rot="16200000">
              <a:off x="-1245183" y="3593566"/>
              <a:ext cx="2776594" cy="369332"/>
            </a:xfrm>
            <a:prstGeom prst="rect">
              <a:avLst/>
            </a:prstGeom>
            <a:noFill/>
          </p:spPr>
          <p:txBody>
            <a:bodyPr wrap="none" rtlCol="0">
              <a:spAutoFit/>
            </a:bodyPr>
            <a:lstStyle/>
            <a:p>
              <a:r>
                <a:rPr lang="en-US" b="1" dirty="0"/>
                <a:t>Main Detector Yield (V/</a:t>
              </a:r>
              <a:r>
                <a:rPr lang="el-GR" b="1" dirty="0">
                  <a:latin typeface="Calibri"/>
                </a:rPr>
                <a:t>μ</a:t>
              </a:r>
              <a:r>
                <a:rPr lang="en-US" b="1" dirty="0">
                  <a:latin typeface="Calibri"/>
                </a:rPr>
                <a:t>A)</a:t>
              </a:r>
              <a:endParaRPr lang="en-US" b="1" dirty="0"/>
            </a:p>
          </p:txBody>
        </p:sp>
      </p:grpSp>
      <p:pic>
        <p:nvPicPr>
          <p:cNvPr id="17" name="Content Placeholder 10" descr="subcool.png">
            <a:extLst>
              <a:ext uri="{FF2B5EF4-FFF2-40B4-BE49-F238E27FC236}">
                <a16:creationId xmlns:a16="http://schemas.microsoft.com/office/drawing/2014/main" id="{92110C01-0845-D639-CD1D-F1EC70707C08}"/>
              </a:ext>
            </a:extLst>
          </p:cNvPr>
          <p:cNvPicPr>
            <a:picLocks noChangeAspect="1"/>
          </p:cNvPicPr>
          <p:nvPr/>
        </p:nvPicPr>
        <p:blipFill>
          <a:blip r:embed="rId5">
            <a:extLst>
              <a:ext uri="{28A0092B-C50C-407E-A947-70E740481C1C}">
                <a14:useLocalDpi xmlns:a14="http://schemas.microsoft.com/office/drawing/2010/main" val="0"/>
              </a:ext>
            </a:extLst>
          </a:blip>
          <a:srcRect r="8265"/>
          <a:stretch>
            <a:fillRect/>
          </a:stretch>
        </p:blipFill>
        <p:spPr>
          <a:xfrm>
            <a:off x="8402835" y="1365289"/>
            <a:ext cx="3663120" cy="3832355"/>
          </a:xfrm>
          <a:prstGeom prst="rect">
            <a:avLst/>
          </a:prstGeom>
        </p:spPr>
      </p:pic>
      <p:sp>
        <p:nvSpPr>
          <p:cNvPr id="18" name="TextBox 17">
            <a:extLst>
              <a:ext uri="{FF2B5EF4-FFF2-40B4-BE49-F238E27FC236}">
                <a16:creationId xmlns:a16="http://schemas.microsoft.com/office/drawing/2014/main" id="{F0267CE2-7D0E-9612-832C-6BA4DBFA225F}"/>
              </a:ext>
            </a:extLst>
          </p:cNvPr>
          <p:cNvSpPr txBox="1"/>
          <p:nvPr/>
        </p:nvSpPr>
        <p:spPr>
          <a:xfrm rot="16200000">
            <a:off x="7717638" y="3998639"/>
            <a:ext cx="986748" cy="307777"/>
          </a:xfrm>
          <a:prstGeom prst="rect">
            <a:avLst/>
          </a:prstGeom>
          <a:solidFill>
            <a:schemeClr val="bg1"/>
          </a:solidFill>
          <a:ln>
            <a:solidFill>
              <a:schemeClr val="tx1"/>
            </a:solidFill>
          </a:ln>
        </p:spPr>
        <p:txBody>
          <a:bodyPr wrap="square" rtlCol="0">
            <a:spAutoFit/>
          </a:bodyPr>
          <a:lstStyle/>
          <a:p>
            <a:r>
              <a:rPr lang="el-GR" sz="1400" dirty="0">
                <a:cs typeface="Arial"/>
              </a:rPr>
              <a:t>σ</a:t>
            </a:r>
            <a:r>
              <a:rPr lang="en-US" sz="1400" baseline="-25000" dirty="0" err="1">
                <a:cs typeface="Arial"/>
              </a:rPr>
              <a:t>tgt</a:t>
            </a:r>
            <a:r>
              <a:rPr lang="en-US" sz="1400" dirty="0">
                <a:cs typeface="Arial"/>
              </a:rPr>
              <a:t> (ppm)</a:t>
            </a:r>
            <a:endParaRPr lang="en-US" sz="1400" dirty="0"/>
          </a:p>
        </p:txBody>
      </p:sp>
      <p:sp>
        <p:nvSpPr>
          <p:cNvPr id="19" name="TextBox 18">
            <a:extLst>
              <a:ext uri="{FF2B5EF4-FFF2-40B4-BE49-F238E27FC236}">
                <a16:creationId xmlns:a16="http://schemas.microsoft.com/office/drawing/2014/main" id="{8C63E29F-90B3-E5A5-6FF7-CF61EF5B6BA7}"/>
              </a:ext>
            </a:extLst>
          </p:cNvPr>
          <p:cNvSpPr txBox="1"/>
          <p:nvPr/>
        </p:nvSpPr>
        <p:spPr>
          <a:xfrm rot="16200000">
            <a:off x="7631572" y="2203133"/>
            <a:ext cx="1158879" cy="307777"/>
          </a:xfrm>
          <a:prstGeom prst="rect">
            <a:avLst/>
          </a:prstGeom>
          <a:solidFill>
            <a:schemeClr val="bg1"/>
          </a:solidFill>
          <a:ln>
            <a:solidFill>
              <a:schemeClr val="tx1"/>
            </a:solidFill>
          </a:ln>
        </p:spPr>
        <p:txBody>
          <a:bodyPr wrap="square" rtlCol="0">
            <a:spAutoFit/>
          </a:bodyPr>
          <a:lstStyle/>
          <a:p>
            <a:r>
              <a:rPr lang="el-GR" sz="1400" dirty="0">
                <a:cs typeface="Arial"/>
              </a:rPr>
              <a:t>Δ</a:t>
            </a:r>
            <a:r>
              <a:rPr lang="en-US" sz="1400" dirty="0" err="1">
                <a:cs typeface="Arial"/>
              </a:rPr>
              <a:t>A</a:t>
            </a:r>
            <a:r>
              <a:rPr lang="en-US" sz="1400" baseline="-25000" dirty="0" err="1">
                <a:cs typeface="Arial"/>
              </a:rPr>
              <a:t>qrt</a:t>
            </a:r>
            <a:r>
              <a:rPr lang="en-US" sz="1400" dirty="0">
                <a:cs typeface="Arial"/>
              </a:rPr>
              <a:t> (ppm)</a:t>
            </a:r>
            <a:endParaRPr lang="en-US" sz="1400" dirty="0"/>
          </a:p>
        </p:txBody>
      </p:sp>
      <p:sp>
        <p:nvSpPr>
          <p:cNvPr id="5" name="TextBox 4">
            <a:extLst>
              <a:ext uri="{FF2B5EF4-FFF2-40B4-BE49-F238E27FC236}">
                <a16:creationId xmlns:a16="http://schemas.microsoft.com/office/drawing/2014/main" id="{A4EA0440-3DA6-B5BA-BE43-19F7007B7BEF}"/>
              </a:ext>
            </a:extLst>
          </p:cNvPr>
          <p:cNvSpPr txBox="1"/>
          <p:nvPr/>
        </p:nvSpPr>
        <p:spPr>
          <a:xfrm>
            <a:off x="7718344" y="5173016"/>
            <a:ext cx="1025936" cy="261610"/>
          </a:xfrm>
          <a:prstGeom prst="rect">
            <a:avLst/>
          </a:prstGeom>
          <a:noFill/>
        </p:spPr>
        <p:txBody>
          <a:bodyPr wrap="square">
            <a:spAutoFit/>
          </a:bodyPr>
          <a:lstStyle/>
          <a:p>
            <a:r>
              <a:rPr lang="en-US" sz="1100" dirty="0">
                <a:solidFill>
                  <a:srgbClr val="0081AD"/>
                </a:solidFill>
                <a:latin typeface="CharisSIL"/>
              </a:rPr>
              <a:t>QWeak data</a:t>
            </a:r>
            <a:endParaRPr lang="en-CA" sz="1100" dirty="0"/>
          </a:p>
        </p:txBody>
      </p:sp>
    </p:spTree>
    <p:extLst>
      <p:ext uri="{BB962C8B-B14F-4D97-AF65-F5344CB8AC3E}">
        <p14:creationId xmlns:p14="http://schemas.microsoft.com/office/powerpoint/2010/main" val="1736300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D835F-6DF9-C066-F825-843215FFB73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7A38DAC-96E2-9E01-217D-5790AA424AE1}"/>
              </a:ext>
            </a:extLst>
          </p:cNvPr>
          <p:cNvSpPr>
            <a:spLocks noGrp="1"/>
          </p:cNvSpPr>
          <p:nvPr>
            <p:ph type="dt" sz="half" idx="10"/>
          </p:nvPr>
        </p:nvSpPr>
        <p:spPr/>
        <p:txBody>
          <a:bodyPr/>
          <a:lstStyle/>
          <a:p>
            <a:fld id="{6CAE63B1-B787-4F6C-82F4-9B9A8281FB2F}" type="datetime1">
              <a:rPr lang="en-CA" smtClean="0"/>
              <a:t>2025-09-23</a:t>
            </a:fld>
            <a:endParaRPr lang="en-CA"/>
          </a:p>
        </p:txBody>
      </p:sp>
      <p:sp>
        <p:nvSpPr>
          <p:cNvPr id="3" name="Footer Placeholder 2">
            <a:extLst>
              <a:ext uri="{FF2B5EF4-FFF2-40B4-BE49-F238E27FC236}">
                <a16:creationId xmlns:a16="http://schemas.microsoft.com/office/drawing/2014/main" id="{F4542DF7-4559-10C5-4DBA-788DD9AFAD2B}"/>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CB362553-E8A3-7DBB-B94B-58BADF7C30F8}"/>
              </a:ext>
            </a:extLst>
          </p:cNvPr>
          <p:cNvSpPr>
            <a:spLocks noGrp="1"/>
          </p:cNvSpPr>
          <p:nvPr>
            <p:ph type="sldNum" sz="quarter" idx="12"/>
          </p:nvPr>
        </p:nvSpPr>
        <p:spPr/>
        <p:txBody>
          <a:bodyPr/>
          <a:lstStyle/>
          <a:p>
            <a:fld id="{8C8064D2-ECE5-434A-BBA5-E34E59BF6EAC}" type="slidenum">
              <a:rPr lang="en-CA" smtClean="0"/>
              <a:t>85</a:t>
            </a:fld>
            <a:endParaRPr lang="en-CA"/>
          </a:p>
        </p:txBody>
      </p:sp>
      <p:sp>
        <p:nvSpPr>
          <p:cNvPr id="6" name="TextBox 5">
            <a:extLst>
              <a:ext uri="{FF2B5EF4-FFF2-40B4-BE49-F238E27FC236}">
                <a16:creationId xmlns:a16="http://schemas.microsoft.com/office/drawing/2014/main" id="{8BCA2578-0AB4-9FE9-EAF3-E6C6D52FFA10}"/>
              </a:ext>
            </a:extLst>
          </p:cNvPr>
          <p:cNvSpPr txBox="1"/>
          <p:nvPr/>
        </p:nvSpPr>
        <p:spPr>
          <a:xfrm>
            <a:off x="271875" y="212487"/>
            <a:ext cx="4623398" cy="400110"/>
          </a:xfrm>
          <a:prstGeom prst="rect">
            <a:avLst/>
          </a:prstGeom>
          <a:noFill/>
        </p:spPr>
        <p:txBody>
          <a:bodyPr wrap="square" rtlCol="0">
            <a:spAutoFit/>
          </a:bodyPr>
          <a:lstStyle/>
          <a:p>
            <a:r>
              <a:rPr lang="en-US" sz="2000" b="1" dirty="0"/>
              <a:t>Target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EBB167-937C-D5A8-BE5B-8141C79EDDBE}"/>
                  </a:ext>
                </a:extLst>
              </p:cNvPr>
              <p:cNvSpPr txBox="1"/>
              <p:nvPr/>
            </p:nvSpPr>
            <p:spPr>
              <a:xfrm>
                <a:off x="307656" y="706964"/>
                <a:ext cx="6852562" cy="4524315"/>
              </a:xfrm>
              <a:prstGeom prst="rect">
                <a:avLst/>
              </a:prstGeom>
              <a:noFill/>
            </p:spPr>
            <p:txBody>
              <a:bodyPr wrap="square">
                <a:spAutoFit/>
              </a:bodyPr>
              <a:lstStyle/>
              <a:p>
                <a:pPr algn="l"/>
                <a:r>
                  <a:rPr lang="en-US" sz="1600" b="1" i="0" u="none" strike="noStrike" baseline="0" dirty="0"/>
                  <a:t>Solid Targets</a:t>
                </a:r>
              </a:p>
              <a:p>
                <a:pPr algn="l"/>
                <a:endParaRPr lang="en-US" sz="1600" dirty="0"/>
              </a:p>
              <a:p>
                <a:r>
                  <a:rPr lang="en-US" sz="1600" dirty="0"/>
                  <a:t>Solid targets (</a:t>
                </a:r>
                <a14:m>
                  <m:oMath xmlns:m="http://schemas.openxmlformats.org/officeDocument/2006/math">
                    <m:r>
                      <a:rPr lang="en-CA" sz="1600" i="1">
                        <a:latin typeface="Cambria Math" panose="02040503050406030204" pitchFamily="18" charset="0"/>
                      </a:rPr>
                      <m:t>𝑒</m:t>
                    </m:r>
                    <m:r>
                      <a:rPr lang="en-CA" sz="1600" i="1">
                        <a:latin typeface="Cambria Math" panose="02040503050406030204" pitchFamily="18" charset="0"/>
                      </a:rPr>
                      <m:t>→</m:t>
                    </m:r>
                    <m:r>
                      <a:rPr lang="en-CA" sz="1600" i="1">
                        <a:latin typeface="Cambria Math" panose="02040503050406030204" pitchFamily="18" charset="0"/>
                      </a:rPr>
                      <m:t>𝑁</m:t>
                    </m:r>
                  </m:oMath>
                </a14:m>
                <a:r>
                  <a:rPr lang="en-US" sz="1600" dirty="0"/>
                  <a:t> scattering) are required for specialized calibration measurements and are regularly used for specific physics measurements</a:t>
                </a:r>
              </a:p>
              <a:p>
                <a:pPr marL="285750" indent="-285750" algn="l">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Neutron radius measurements</a:t>
                </a:r>
                <a:r>
                  <a:rPr lang="en-US" sz="1600" b="0" i="0" u="none" strike="noStrike" baseline="0" dirty="0"/>
                  <a:t> </a:t>
                </a:r>
                <a:r>
                  <a:rPr lang="en-US" sz="1600" b="0" i="0" u="none" strike="noStrike" dirty="0"/>
                  <a:t>(</a:t>
                </a:r>
                <a14:m>
                  <m:oMath xmlns:m="http://schemas.openxmlformats.org/officeDocument/2006/math">
                    <m:r>
                      <a:rPr lang="en-CA" sz="1600" b="0" i="1" u="none" strike="noStrike" baseline="30000" smtClean="0">
                        <a:latin typeface="Cambria Math" panose="02040503050406030204" pitchFamily="18" charset="0"/>
                      </a:rPr>
                      <m:t>208</m:t>
                    </m:r>
                    <m:r>
                      <a:rPr lang="en-CA" sz="1600" b="0" i="1" u="none" strike="noStrike" smtClean="0">
                        <a:latin typeface="Cambria Math" panose="02040503050406030204" pitchFamily="18" charset="0"/>
                      </a:rPr>
                      <m:t>𝑃𝑏</m:t>
                    </m:r>
                  </m:oMath>
                </a14:m>
                <a:r>
                  <a:rPr lang="en-US" sz="1600" b="0" i="0" u="none" strike="noStrike" dirty="0"/>
                  <a:t>, </a:t>
                </a:r>
                <a14:m>
                  <m:oMath xmlns:m="http://schemas.openxmlformats.org/officeDocument/2006/math">
                    <m:r>
                      <a:rPr lang="en-CA" sz="1600" b="0" i="1" u="none" strike="noStrike" baseline="30000" smtClean="0">
                        <a:latin typeface="Cambria Math" panose="02040503050406030204" pitchFamily="18" charset="0"/>
                      </a:rPr>
                      <m:t>12</m:t>
                    </m:r>
                    <m:r>
                      <a:rPr lang="en-CA" sz="1600" b="0" i="1" u="none" strike="noStrike" smtClean="0">
                        <a:latin typeface="Cambria Math" panose="02040503050406030204" pitchFamily="18" charset="0"/>
                      </a:rPr>
                      <m:t>𝐶</m:t>
                    </m:r>
                  </m:oMath>
                </a14:m>
                <a:r>
                  <a:rPr lang="en-US" sz="1600" b="0" i="0" u="none" strike="noStrike" dirty="0"/>
                  <a:t>)</a:t>
                </a:r>
              </a:p>
              <a:p>
                <a:pPr marL="742950" lvl="1" indent="-285750">
                  <a:buFont typeface="Arial" panose="020B0604020202020204" pitchFamily="34" charset="0"/>
                  <a:buChar char="•"/>
                </a:pPr>
                <a:r>
                  <a:rPr lang="en-US" sz="1600" baseline="0" dirty="0"/>
                  <a:t>Weak mixing angle from </a:t>
                </a:r>
                <a14:m>
                  <m:oMath xmlns:m="http://schemas.openxmlformats.org/officeDocument/2006/math">
                    <m:r>
                      <a:rPr lang="en-CA" sz="1600" b="0" i="0" baseline="30000" smtClean="0">
                        <a:latin typeface="Cambria Math" panose="02040503050406030204" pitchFamily="18" charset="0"/>
                      </a:rPr>
                      <m:t>12</m:t>
                    </m:r>
                    <m:r>
                      <a:rPr lang="en-CA" sz="1600" b="0" i="1" baseline="0" smtClean="0">
                        <a:latin typeface="Cambria Math" panose="02040503050406030204" pitchFamily="18" charset="0"/>
                      </a:rPr>
                      <m:t>𝐶</m:t>
                    </m:r>
                  </m:oMath>
                </a14:m>
                <a:endParaRPr lang="en-US" sz="1600" b="0" i="0" u="none" strike="noStrike" baseline="0" dirty="0"/>
              </a:p>
              <a:p>
                <a:pPr marL="742950" lvl="1" indent="-285750">
                  <a:buFont typeface="Arial" panose="020B0604020202020204" pitchFamily="34" charset="0"/>
                  <a:buChar char="•"/>
                </a:pPr>
                <a:r>
                  <a:rPr lang="en-US" sz="1600" b="0" i="0" u="none" strike="noStrike" baseline="0" dirty="0"/>
                  <a:t>Calibration measurements (materials found in the </a:t>
                </a:r>
                <a14:m>
                  <m:oMath xmlns:m="http://schemas.openxmlformats.org/officeDocument/2006/math">
                    <m:r>
                      <a:rPr lang="en-CA" sz="1600" b="0" i="1" u="none" strike="noStrike" baseline="0" smtClean="0">
                        <a:latin typeface="Cambria Math" panose="02040503050406030204" pitchFamily="18" charset="0"/>
                      </a:rPr>
                      <m:t>𝐿𝐻</m:t>
                    </m:r>
                    <m:r>
                      <a:rPr lang="en-CA" sz="1600" b="0" i="1" u="none" strike="noStrike" baseline="0" smtClean="0">
                        <a:latin typeface="Cambria Math" panose="02040503050406030204" pitchFamily="18" charset="0"/>
                      </a:rPr>
                      <m:t>2 </m:t>
                    </m:r>
                  </m:oMath>
                </a14:m>
                <a:r>
                  <a:rPr lang="en-US" sz="1600" b="0" i="0" u="none" strike="noStrike" baseline="0" dirty="0"/>
                  <a:t>target windows)</a:t>
                </a:r>
              </a:p>
              <a:p>
                <a:pPr algn="l"/>
                <a:endParaRPr lang="en-US" sz="1600" dirty="0"/>
              </a:p>
              <a:p>
                <a:pPr algn="l"/>
                <a:r>
                  <a:rPr lang="en-US" sz="1600" b="0" i="0" u="none" strike="noStrike" baseline="0" dirty="0"/>
                  <a:t>For the physics measurements the target composition/purity and thickness</a:t>
                </a:r>
                <a:br>
                  <a:rPr lang="en-US" sz="1600" b="0" i="0" u="none" strike="noStrike" baseline="0" dirty="0"/>
                </a:br>
                <a:r>
                  <a:rPr lang="en-US" sz="1600" b="0" i="0" u="none" strike="noStrike" baseline="0" dirty="0"/>
                  <a:t>has to be carefully studied and designed (preferably no melting </a:t>
                </a:r>
                <a14:m>
                  <m:oMath xmlns:m="http://schemas.openxmlformats.org/officeDocument/2006/math">
                    <m:r>
                      <a:rPr lang="en-CA" sz="1600" b="0" i="1" u="none" strike="noStrike" baseline="30000" smtClean="0">
                        <a:latin typeface="Cambria Math" panose="02040503050406030204" pitchFamily="18" charset="0"/>
                      </a:rPr>
                      <m:t>208</m:t>
                    </m:r>
                    <m:r>
                      <a:rPr lang="en-CA" sz="1600" b="0" i="1" u="none" strike="noStrike" baseline="0" smtClean="0">
                        <a:latin typeface="Cambria Math" panose="02040503050406030204" pitchFamily="18" charset="0"/>
                      </a:rPr>
                      <m:t>𝑃𝑏</m:t>
                    </m:r>
                  </m:oMath>
                </a14:m>
                <a:r>
                  <a:rPr lang="en-US" sz="1600" b="0" i="0" u="none" strike="noStrike" baseline="0" dirty="0"/>
                  <a:t>).</a:t>
                </a:r>
              </a:p>
              <a:p>
                <a:pPr algn="l"/>
                <a:endParaRPr lang="en-US" sz="1600" dirty="0"/>
              </a:p>
              <a:p>
                <a:pPr marL="1200150" lvl="2" indent="-285750">
                  <a:buFont typeface="Arial" panose="020B0604020202020204" pitchFamily="34" charset="0"/>
                  <a:buChar char="•"/>
                </a:pPr>
                <a:r>
                  <a:rPr lang="en-US" sz="1600" b="0" i="0" u="none" strike="noStrike" baseline="0" dirty="0"/>
                  <a:t>For calibration (target/spectrometer background studies) use</a:t>
                </a:r>
                <a:br>
                  <a:rPr lang="en-US" sz="1600" b="0" i="0" u="none" strike="noStrike" baseline="0" dirty="0"/>
                </a:br>
                <a:r>
                  <a:rPr lang="en-US" sz="1600" b="0" i="0" u="none" strike="noStrike" baseline="0" dirty="0"/>
                  <a:t>(e.g.) </a:t>
                </a:r>
                <a14:m>
                  <m:oMath xmlns:m="http://schemas.openxmlformats.org/officeDocument/2006/math">
                    <m:r>
                      <a:rPr lang="en-CA" sz="1600" b="0" i="1" u="none" strike="noStrike" baseline="0" smtClean="0">
                        <a:latin typeface="Cambria Math" panose="02040503050406030204" pitchFamily="18" charset="0"/>
                      </a:rPr>
                      <m:t>𝐴𝑙</m:t>
                    </m:r>
                  </m:oMath>
                </a14:m>
                <a:r>
                  <a:rPr lang="en-US" sz="1600" b="0" i="0" u="none" strike="noStrike" baseline="0" dirty="0"/>
                  <a:t> or whatever the target windows</a:t>
                </a:r>
                <a:r>
                  <a:rPr lang="en-US" sz="1600" b="0" i="0" u="none" strike="noStrike" dirty="0"/>
                  <a:t> are made of</a:t>
                </a:r>
                <a:endParaRPr lang="en-US" sz="1600" dirty="0"/>
              </a:p>
              <a:p>
                <a:pPr marL="1200150" lvl="2" indent="-285750">
                  <a:buFont typeface="Arial" panose="020B0604020202020204" pitchFamily="34" charset="0"/>
                  <a:buChar char="•"/>
                </a:pPr>
                <a:endParaRPr lang="en-US" sz="1600" b="0" i="0" u="none" strike="noStrike" baseline="0" dirty="0"/>
              </a:p>
              <a:p>
                <a:pPr marL="1200150" lvl="2" indent="-285750">
                  <a:buFont typeface="Arial" panose="020B0604020202020204" pitchFamily="34" charset="0"/>
                  <a:buChar char="•"/>
                </a:pPr>
                <a:r>
                  <a:rPr lang="en-US" sz="1600" dirty="0"/>
                  <a:t>Sometimes implemented with</a:t>
                </a:r>
                <a:r>
                  <a:rPr lang="en-US" sz="1600" b="0" i="0" u="none" strike="noStrike" baseline="0" dirty="0"/>
                  <a:t> a motion mechanism to swap </a:t>
                </a:r>
                <a:br>
                  <a:rPr lang="en-US" sz="1600" b="0" i="0" u="none" strike="noStrike" baseline="0" dirty="0"/>
                </a:br>
                <a:r>
                  <a:rPr lang="en-US" sz="1600" b="0" i="0" u="none" strike="noStrike" baseline="0" dirty="0"/>
                  <a:t>between the </a:t>
                </a:r>
                <a14:m>
                  <m:oMath xmlns:m="http://schemas.openxmlformats.org/officeDocument/2006/math">
                    <m:r>
                      <a:rPr lang="en-CA" sz="1600" i="1">
                        <a:latin typeface="Cambria Math" panose="02040503050406030204" pitchFamily="18" charset="0"/>
                      </a:rPr>
                      <m:t>𝐿𝐻</m:t>
                    </m:r>
                    <m:r>
                      <a:rPr lang="en-CA" sz="1600" i="1">
                        <a:latin typeface="Cambria Math" panose="02040503050406030204" pitchFamily="18" charset="0"/>
                      </a:rPr>
                      <m:t>2</m:t>
                    </m:r>
                  </m:oMath>
                </a14:m>
                <a:r>
                  <a:rPr lang="en-US" sz="1600" b="0" i="0" u="none" strike="noStrike" baseline="0" dirty="0"/>
                  <a:t> </a:t>
                </a:r>
                <a:r>
                  <a:rPr lang="en-US" sz="1600" dirty="0"/>
                  <a:t>and </a:t>
                </a:r>
                <a:r>
                  <a:rPr lang="en-US" sz="1600" b="0" i="0" u="none" strike="noStrike" baseline="0" dirty="0"/>
                  <a:t>solid targets. </a:t>
                </a:r>
              </a:p>
              <a:p>
                <a:pPr algn="l"/>
                <a:endParaRPr lang="en-US" sz="1600" dirty="0"/>
              </a:p>
            </p:txBody>
          </p:sp>
        </mc:Choice>
        <mc:Fallback xmlns="">
          <p:sp>
            <p:nvSpPr>
              <p:cNvPr id="7" name="TextBox 6">
                <a:extLst>
                  <a:ext uri="{FF2B5EF4-FFF2-40B4-BE49-F238E27FC236}">
                    <a16:creationId xmlns:a16="http://schemas.microsoft.com/office/drawing/2014/main" id="{39EBB167-937C-D5A8-BE5B-8141C79EDDBE}"/>
                  </a:ext>
                </a:extLst>
              </p:cNvPr>
              <p:cNvSpPr txBox="1">
                <a:spLocks noRot="1" noChangeAspect="1" noMove="1" noResize="1" noEditPoints="1" noAdjustHandles="1" noChangeArrowheads="1" noChangeShapeType="1" noTextEdit="1"/>
              </p:cNvSpPr>
              <p:nvPr/>
            </p:nvSpPr>
            <p:spPr>
              <a:xfrm>
                <a:off x="307656" y="706964"/>
                <a:ext cx="6852562" cy="4524315"/>
              </a:xfrm>
              <a:prstGeom prst="rect">
                <a:avLst/>
              </a:prstGeom>
              <a:blipFill>
                <a:blip r:embed="rId2"/>
                <a:stretch>
                  <a:fillRect l="-444" t="-404"/>
                </a:stretch>
              </a:blipFill>
            </p:spPr>
            <p:txBody>
              <a:bodyPr/>
              <a:lstStyle/>
              <a:p>
                <a:r>
                  <a:rPr lang="en-CA">
                    <a:noFill/>
                  </a:rPr>
                  <a:t> </a:t>
                </a:r>
              </a:p>
            </p:txBody>
          </p:sp>
        </mc:Fallback>
      </mc:AlternateContent>
      <p:pic>
        <p:nvPicPr>
          <p:cNvPr id="8" name="Picture 7">
            <a:extLst>
              <a:ext uri="{FF2B5EF4-FFF2-40B4-BE49-F238E27FC236}">
                <a16:creationId xmlns:a16="http://schemas.microsoft.com/office/drawing/2014/main" id="{0590F92A-DFC5-B0F8-DD83-4513805011C1}"/>
              </a:ext>
            </a:extLst>
          </p:cNvPr>
          <p:cNvPicPr>
            <a:picLocks noChangeAspect="1"/>
          </p:cNvPicPr>
          <p:nvPr/>
        </p:nvPicPr>
        <p:blipFill>
          <a:blip r:embed="rId3"/>
          <a:srcRect r="8788"/>
          <a:stretch>
            <a:fillRect/>
          </a:stretch>
        </p:blipFill>
        <p:spPr>
          <a:xfrm>
            <a:off x="7160218" y="820884"/>
            <a:ext cx="4731966" cy="2750970"/>
          </a:xfrm>
          <a:prstGeom prst="rect">
            <a:avLst/>
          </a:prstGeom>
        </p:spPr>
      </p:pic>
      <p:pic>
        <p:nvPicPr>
          <p:cNvPr id="5" name="Picture 4" descr="prex_feb10 021">
            <a:extLst>
              <a:ext uri="{FF2B5EF4-FFF2-40B4-BE49-F238E27FC236}">
                <a16:creationId xmlns:a16="http://schemas.microsoft.com/office/drawing/2014/main" id="{C6467B70-1338-E489-F0D0-E6430A49AD19}"/>
              </a:ext>
            </a:extLst>
          </p:cNvPr>
          <p:cNvPicPr>
            <a:picLocks noChangeAspect="1" noChangeArrowheads="1"/>
          </p:cNvPicPr>
          <p:nvPr/>
        </p:nvPicPr>
        <p:blipFill>
          <a:blip r:embed="rId4" cstate="print"/>
          <a:srcRect l="15418" t="12332" r="6467" b="9563"/>
          <a:stretch>
            <a:fillRect/>
          </a:stretch>
        </p:blipFill>
        <p:spPr bwMode="auto">
          <a:xfrm>
            <a:off x="7953327" y="3652711"/>
            <a:ext cx="3300729" cy="2475547"/>
          </a:xfrm>
          <a:prstGeom prst="rect">
            <a:avLst/>
          </a:prstGeom>
          <a:ln>
            <a:noFill/>
          </a:ln>
          <a:effectLst/>
        </p:spPr>
      </p:pic>
      <p:sp>
        <p:nvSpPr>
          <p:cNvPr id="9" name="TextBox 8">
            <a:extLst>
              <a:ext uri="{FF2B5EF4-FFF2-40B4-BE49-F238E27FC236}">
                <a16:creationId xmlns:a16="http://schemas.microsoft.com/office/drawing/2014/main" id="{C5507256-DB6B-F534-8AF0-306C6EA12254}"/>
              </a:ext>
            </a:extLst>
          </p:cNvPr>
          <p:cNvSpPr txBox="1"/>
          <p:nvPr/>
        </p:nvSpPr>
        <p:spPr>
          <a:xfrm>
            <a:off x="8365210" y="6103805"/>
            <a:ext cx="2643929" cy="276999"/>
          </a:xfrm>
          <a:prstGeom prst="rect">
            <a:avLst/>
          </a:prstGeom>
          <a:noFill/>
        </p:spPr>
        <p:txBody>
          <a:bodyPr wrap="none" rtlCol="0">
            <a:spAutoFit/>
          </a:bodyPr>
          <a:lstStyle/>
          <a:p>
            <a:r>
              <a:rPr lang="en-CA" sz="1200" dirty="0">
                <a:solidFill>
                  <a:schemeClr val="accent1"/>
                </a:solidFill>
              </a:rPr>
              <a:t>PREX target (From a talk by J. </a:t>
            </a:r>
            <a:r>
              <a:rPr lang="en-CA" sz="1200" dirty="0" err="1">
                <a:solidFill>
                  <a:schemeClr val="accent1"/>
                </a:solidFill>
              </a:rPr>
              <a:t>Mammei</a:t>
            </a:r>
            <a:r>
              <a:rPr lang="en-CA" sz="1200" dirty="0">
                <a:solidFill>
                  <a:schemeClr val="accent1"/>
                </a:solidFill>
              </a:rPr>
              <a:t>)</a:t>
            </a:r>
          </a:p>
        </p:txBody>
      </p:sp>
      <p:sp>
        <p:nvSpPr>
          <p:cNvPr id="10" name="TextBox 9">
            <a:extLst>
              <a:ext uri="{FF2B5EF4-FFF2-40B4-BE49-F238E27FC236}">
                <a16:creationId xmlns:a16="http://schemas.microsoft.com/office/drawing/2014/main" id="{C751CDE4-B613-E603-0907-BC959FA81233}"/>
              </a:ext>
            </a:extLst>
          </p:cNvPr>
          <p:cNvSpPr txBox="1"/>
          <p:nvPr/>
        </p:nvSpPr>
        <p:spPr>
          <a:xfrm>
            <a:off x="8610600" y="706964"/>
            <a:ext cx="2352247" cy="276999"/>
          </a:xfrm>
          <a:prstGeom prst="rect">
            <a:avLst/>
          </a:prstGeom>
          <a:noFill/>
        </p:spPr>
        <p:txBody>
          <a:bodyPr wrap="none" rtlCol="0">
            <a:spAutoFit/>
          </a:bodyPr>
          <a:lstStyle/>
          <a:p>
            <a:r>
              <a:rPr lang="en-CA" sz="1200" dirty="0">
                <a:solidFill>
                  <a:schemeClr val="accent1"/>
                </a:solidFill>
              </a:rPr>
              <a:t>MOLLER target arrangement (TDR)</a:t>
            </a:r>
          </a:p>
        </p:txBody>
      </p:sp>
    </p:spTree>
    <p:extLst>
      <p:ext uri="{BB962C8B-B14F-4D97-AF65-F5344CB8AC3E}">
        <p14:creationId xmlns:p14="http://schemas.microsoft.com/office/powerpoint/2010/main" val="29061411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EC009-0FB2-9C3B-3881-0943595F6AF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F66CE14-3D22-4BAA-C307-1623E424CAB0}"/>
              </a:ext>
            </a:extLst>
          </p:cNvPr>
          <p:cNvSpPr>
            <a:spLocks noGrp="1"/>
          </p:cNvSpPr>
          <p:nvPr>
            <p:ph type="dt" sz="half" idx="10"/>
          </p:nvPr>
        </p:nvSpPr>
        <p:spPr/>
        <p:txBody>
          <a:bodyPr/>
          <a:lstStyle/>
          <a:p>
            <a:fld id="{4C24E612-764A-42B3-83AF-ADC467BC7908}" type="datetime1">
              <a:rPr lang="en-CA" smtClean="0"/>
              <a:t>2025-09-23</a:t>
            </a:fld>
            <a:endParaRPr lang="en-CA"/>
          </a:p>
        </p:txBody>
      </p:sp>
      <p:sp>
        <p:nvSpPr>
          <p:cNvPr id="3" name="Footer Placeholder 2">
            <a:extLst>
              <a:ext uri="{FF2B5EF4-FFF2-40B4-BE49-F238E27FC236}">
                <a16:creationId xmlns:a16="http://schemas.microsoft.com/office/drawing/2014/main" id="{268D4FCD-0242-8312-4FD3-1F4E14840190}"/>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11F634D4-C7FC-D98A-7D41-84E6947A75A0}"/>
              </a:ext>
            </a:extLst>
          </p:cNvPr>
          <p:cNvSpPr>
            <a:spLocks noGrp="1"/>
          </p:cNvSpPr>
          <p:nvPr>
            <p:ph type="sldNum" sz="quarter" idx="12"/>
          </p:nvPr>
        </p:nvSpPr>
        <p:spPr/>
        <p:txBody>
          <a:bodyPr/>
          <a:lstStyle/>
          <a:p>
            <a:fld id="{8C8064D2-ECE5-434A-BBA5-E34E59BF6EAC}" type="slidenum">
              <a:rPr lang="en-CA" smtClean="0"/>
              <a:t>86</a:t>
            </a:fld>
            <a:endParaRPr lang="en-CA"/>
          </a:p>
        </p:txBody>
      </p:sp>
      <p:sp>
        <p:nvSpPr>
          <p:cNvPr id="6" name="TextBox 5">
            <a:extLst>
              <a:ext uri="{FF2B5EF4-FFF2-40B4-BE49-F238E27FC236}">
                <a16:creationId xmlns:a16="http://schemas.microsoft.com/office/drawing/2014/main" id="{34930931-DED3-2741-8754-391624023447}"/>
              </a:ext>
            </a:extLst>
          </p:cNvPr>
          <p:cNvSpPr txBox="1"/>
          <p:nvPr/>
        </p:nvSpPr>
        <p:spPr>
          <a:xfrm>
            <a:off x="271875" y="212487"/>
            <a:ext cx="4623398" cy="400110"/>
          </a:xfrm>
          <a:prstGeom prst="rect">
            <a:avLst/>
          </a:prstGeom>
          <a:noFill/>
        </p:spPr>
        <p:txBody>
          <a:bodyPr wrap="square" rtlCol="0">
            <a:spAutoFit/>
          </a:bodyPr>
          <a:lstStyle/>
          <a:p>
            <a:r>
              <a:rPr lang="en-US" sz="2000" b="1" dirty="0"/>
              <a:t>Magnet(s) / Spectrometers </a:t>
            </a:r>
          </a:p>
        </p:txBody>
      </p:sp>
      <p:sp>
        <p:nvSpPr>
          <p:cNvPr id="8" name="TextBox 7">
            <a:extLst>
              <a:ext uri="{FF2B5EF4-FFF2-40B4-BE49-F238E27FC236}">
                <a16:creationId xmlns:a16="http://schemas.microsoft.com/office/drawing/2014/main" id="{63074AE0-7847-939D-1FF2-6E673B12B8FE}"/>
              </a:ext>
            </a:extLst>
          </p:cNvPr>
          <p:cNvSpPr txBox="1"/>
          <p:nvPr/>
        </p:nvSpPr>
        <p:spPr>
          <a:xfrm>
            <a:off x="325008" y="769925"/>
            <a:ext cx="7828391" cy="4524315"/>
          </a:xfrm>
          <a:prstGeom prst="rect">
            <a:avLst/>
          </a:prstGeom>
          <a:noFill/>
        </p:spPr>
        <p:txBody>
          <a:bodyPr wrap="square">
            <a:spAutoFit/>
          </a:bodyPr>
          <a:lstStyle/>
          <a:p>
            <a:pPr algn="l"/>
            <a:r>
              <a:rPr lang="en-US" sz="1600" b="1" i="0" u="none" strike="noStrike" baseline="0" dirty="0"/>
              <a:t>Requirements:</a:t>
            </a:r>
          </a:p>
          <a:p>
            <a:pPr algn="l"/>
            <a:endParaRPr lang="en-US" sz="1600" dirty="0"/>
          </a:p>
          <a:p>
            <a:pPr marL="742950" lvl="1" indent="-285750">
              <a:buFont typeface="Arial" panose="020B0604020202020204" pitchFamily="34" charset="0"/>
              <a:buChar char="•"/>
            </a:pPr>
            <a:r>
              <a:rPr lang="en-US" sz="1600" b="0" i="0" u="none" strike="noStrike" baseline="0" dirty="0"/>
              <a:t>For </a:t>
            </a:r>
            <a:r>
              <a:rPr lang="en-US" sz="1600" dirty="0"/>
              <a:t>some </a:t>
            </a:r>
            <a:r>
              <a:rPr lang="en-US" sz="1600" b="0" i="0" u="none" strike="noStrike" baseline="0" dirty="0"/>
              <a:t>counting/event mode experiments the magnets are real (i.e. momentum analyzing) spectrometers (e.g. G0 “G-Zero”) with a reasonably good momentum resolution.  </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At very high beam currents, with detectors operating in integration mode, the magnets are usually not very good spectrometers. </a:t>
            </a:r>
            <a:br>
              <a:rPr lang="en-US" sz="1600" dirty="0"/>
            </a:br>
            <a:br>
              <a:rPr lang="en-US" sz="1600" dirty="0"/>
            </a:br>
            <a:r>
              <a:rPr lang="en-US" sz="1600" dirty="0"/>
              <a:t>For these cases the primary goals of the magnet system are:</a:t>
            </a:r>
          </a:p>
          <a:p>
            <a:pPr marL="742950" lvl="1" indent="-285750">
              <a:buFont typeface="Arial" panose="020B0604020202020204" pitchFamily="34" charset="0"/>
              <a:buChar char="•"/>
            </a:pPr>
            <a:endParaRPr lang="en-US" sz="1600" dirty="0"/>
          </a:p>
          <a:p>
            <a:pPr marL="1200150" lvl="2" indent="-285750">
              <a:buFont typeface="Arial" panose="020B0604020202020204" pitchFamily="34" charset="0"/>
              <a:buChar char="•"/>
            </a:pPr>
            <a:r>
              <a:rPr lang="en-US" sz="1600" dirty="0"/>
              <a:t>Separation of main physics events from background events </a:t>
            </a:r>
          </a:p>
          <a:p>
            <a:pPr marL="1200150" lvl="2" indent="-285750">
              <a:buFont typeface="Arial" panose="020B0604020202020204" pitchFamily="34" charset="0"/>
              <a:buChar char="•"/>
            </a:pPr>
            <a:r>
              <a:rPr lang="en-US" sz="1600" dirty="0"/>
              <a:t>Moderate focusing of physics events onto a set of detectors</a:t>
            </a:r>
          </a:p>
          <a:p>
            <a:pPr marL="1200150" lvl="2" indent="-285750">
              <a:buFont typeface="Arial" panose="020B0604020202020204" pitchFamily="34" charset="0"/>
              <a:buChar char="•"/>
            </a:pPr>
            <a:r>
              <a:rPr lang="en-CA" sz="1600" dirty="0"/>
              <a:t>Kinematics determination (i.e. momentum transfer measurements required for some elastic and all inelastic signal contributions)</a:t>
            </a:r>
          </a:p>
          <a:p>
            <a:pPr algn="l"/>
            <a:endParaRPr lang="en-CA" sz="1600" dirty="0"/>
          </a:p>
          <a:p>
            <a:pPr algn="l"/>
            <a:r>
              <a:rPr lang="en-CA" sz="1600" dirty="0"/>
              <a:t>	</a:t>
            </a:r>
          </a:p>
          <a:p>
            <a:pPr algn="l"/>
            <a:endParaRPr lang="en-CA" sz="1600" dirty="0"/>
          </a:p>
        </p:txBody>
      </p:sp>
      <p:pic>
        <p:nvPicPr>
          <p:cNvPr id="7" name="Picture 18">
            <a:extLst>
              <a:ext uri="{FF2B5EF4-FFF2-40B4-BE49-F238E27FC236}">
                <a16:creationId xmlns:a16="http://schemas.microsoft.com/office/drawing/2014/main" id="{975CFAFD-C603-CC02-CE11-2B4CD9DF8760}"/>
              </a:ext>
            </a:extLst>
          </p:cNvPr>
          <p:cNvPicPr>
            <a:picLocks noChangeAspect="1" noChangeArrowheads="1"/>
          </p:cNvPicPr>
          <p:nvPr/>
        </p:nvPicPr>
        <p:blipFill>
          <a:blip r:embed="rId2" cstate="print"/>
          <a:srcRect/>
          <a:stretch>
            <a:fillRect/>
          </a:stretch>
        </p:blipFill>
        <p:spPr bwMode="auto">
          <a:xfrm>
            <a:off x="8641049" y="893924"/>
            <a:ext cx="2682302" cy="2212899"/>
          </a:xfrm>
          <a:prstGeom prst="round1Rect">
            <a:avLst>
              <a:gd name="adj" fmla="val 0"/>
            </a:avLst>
          </a:prstGeom>
          <a:noFill/>
          <a:ln w="25400">
            <a:noFill/>
            <a:miter lim="800000"/>
            <a:headEnd/>
            <a:tailEnd/>
          </a:ln>
        </p:spPr>
      </p:pic>
      <p:pic>
        <p:nvPicPr>
          <p:cNvPr id="9" name="Picture 8">
            <a:extLst>
              <a:ext uri="{FF2B5EF4-FFF2-40B4-BE49-F238E27FC236}">
                <a16:creationId xmlns:a16="http://schemas.microsoft.com/office/drawing/2014/main" id="{8A26EE41-FA95-CAE8-96A7-2EC9B8186FFD}"/>
              </a:ext>
            </a:extLst>
          </p:cNvPr>
          <p:cNvPicPr>
            <a:picLocks noChangeAspect="1"/>
          </p:cNvPicPr>
          <p:nvPr/>
        </p:nvPicPr>
        <p:blipFill rotWithShape="1">
          <a:blip r:embed="rId3">
            <a:extLst>
              <a:ext uri="{28A0092B-C50C-407E-A947-70E740481C1C}">
                <a14:useLocalDpi xmlns:a14="http://schemas.microsoft.com/office/drawing/2010/main" val="0"/>
              </a:ext>
            </a:extLst>
          </a:blip>
          <a:srcRect t="11845" r="16926" b="12926"/>
          <a:stretch/>
        </p:blipFill>
        <p:spPr>
          <a:xfrm>
            <a:off x="7512597" y="3300405"/>
            <a:ext cx="4452742" cy="271293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53F367-53D3-9F4A-D4EE-3E5935151293}"/>
                  </a:ext>
                </a:extLst>
              </p:cNvPr>
              <p:cNvSpPr txBox="1"/>
              <p:nvPr/>
            </p:nvSpPr>
            <p:spPr>
              <a:xfrm>
                <a:off x="657136" y="4861399"/>
                <a:ext cx="2761846" cy="546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𝑷𝑽</m:t>
                          </m:r>
                        </m:sub>
                      </m:sSub>
                      <m:r>
                        <a:rPr lang="en-US" sz="1600" b="1" i="1" smtClean="0">
                          <a:solidFill>
                            <a:schemeClr val="accent1"/>
                          </a:solidFill>
                          <a:latin typeface="Cambria Math" panose="02040503050406030204" pitchFamily="18" charset="0"/>
                        </a:rPr>
                        <m:t>=</m:t>
                      </m:r>
                      <m:f>
                        <m:fPr>
                          <m:ctrlPr>
                            <a:rPr lang="en-US" sz="1600" b="1" i="1" smtClean="0">
                              <a:solidFill>
                                <a:schemeClr val="accent1"/>
                              </a:solidFill>
                              <a:latin typeface="Cambria Math" panose="02040503050406030204" pitchFamily="18" charset="0"/>
                            </a:rPr>
                          </m:ctrlPr>
                        </m:fPr>
                        <m:num>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𝑮</m:t>
                              </m:r>
                            </m:e>
                            <m:sub>
                              <m:r>
                                <a:rPr lang="en-US" sz="1600" b="1" i="1" smtClean="0">
                                  <a:solidFill>
                                    <a:schemeClr val="accent1"/>
                                  </a:solidFill>
                                  <a:latin typeface="Cambria Math" panose="02040503050406030204" pitchFamily="18" charset="0"/>
                                </a:rPr>
                                <m:t>𝑭</m:t>
                              </m:r>
                            </m:sub>
                          </m:sSub>
                          <m:sSup>
                            <m:sSupPr>
                              <m:ctrlPr>
                                <a:rPr lang="en-US" sz="1600" b="1" i="1" smtClean="0">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𝑸</m:t>
                              </m:r>
                            </m:e>
                            <m:sup>
                              <m:r>
                                <a:rPr lang="en-CA" sz="1600" b="1" i="1" smtClean="0">
                                  <a:solidFill>
                                    <a:schemeClr val="accent1"/>
                                  </a:solidFill>
                                  <a:latin typeface="Cambria Math" panose="02040503050406030204" pitchFamily="18" charset="0"/>
                                </a:rPr>
                                <m:t>𝟐</m:t>
                              </m:r>
                            </m:sup>
                          </m:sSup>
                        </m:num>
                        <m:den>
                          <m:r>
                            <a:rPr lang="en-CA" sz="1600" b="1" i="1" smtClean="0">
                              <a:solidFill>
                                <a:schemeClr val="accent1"/>
                              </a:solidFill>
                              <a:latin typeface="Cambria Math" panose="02040503050406030204" pitchFamily="18" charset="0"/>
                              <a:ea typeface="Cambria Math" panose="02040503050406030204" pitchFamily="18" charset="0"/>
                            </a:rPr>
                            <m:t>𝟒</m:t>
                          </m:r>
                          <m:rad>
                            <m:radPr>
                              <m:degHide m:val="on"/>
                              <m:ctrlPr>
                                <a:rPr lang="en-US" sz="1600" b="1" i="1" smtClean="0">
                                  <a:solidFill>
                                    <a:schemeClr val="accent1"/>
                                  </a:solidFill>
                                  <a:latin typeface="Cambria Math" panose="02040503050406030204" pitchFamily="18" charset="0"/>
                                </a:rPr>
                              </m:ctrlPr>
                            </m:radPr>
                            <m:deg/>
                            <m:e>
                              <m:r>
                                <a:rPr lang="en-US" sz="1600" b="1" i="1" smtClean="0">
                                  <a:solidFill>
                                    <a:schemeClr val="accent1"/>
                                  </a:solidFill>
                                  <a:latin typeface="Cambria Math" panose="02040503050406030204" pitchFamily="18" charset="0"/>
                                </a:rPr>
                                <m:t>𝟐</m:t>
                              </m:r>
                              <m:r>
                                <a:rPr lang="en-CA" sz="1600" b="1" i="1" smtClean="0">
                                  <a:solidFill>
                                    <a:schemeClr val="accent1"/>
                                  </a:solidFill>
                                  <a:latin typeface="Cambria Math" panose="02040503050406030204" pitchFamily="18" charset="0"/>
                                </a:rPr>
                                <m:t> </m:t>
                              </m:r>
                            </m:e>
                          </m:rad>
                          <m:r>
                            <a:rPr lang="en-CA" sz="1600" b="1" i="1" smtClean="0">
                              <a:solidFill>
                                <a:schemeClr val="accent1"/>
                              </a:solidFill>
                              <a:latin typeface="Cambria Math" panose="02040503050406030204" pitchFamily="18" charset="0"/>
                            </a:rPr>
                            <m:t> </m:t>
                          </m:r>
                          <m:r>
                            <a:rPr lang="en-US" sz="1600" b="1" i="1">
                              <a:solidFill>
                                <a:schemeClr val="accent1"/>
                              </a:solidFill>
                              <a:latin typeface="Cambria Math" panose="02040503050406030204" pitchFamily="18" charset="0"/>
                              <a:ea typeface="Cambria Math" panose="02040503050406030204" pitchFamily="18" charset="0"/>
                            </a:rPr>
                            <m:t>𝝅𝜶</m:t>
                          </m:r>
                        </m:den>
                      </m:f>
                      <m:d>
                        <m:dPr>
                          <m:ctrlPr>
                            <a:rPr lang="en-US" sz="1600" b="1" i="1" smtClean="0">
                              <a:solidFill>
                                <a:schemeClr val="accent1"/>
                              </a:solidFill>
                              <a:latin typeface="Cambria Math" panose="02040503050406030204" pitchFamily="18" charset="0"/>
                            </a:rPr>
                          </m:ctrlPr>
                        </m:dPr>
                        <m:e>
                          <m:sSubSup>
                            <m:sSubSupPr>
                              <m:ctrlPr>
                                <a:rPr lang="en-US" sz="1600" b="1" i="1">
                                  <a:solidFill>
                                    <a:schemeClr val="accent1"/>
                                  </a:solidFill>
                                  <a:latin typeface="Cambria Math" panose="02040503050406030204" pitchFamily="18" charset="0"/>
                                </a:rPr>
                              </m:ctrlPr>
                            </m:sSubSupPr>
                            <m:e>
                              <m:r>
                                <a:rPr lang="en-US" sz="1600" b="1" i="1">
                                  <a:solidFill>
                                    <a:schemeClr val="accent1"/>
                                  </a:solidFill>
                                  <a:latin typeface="Cambria Math" panose="02040503050406030204" pitchFamily="18" charset="0"/>
                                </a:rPr>
                                <m:t>𝑸</m:t>
                              </m:r>
                            </m:e>
                            <m:sub>
                              <m:r>
                                <a:rPr lang="en-US" sz="1600" b="1" i="1">
                                  <a:solidFill>
                                    <a:schemeClr val="accent1"/>
                                  </a:solidFill>
                                  <a:latin typeface="Cambria Math" panose="02040503050406030204" pitchFamily="18" charset="0"/>
                                </a:rPr>
                                <m:t>𝑾</m:t>
                              </m:r>
                            </m:sub>
                            <m:sup>
                              <m:r>
                                <a:rPr lang="en-CA" sz="1600" b="1" i="1" smtClean="0">
                                  <a:solidFill>
                                    <a:schemeClr val="accent1"/>
                                  </a:solidFill>
                                  <a:latin typeface="Cambria Math" panose="02040503050406030204" pitchFamily="18" charset="0"/>
                                </a:rPr>
                                <m:t>𝒑</m:t>
                              </m:r>
                            </m:sup>
                          </m:sSubSup>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𝑭</m:t>
                          </m:r>
                          <m:d>
                            <m:dPr>
                              <m:ctrlPr>
                                <a:rPr lang="en-CA" sz="1600" b="1" i="1" smtClean="0">
                                  <a:solidFill>
                                    <a:schemeClr val="accent1"/>
                                  </a:solidFill>
                                  <a:latin typeface="Cambria Math" panose="02040503050406030204" pitchFamily="18" charset="0"/>
                                </a:rPr>
                              </m:ctrlPr>
                            </m:dPr>
                            <m:e>
                              <m:sSup>
                                <m:sSupPr>
                                  <m:ctrlPr>
                                    <a:rPr lang="en-US"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𝑸</m:t>
                                  </m:r>
                                </m:e>
                                <m:sup>
                                  <m:r>
                                    <a:rPr lang="en-CA" sz="1600" b="1" i="1">
                                      <a:solidFill>
                                        <a:schemeClr val="accent1"/>
                                      </a:solidFill>
                                      <a:latin typeface="Cambria Math" panose="02040503050406030204" pitchFamily="18" charset="0"/>
                                    </a:rPr>
                                    <m:t>𝟐</m:t>
                                  </m:r>
                                </m:sup>
                              </m:sSup>
                            </m:e>
                          </m:d>
                        </m:e>
                      </m:d>
                    </m:oMath>
                  </m:oMathPara>
                </a14:m>
                <a:endParaRPr lang="en-CA" sz="1600" b="1" dirty="0">
                  <a:solidFill>
                    <a:schemeClr val="accent1"/>
                  </a:solidFill>
                </a:endParaRPr>
              </a:p>
            </p:txBody>
          </p:sp>
        </mc:Choice>
        <mc:Fallback xmlns="">
          <p:sp>
            <p:nvSpPr>
              <p:cNvPr id="10" name="TextBox 9">
                <a:extLst>
                  <a:ext uri="{FF2B5EF4-FFF2-40B4-BE49-F238E27FC236}">
                    <a16:creationId xmlns:a16="http://schemas.microsoft.com/office/drawing/2014/main" id="{F953F367-53D3-9F4A-D4EE-3E5935151293}"/>
                  </a:ext>
                </a:extLst>
              </p:cNvPr>
              <p:cNvSpPr txBox="1">
                <a:spLocks noRot="1" noChangeAspect="1" noMove="1" noResize="1" noEditPoints="1" noAdjustHandles="1" noChangeArrowheads="1" noChangeShapeType="1" noTextEdit="1"/>
              </p:cNvSpPr>
              <p:nvPr/>
            </p:nvSpPr>
            <p:spPr>
              <a:xfrm>
                <a:off x="657136" y="4861399"/>
                <a:ext cx="2761846" cy="546432"/>
              </a:xfrm>
              <a:prstGeom prst="rect">
                <a:avLst/>
              </a:prstGeom>
              <a:blipFill>
                <a:blip r:embed="rId4"/>
                <a:stretch>
                  <a:fillRect b="-11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7D11A44-ADEA-EBFC-C234-A4004C518565}"/>
                  </a:ext>
                </a:extLst>
              </p:cNvPr>
              <p:cNvSpPr txBox="1"/>
              <p:nvPr/>
            </p:nvSpPr>
            <p:spPr>
              <a:xfrm>
                <a:off x="587373" y="5548772"/>
                <a:ext cx="2901372" cy="338554"/>
              </a:xfrm>
              <a:prstGeom prst="rect">
                <a:avLst/>
              </a:prstGeom>
              <a:noFill/>
            </p:spPr>
            <p:txBody>
              <a:bodyPr wrap="none" rtlCol="0">
                <a:spAutoFit/>
              </a:bodyPr>
              <a:lstStyle/>
              <a:p>
                <a14:m>
                  <m:oMath xmlns:m="http://schemas.openxmlformats.org/officeDocument/2006/math">
                    <m:r>
                      <a:rPr lang="en-CA" sz="1600" b="0" i="1" smtClean="0">
                        <a:solidFill>
                          <a:schemeClr val="accent1"/>
                        </a:solidFill>
                        <a:latin typeface="Cambria Math" panose="02040503050406030204" pitchFamily="18" charset="0"/>
                      </a:rPr>
                      <m:t>𝑒𝑝</m:t>
                    </m:r>
                  </m:oMath>
                </a14:m>
                <a:r>
                  <a:rPr lang="en-CA" sz="1600" dirty="0">
                    <a:solidFill>
                      <a:schemeClr val="accent1"/>
                    </a:solidFill>
                  </a:rPr>
                  <a:t> PV requires </a:t>
                </a:r>
                <a14:m>
                  <m:oMath xmlns:m="http://schemas.openxmlformats.org/officeDocument/2006/math">
                    <m:sSup>
                      <m:sSupPr>
                        <m:ctrlPr>
                          <a:rPr lang="en-CA" sz="1600" b="0" i="1" smtClean="0">
                            <a:solidFill>
                              <a:schemeClr val="accent1"/>
                            </a:solidFill>
                            <a:latin typeface="Cambria Math" panose="02040503050406030204" pitchFamily="18" charset="0"/>
                          </a:rPr>
                        </m:ctrlPr>
                      </m:sSupPr>
                      <m:e>
                        <m:r>
                          <a:rPr lang="en-CA" sz="1600" b="0" i="1" smtClean="0">
                            <a:solidFill>
                              <a:schemeClr val="accent1"/>
                            </a:solidFill>
                            <a:latin typeface="Cambria Math" panose="02040503050406030204" pitchFamily="18" charset="0"/>
                          </a:rPr>
                          <m:t>𝑄</m:t>
                        </m:r>
                      </m:e>
                      <m:sup>
                        <m:r>
                          <a:rPr lang="en-CA" sz="1600" b="0" i="1" smtClean="0">
                            <a:solidFill>
                              <a:schemeClr val="accent1"/>
                            </a:solidFill>
                            <a:latin typeface="Cambria Math" panose="02040503050406030204" pitchFamily="18" charset="0"/>
                          </a:rPr>
                          <m:t>2</m:t>
                        </m:r>
                      </m:sup>
                    </m:sSup>
                  </m:oMath>
                </a14:m>
                <a:r>
                  <a:rPr lang="en-CA" sz="1600" dirty="0">
                    <a:solidFill>
                      <a:schemeClr val="accent1"/>
                    </a:solidFill>
                  </a:rPr>
                  <a:t> measurement</a:t>
                </a:r>
              </a:p>
            </p:txBody>
          </p:sp>
        </mc:Choice>
        <mc:Fallback xmlns="">
          <p:sp>
            <p:nvSpPr>
              <p:cNvPr id="11" name="TextBox 10">
                <a:extLst>
                  <a:ext uri="{FF2B5EF4-FFF2-40B4-BE49-F238E27FC236}">
                    <a16:creationId xmlns:a16="http://schemas.microsoft.com/office/drawing/2014/main" id="{D7D11A44-ADEA-EBFC-C234-A4004C518565}"/>
                  </a:ext>
                </a:extLst>
              </p:cNvPr>
              <p:cNvSpPr txBox="1">
                <a:spLocks noRot="1" noChangeAspect="1" noMove="1" noResize="1" noEditPoints="1" noAdjustHandles="1" noChangeArrowheads="1" noChangeShapeType="1" noTextEdit="1"/>
              </p:cNvSpPr>
              <p:nvPr/>
            </p:nvSpPr>
            <p:spPr>
              <a:xfrm>
                <a:off x="587373" y="5548772"/>
                <a:ext cx="2901372" cy="338554"/>
              </a:xfrm>
              <a:prstGeom prst="rect">
                <a:avLst/>
              </a:prstGeom>
              <a:blipFill>
                <a:blip r:embed="rId5"/>
                <a:stretch>
                  <a:fillRect t="-5357" b="-2142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48CE205-946B-B47D-02F2-EC1A3F7D2D45}"/>
                  </a:ext>
                </a:extLst>
              </p:cNvPr>
              <p:cNvSpPr txBox="1"/>
              <p:nvPr/>
            </p:nvSpPr>
            <p:spPr>
              <a:xfrm>
                <a:off x="4158391" y="4859210"/>
                <a:ext cx="3210623" cy="546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𝑷𝑽</m:t>
                          </m:r>
                        </m:sub>
                      </m:sSub>
                      <m:r>
                        <a:rPr lang="en-US" sz="1600" b="1" i="1" smtClean="0">
                          <a:solidFill>
                            <a:schemeClr val="accent1"/>
                          </a:solidFill>
                          <a:latin typeface="Cambria Math" panose="02040503050406030204" pitchFamily="18" charset="0"/>
                        </a:rPr>
                        <m:t>=</m:t>
                      </m:r>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𝒎</m:t>
                          </m:r>
                        </m:e>
                        <m:sub>
                          <m:r>
                            <a:rPr lang="en-US" sz="1600" b="1" i="1" smtClean="0">
                              <a:solidFill>
                                <a:schemeClr val="accent1"/>
                              </a:solidFill>
                              <a:latin typeface="Cambria Math" panose="02040503050406030204" pitchFamily="18" charset="0"/>
                            </a:rPr>
                            <m:t>𝒆</m:t>
                          </m:r>
                        </m:sub>
                      </m:sSub>
                      <m:r>
                        <a:rPr lang="en-US" sz="1600" b="1" i="1" smtClean="0">
                          <a:solidFill>
                            <a:schemeClr val="accent1"/>
                          </a:solidFill>
                          <a:latin typeface="Cambria Math" panose="02040503050406030204" pitchFamily="18" charset="0"/>
                        </a:rPr>
                        <m:t>𝑬</m:t>
                      </m:r>
                      <m:f>
                        <m:fPr>
                          <m:ctrlPr>
                            <a:rPr lang="en-US" sz="1600" b="1" i="1" smtClean="0">
                              <a:solidFill>
                                <a:schemeClr val="accent1"/>
                              </a:solidFill>
                              <a:latin typeface="Cambria Math" panose="02040503050406030204" pitchFamily="18" charset="0"/>
                            </a:rPr>
                          </m:ctrlPr>
                        </m:fPr>
                        <m:num>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𝑮</m:t>
                              </m:r>
                            </m:e>
                            <m:sub>
                              <m:r>
                                <a:rPr lang="en-US" sz="1600" b="1" i="1" smtClean="0">
                                  <a:solidFill>
                                    <a:schemeClr val="accent1"/>
                                  </a:solidFill>
                                  <a:latin typeface="Cambria Math" panose="02040503050406030204" pitchFamily="18" charset="0"/>
                                </a:rPr>
                                <m:t>𝑭</m:t>
                              </m:r>
                            </m:sub>
                          </m:sSub>
                        </m:num>
                        <m:den>
                          <m:r>
                            <a:rPr lang="en-US" sz="1600" b="1" i="1" smtClean="0">
                              <a:solidFill>
                                <a:schemeClr val="accent1"/>
                              </a:solidFill>
                              <a:latin typeface="Cambria Math" panose="02040503050406030204" pitchFamily="18" charset="0"/>
                              <a:ea typeface="Cambria Math" panose="02040503050406030204" pitchFamily="18" charset="0"/>
                            </a:rPr>
                            <m:t>𝝅𝜶</m:t>
                          </m:r>
                          <m:rad>
                            <m:radPr>
                              <m:degHide m:val="on"/>
                              <m:ctrlPr>
                                <a:rPr lang="en-US" sz="1600" b="1" i="1" smtClean="0">
                                  <a:solidFill>
                                    <a:schemeClr val="accent1"/>
                                  </a:solidFill>
                                  <a:latin typeface="Cambria Math" panose="02040503050406030204" pitchFamily="18" charset="0"/>
                                </a:rPr>
                              </m:ctrlPr>
                            </m:radPr>
                            <m:deg/>
                            <m:e>
                              <m:r>
                                <a:rPr lang="en-US" sz="1600" b="1" i="1" smtClean="0">
                                  <a:solidFill>
                                    <a:schemeClr val="accent1"/>
                                  </a:solidFill>
                                  <a:latin typeface="Cambria Math" panose="02040503050406030204" pitchFamily="18" charset="0"/>
                                </a:rPr>
                                <m:t>𝟐</m:t>
                              </m:r>
                            </m:e>
                          </m:rad>
                        </m:den>
                      </m:f>
                      <m:f>
                        <m:fPr>
                          <m:ctrlPr>
                            <a:rPr lang="en-US" sz="1600" b="1" i="1" smtClean="0">
                              <a:solidFill>
                                <a:schemeClr val="accent1"/>
                              </a:solidFill>
                              <a:latin typeface="Cambria Math" panose="02040503050406030204" pitchFamily="18" charset="0"/>
                            </a:rPr>
                          </m:ctrlPr>
                        </m:fPr>
                        <m:num>
                          <m:r>
                            <a:rPr lang="en-US" sz="1600" b="1" i="1" smtClean="0">
                              <a:solidFill>
                                <a:schemeClr val="accent1"/>
                              </a:solidFill>
                              <a:latin typeface="Cambria Math" panose="02040503050406030204" pitchFamily="18" charset="0"/>
                            </a:rPr>
                            <m:t>𝟒</m:t>
                          </m:r>
                          <m:sSup>
                            <m:sSupPr>
                              <m:ctrlPr>
                                <a:rPr lang="en-US" sz="1600" b="1" i="1" smtClean="0">
                                  <a:solidFill>
                                    <a:schemeClr val="accent1"/>
                                  </a:solidFill>
                                  <a:latin typeface="Cambria Math" panose="02040503050406030204" pitchFamily="18" charset="0"/>
                                </a:rPr>
                              </m:ctrlPr>
                            </m:sSupPr>
                            <m:e>
                              <m:r>
                                <a:rPr lang="en-US" sz="1600" b="1" i="1" smtClean="0">
                                  <a:solidFill>
                                    <a:schemeClr val="accent1"/>
                                  </a:solidFill>
                                  <a:latin typeface="Cambria Math" panose="02040503050406030204" pitchFamily="18" charset="0"/>
                                </a:rPr>
                                <m:t>𝒔𝒊𝒏</m:t>
                              </m:r>
                            </m:e>
                            <m:sup>
                              <m:r>
                                <a:rPr lang="en-US" sz="1600" b="1" i="1" smtClean="0">
                                  <a:solidFill>
                                    <a:schemeClr val="accent1"/>
                                  </a:solidFill>
                                  <a:latin typeface="Cambria Math" panose="02040503050406030204" pitchFamily="18" charset="0"/>
                                </a:rPr>
                                <m:t>𝟐</m:t>
                              </m:r>
                            </m:sup>
                          </m:sSup>
                          <m:r>
                            <a:rPr lang="en-US" sz="1600" b="1" i="1" smtClean="0">
                              <a:solidFill>
                                <a:schemeClr val="accent1"/>
                              </a:solidFill>
                              <a:latin typeface="Cambria Math" panose="02040503050406030204" pitchFamily="18" charset="0"/>
                              <a:ea typeface="Cambria Math" panose="02040503050406030204" pitchFamily="18" charset="0"/>
                            </a:rPr>
                            <m:t>𝜽</m:t>
                          </m:r>
                        </m:num>
                        <m:den>
                          <m:sSup>
                            <m:sSupPr>
                              <m:ctrlPr>
                                <a:rPr lang="en-US" sz="1600" b="1" i="1" smtClean="0">
                                  <a:solidFill>
                                    <a:schemeClr val="accent1"/>
                                  </a:solidFill>
                                  <a:latin typeface="Cambria Math" panose="02040503050406030204" pitchFamily="18" charset="0"/>
                                </a:rPr>
                              </m:ctrlPr>
                            </m:sSupPr>
                            <m:e>
                              <m:d>
                                <m:dPr>
                                  <m:ctrlPr>
                                    <a:rPr lang="en-US" sz="1600" b="1" i="1">
                                      <a:solidFill>
                                        <a:schemeClr val="accent1"/>
                                      </a:solidFill>
                                      <a:latin typeface="Cambria Math" panose="02040503050406030204" pitchFamily="18" charset="0"/>
                                    </a:rPr>
                                  </m:ctrlPr>
                                </m:dPr>
                                <m:e>
                                  <m:r>
                                    <a:rPr lang="en-US" sz="1600" b="1" i="1">
                                      <a:solidFill>
                                        <a:schemeClr val="accent1"/>
                                      </a:solidFill>
                                      <a:latin typeface="Cambria Math" panose="02040503050406030204" pitchFamily="18" charset="0"/>
                                    </a:rPr>
                                    <m:t>𝟑</m:t>
                                  </m:r>
                                  <m:r>
                                    <a:rPr lang="en-US" sz="1600" b="1" i="1">
                                      <a:solidFill>
                                        <a:schemeClr val="accent1"/>
                                      </a:solidFill>
                                      <a:latin typeface="Cambria Math" panose="02040503050406030204" pitchFamily="18" charset="0"/>
                                    </a:rPr>
                                    <m:t>+</m:t>
                                  </m:r>
                                  <m:sSup>
                                    <m:sSupPr>
                                      <m:ctrlPr>
                                        <a:rPr lang="en-US" sz="1600" b="1" i="1">
                                          <a:solidFill>
                                            <a:schemeClr val="accent1"/>
                                          </a:solidFill>
                                          <a:latin typeface="Cambria Math" panose="02040503050406030204" pitchFamily="18" charset="0"/>
                                        </a:rPr>
                                      </m:ctrlPr>
                                    </m:sSupPr>
                                    <m:e>
                                      <m:r>
                                        <a:rPr lang="en-US" sz="1600" b="1" i="1">
                                          <a:solidFill>
                                            <a:schemeClr val="accent1"/>
                                          </a:solidFill>
                                          <a:latin typeface="Cambria Math" panose="02040503050406030204" pitchFamily="18" charset="0"/>
                                        </a:rPr>
                                        <m:t>𝒄𝒐𝒔</m:t>
                                      </m:r>
                                    </m:e>
                                    <m:sup>
                                      <m:r>
                                        <a:rPr lang="en-US" sz="1600" b="1" i="1">
                                          <a:solidFill>
                                            <a:schemeClr val="accent1"/>
                                          </a:solidFill>
                                          <a:latin typeface="Cambria Math" panose="02040503050406030204" pitchFamily="18" charset="0"/>
                                        </a:rPr>
                                        <m:t>𝟐</m:t>
                                      </m:r>
                                    </m:sup>
                                  </m:sSup>
                                  <m:r>
                                    <a:rPr lang="en-US" sz="1600" b="1" i="1">
                                      <a:solidFill>
                                        <a:schemeClr val="accent1"/>
                                      </a:solidFill>
                                      <a:latin typeface="Cambria Math" panose="02040503050406030204" pitchFamily="18" charset="0"/>
                                      <a:ea typeface="Cambria Math" panose="02040503050406030204" pitchFamily="18" charset="0"/>
                                    </a:rPr>
                                    <m:t>𝜽</m:t>
                                  </m:r>
                                </m:e>
                              </m:d>
                            </m:e>
                            <m:sup>
                              <m:r>
                                <a:rPr lang="en-US" sz="1600" b="1" i="1" smtClean="0">
                                  <a:solidFill>
                                    <a:schemeClr val="accent1"/>
                                  </a:solidFill>
                                  <a:latin typeface="Cambria Math" panose="02040503050406030204" pitchFamily="18" charset="0"/>
                                </a:rPr>
                                <m:t>𝟐</m:t>
                              </m:r>
                            </m:sup>
                          </m:sSup>
                        </m:den>
                      </m:f>
                      <m:sSubSup>
                        <m:sSubSupPr>
                          <m:ctrlPr>
                            <a:rPr lang="en-US" sz="1600" b="1" i="1" smtClean="0">
                              <a:solidFill>
                                <a:schemeClr val="accent1"/>
                              </a:solidFill>
                              <a:latin typeface="Cambria Math" panose="02040503050406030204" pitchFamily="18" charset="0"/>
                            </a:rPr>
                          </m:ctrlPr>
                        </m:sSubSupPr>
                        <m:e>
                          <m:r>
                            <a:rPr lang="en-US" sz="1600" b="1" i="1" smtClean="0">
                              <a:solidFill>
                                <a:schemeClr val="accent1"/>
                              </a:solidFill>
                              <a:latin typeface="Cambria Math" panose="02040503050406030204" pitchFamily="18" charset="0"/>
                            </a:rPr>
                            <m:t>𝑸</m:t>
                          </m:r>
                        </m:e>
                        <m:sub>
                          <m:r>
                            <a:rPr lang="en-US" sz="1600" b="1" i="1" smtClean="0">
                              <a:solidFill>
                                <a:schemeClr val="accent1"/>
                              </a:solidFill>
                              <a:latin typeface="Cambria Math" panose="02040503050406030204" pitchFamily="18" charset="0"/>
                            </a:rPr>
                            <m:t>𝑾</m:t>
                          </m:r>
                        </m:sub>
                        <m:sup>
                          <m:r>
                            <a:rPr lang="en-US" sz="1600" b="1" i="1" smtClean="0">
                              <a:solidFill>
                                <a:schemeClr val="accent1"/>
                              </a:solidFill>
                              <a:latin typeface="Cambria Math" panose="02040503050406030204" pitchFamily="18" charset="0"/>
                            </a:rPr>
                            <m:t>𝒆</m:t>
                          </m:r>
                        </m:sup>
                      </m:sSubSup>
                    </m:oMath>
                  </m:oMathPara>
                </a14:m>
                <a:endParaRPr lang="en-CA" sz="1600" b="1" dirty="0">
                  <a:solidFill>
                    <a:schemeClr val="accent1"/>
                  </a:solidFill>
                </a:endParaRPr>
              </a:p>
            </p:txBody>
          </p:sp>
        </mc:Choice>
        <mc:Fallback xmlns="">
          <p:sp>
            <p:nvSpPr>
              <p:cNvPr id="12" name="TextBox 11">
                <a:extLst>
                  <a:ext uri="{FF2B5EF4-FFF2-40B4-BE49-F238E27FC236}">
                    <a16:creationId xmlns:a16="http://schemas.microsoft.com/office/drawing/2014/main" id="{F48CE205-946B-B47D-02F2-EC1A3F7D2D45}"/>
                  </a:ext>
                </a:extLst>
              </p:cNvPr>
              <p:cNvSpPr txBox="1">
                <a:spLocks noRot="1" noChangeAspect="1" noMove="1" noResize="1" noEditPoints="1" noAdjustHandles="1" noChangeArrowheads="1" noChangeShapeType="1" noTextEdit="1"/>
              </p:cNvSpPr>
              <p:nvPr/>
            </p:nvSpPr>
            <p:spPr>
              <a:xfrm>
                <a:off x="4158391" y="4859210"/>
                <a:ext cx="3210623" cy="546432"/>
              </a:xfrm>
              <a:prstGeom prst="rect">
                <a:avLst/>
              </a:prstGeom>
              <a:blipFill>
                <a:blip r:embed="rId6"/>
                <a:stretch>
                  <a:fillRect b="-11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28C76E-ADBE-86A0-ECC0-B2634BCF017C}"/>
                  </a:ext>
                </a:extLst>
              </p:cNvPr>
              <p:cNvSpPr txBox="1"/>
              <p:nvPr/>
            </p:nvSpPr>
            <p:spPr>
              <a:xfrm>
                <a:off x="3936298" y="5548772"/>
                <a:ext cx="3774944" cy="584775"/>
              </a:xfrm>
              <a:prstGeom prst="rect">
                <a:avLst/>
              </a:prstGeom>
              <a:noFill/>
            </p:spPr>
            <p:txBody>
              <a:bodyPr wrap="none" rtlCol="0">
                <a:spAutoFit/>
              </a:bodyPr>
              <a:lstStyle/>
              <a:p>
                <a14:m>
                  <m:oMath xmlns:m="http://schemas.openxmlformats.org/officeDocument/2006/math">
                    <m:r>
                      <a:rPr lang="en-CA" sz="1600" b="0" i="1" smtClean="0">
                        <a:solidFill>
                          <a:schemeClr val="accent1"/>
                        </a:solidFill>
                        <a:latin typeface="Cambria Math" panose="02040503050406030204" pitchFamily="18" charset="0"/>
                      </a:rPr>
                      <m:t>𝑒𝑒</m:t>
                    </m:r>
                  </m:oMath>
                </a14:m>
                <a:r>
                  <a:rPr lang="en-CA" sz="1600" dirty="0">
                    <a:solidFill>
                      <a:schemeClr val="accent1"/>
                    </a:solidFill>
                  </a:rPr>
                  <a:t> PV requires (moderate) </a:t>
                </a:r>
                <a14:m>
                  <m:oMath xmlns:m="http://schemas.openxmlformats.org/officeDocument/2006/math">
                    <m:r>
                      <a:rPr lang="en-CA" sz="1600" b="0" i="1" smtClean="0">
                        <a:solidFill>
                          <a:schemeClr val="accent1"/>
                        </a:solidFill>
                        <a:latin typeface="Cambria Math" panose="02040503050406030204" pitchFamily="18" charset="0"/>
                      </a:rPr>
                      <m:t>𝐸</m:t>
                    </m:r>
                  </m:oMath>
                </a14:m>
                <a:r>
                  <a:rPr lang="en-CA" sz="1600" dirty="0">
                    <a:solidFill>
                      <a:schemeClr val="accent1"/>
                    </a:solidFill>
                  </a:rPr>
                  <a:t> measurement</a:t>
                </a:r>
                <a:br>
                  <a:rPr lang="en-CA" sz="1600" dirty="0">
                    <a:solidFill>
                      <a:schemeClr val="accent1"/>
                    </a:solidFill>
                  </a:rPr>
                </a:br>
                <a:r>
                  <a:rPr lang="en-CA" sz="1600" dirty="0">
                    <a:solidFill>
                      <a:schemeClr val="accent1"/>
                    </a:solidFill>
                  </a:rPr>
                  <a:t>but not </a:t>
                </a:r>
                <a14:m>
                  <m:oMath xmlns:m="http://schemas.openxmlformats.org/officeDocument/2006/math">
                    <m:sSup>
                      <m:sSupPr>
                        <m:ctrlPr>
                          <a:rPr lang="en-CA" sz="1600" b="0" i="1" smtClean="0">
                            <a:solidFill>
                              <a:schemeClr val="accent1"/>
                            </a:solidFill>
                            <a:latin typeface="Cambria Math" panose="02040503050406030204" pitchFamily="18" charset="0"/>
                          </a:rPr>
                        </m:ctrlPr>
                      </m:sSupPr>
                      <m:e>
                        <m:r>
                          <a:rPr lang="en-CA" sz="1600" b="0" i="1" smtClean="0">
                            <a:solidFill>
                              <a:schemeClr val="accent1"/>
                            </a:solidFill>
                            <a:latin typeface="Cambria Math" panose="02040503050406030204" pitchFamily="18" charset="0"/>
                          </a:rPr>
                          <m:t>𝑄</m:t>
                        </m:r>
                      </m:e>
                      <m:sup>
                        <m:r>
                          <a:rPr lang="en-CA" sz="1600" b="0" i="1" smtClean="0">
                            <a:solidFill>
                              <a:schemeClr val="accent1"/>
                            </a:solidFill>
                            <a:latin typeface="Cambria Math" panose="02040503050406030204" pitchFamily="18" charset="0"/>
                          </a:rPr>
                          <m:t>2</m:t>
                        </m:r>
                      </m:sup>
                    </m:sSup>
                  </m:oMath>
                </a14:m>
                <a:endParaRPr lang="en-CA" sz="1600" dirty="0">
                  <a:solidFill>
                    <a:schemeClr val="accent1"/>
                  </a:solidFill>
                </a:endParaRPr>
              </a:p>
            </p:txBody>
          </p:sp>
        </mc:Choice>
        <mc:Fallback xmlns="">
          <p:sp>
            <p:nvSpPr>
              <p:cNvPr id="13" name="TextBox 12">
                <a:extLst>
                  <a:ext uri="{FF2B5EF4-FFF2-40B4-BE49-F238E27FC236}">
                    <a16:creationId xmlns:a16="http://schemas.microsoft.com/office/drawing/2014/main" id="{1C28C76E-ADBE-86A0-ECC0-B2634BCF017C}"/>
                  </a:ext>
                </a:extLst>
              </p:cNvPr>
              <p:cNvSpPr txBox="1">
                <a:spLocks noRot="1" noChangeAspect="1" noMove="1" noResize="1" noEditPoints="1" noAdjustHandles="1" noChangeArrowheads="1" noChangeShapeType="1" noTextEdit="1"/>
              </p:cNvSpPr>
              <p:nvPr/>
            </p:nvSpPr>
            <p:spPr>
              <a:xfrm>
                <a:off x="3936298" y="5548772"/>
                <a:ext cx="3774944" cy="584775"/>
              </a:xfrm>
              <a:prstGeom prst="rect">
                <a:avLst/>
              </a:prstGeom>
              <a:blipFill>
                <a:blip r:embed="rId7"/>
                <a:stretch>
                  <a:fillRect l="-969" t="-3125" b="-12500"/>
                </a:stretch>
              </a:blipFill>
            </p:spPr>
            <p:txBody>
              <a:bodyPr/>
              <a:lstStyle/>
              <a:p>
                <a:r>
                  <a:rPr lang="en-CA">
                    <a:noFill/>
                  </a:rPr>
                  <a:t> </a:t>
                </a:r>
              </a:p>
            </p:txBody>
          </p:sp>
        </mc:Fallback>
      </mc:AlternateContent>
      <p:sp>
        <p:nvSpPr>
          <p:cNvPr id="5" name="TextBox 4">
            <a:extLst>
              <a:ext uri="{FF2B5EF4-FFF2-40B4-BE49-F238E27FC236}">
                <a16:creationId xmlns:a16="http://schemas.microsoft.com/office/drawing/2014/main" id="{13C60B0F-8ACA-86E5-2C60-C6203BF62C78}"/>
              </a:ext>
            </a:extLst>
          </p:cNvPr>
          <p:cNvSpPr txBox="1"/>
          <p:nvPr/>
        </p:nvSpPr>
        <p:spPr>
          <a:xfrm>
            <a:off x="9364309" y="665212"/>
            <a:ext cx="1302400" cy="261610"/>
          </a:xfrm>
          <a:prstGeom prst="rect">
            <a:avLst/>
          </a:prstGeom>
          <a:noFill/>
        </p:spPr>
        <p:txBody>
          <a:bodyPr wrap="square">
            <a:spAutoFit/>
          </a:bodyPr>
          <a:lstStyle/>
          <a:p>
            <a:r>
              <a:rPr lang="en-US" sz="1100" dirty="0" err="1">
                <a:solidFill>
                  <a:srgbClr val="0081AD"/>
                </a:solidFill>
                <a:latin typeface="CharisSIL"/>
              </a:rPr>
              <a:t>GZero</a:t>
            </a:r>
            <a:r>
              <a:rPr lang="en-US" sz="1100" dirty="0">
                <a:solidFill>
                  <a:srgbClr val="0081AD"/>
                </a:solidFill>
                <a:latin typeface="CharisSIL"/>
              </a:rPr>
              <a:t> Experiment </a:t>
            </a:r>
            <a:endParaRPr lang="en-CA" sz="1100" dirty="0"/>
          </a:p>
        </p:txBody>
      </p:sp>
      <p:sp>
        <p:nvSpPr>
          <p:cNvPr id="14" name="TextBox 13">
            <a:extLst>
              <a:ext uri="{FF2B5EF4-FFF2-40B4-BE49-F238E27FC236}">
                <a16:creationId xmlns:a16="http://schemas.microsoft.com/office/drawing/2014/main" id="{51C93F81-D5BD-F8A1-8F86-6844F3CC25FC}"/>
              </a:ext>
            </a:extLst>
          </p:cNvPr>
          <p:cNvSpPr txBox="1"/>
          <p:nvPr/>
        </p:nvSpPr>
        <p:spPr>
          <a:xfrm>
            <a:off x="8926381" y="5871937"/>
            <a:ext cx="2361160" cy="261610"/>
          </a:xfrm>
          <a:prstGeom prst="rect">
            <a:avLst/>
          </a:prstGeom>
          <a:noFill/>
        </p:spPr>
        <p:txBody>
          <a:bodyPr wrap="square">
            <a:spAutoFit/>
          </a:bodyPr>
          <a:lstStyle/>
          <a:p>
            <a:r>
              <a:rPr lang="en-US" sz="1100" dirty="0">
                <a:solidFill>
                  <a:srgbClr val="0081AD"/>
                </a:solidFill>
                <a:latin typeface="CharisSIL"/>
              </a:rPr>
              <a:t>QWeak experiment </a:t>
            </a:r>
            <a:endParaRPr lang="en-CA" sz="1100" dirty="0"/>
          </a:p>
        </p:txBody>
      </p:sp>
    </p:spTree>
    <p:extLst>
      <p:ext uri="{BB962C8B-B14F-4D97-AF65-F5344CB8AC3E}">
        <p14:creationId xmlns:p14="http://schemas.microsoft.com/office/powerpoint/2010/main" val="4238971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FB10-A1E0-2B63-EC38-2416AEBE3EF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4DDBD57-68C7-9C6B-411F-E628E91C4D13}"/>
              </a:ext>
            </a:extLst>
          </p:cNvPr>
          <p:cNvSpPr>
            <a:spLocks noGrp="1"/>
          </p:cNvSpPr>
          <p:nvPr>
            <p:ph type="dt" sz="half" idx="10"/>
          </p:nvPr>
        </p:nvSpPr>
        <p:spPr/>
        <p:txBody>
          <a:bodyPr/>
          <a:lstStyle/>
          <a:p>
            <a:fld id="{C027A225-DB41-4A40-A795-A97EA21259AE}" type="datetime1">
              <a:rPr lang="en-CA" smtClean="0"/>
              <a:t>2025-09-23</a:t>
            </a:fld>
            <a:endParaRPr lang="en-CA"/>
          </a:p>
        </p:txBody>
      </p:sp>
      <p:sp>
        <p:nvSpPr>
          <p:cNvPr id="3" name="Footer Placeholder 2">
            <a:extLst>
              <a:ext uri="{FF2B5EF4-FFF2-40B4-BE49-F238E27FC236}">
                <a16:creationId xmlns:a16="http://schemas.microsoft.com/office/drawing/2014/main" id="{440CE952-A386-D983-FE2F-352F5EB75DA2}"/>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2F2FEB5-1CB9-5868-5DFF-72C37986B1B7}"/>
              </a:ext>
            </a:extLst>
          </p:cNvPr>
          <p:cNvSpPr>
            <a:spLocks noGrp="1"/>
          </p:cNvSpPr>
          <p:nvPr>
            <p:ph type="sldNum" sz="quarter" idx="12"/>
          </p:nvPr>
        </p:nvSpPr>
        <p:spPr/>
        <p:txBody>
          <a:bodyPr/>
          <a:lstStyle/>
          <a:p>
            <a:fld id="{8C8064D2-ECE5-434A-BBA5-E34E59BF6EAC}" type="slidenum">
              <a:rPr lang="en-CA" smtClean="0"/>
              <a:t>87</a:t>
            </a:fld>
            <a:endParaRPr lang="en-CA"/>
          </a:p>
        </p:txBody>
      </p:sp>
      <p:sp>
        <p:nvSpPr>
          <p:cNvPr id="6" name="TextBox 5">
            <a:extLst>
              <a:ext uri="{FF2B5EF4-FFF2-40B4-BE49-F238E27FC236}">
                <a16:creationId xmlns:a16="http://schemas.microsoft.com/office/drawing/2014/main" id="{D1FA1302-5672-69CD-2F3A-7AD11DF44F95}"/>
              </a:ext>
            </a:extLst>
          </p:cNvPr>
          <p:cNvSpPr txBox="1"/>
          <p:nvPr/>
        </p:nvSpPr>
        <p:spPr>
          <a:xfrm>
            <a:off x="271875" y="212487"/>
            <a:ext cx="4623398" cy="400110"/>
          </a:xfrm>
          <a:prstGeom prst="rect">
            <a:avLst/>
          </a:prstGeom>
          <a:noFill/>
        </p:spPr>
        <p:txBody>
          <a:bodyPr wrap="square" rtlCol="0">
            <a:spAutoFit/>
          </a:bodyPr>
          <a:lstStyle/>
          <a:p>
            <a:r>
              <a:rPr lang="en-US" sz="2000" b="1" dirty="0"/>
              <a:t>Magnet(s) / Spectrometers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E9301-2E5F-C53C-63E1-7C2FF7038CAC}"/>
                  </a:ext>
                </a:extLst>
              </p:cNvPr>
              <p:cNvSpPr txBox="1"/>
              <p:nvPr/>
            </p:nvSpPr>
            <p:spPr>
              <a:xfrm>
                <a:off x="325009" y="753538"/>
                <a:ext cx="5770991" cy="2062103"/>
              </a:xfrm>
              <a:prstGeom prst="rect">
                <a:avLst/>
              </a:prstGeom>
              <a:noFill/>
            </p:spPr>
            <p:txBody>
              <a:bodyPr wrap="square">
                <a:spAutoFit/>
              </a:bodyPr>
              <a:lstStyle/>
              <a:p>
                <a:pPr algn="l"/>
                <a:r>
                  <a:rPr lang="en-US" sz="1600" b="1" dirty="0"/>
                  <a:t>Example: P2 @ MESA</a:t>
                </a:r>
                <a:endParaRPr lang="en-US" sz="1600" b="1" i="0" u="none" strike="noStrike" baseline="0" dirty="0"/>
              </a:p>
              <a:p>
                <a:pPr algn="l"/>
                <a:endParaRPr lang="en-US" sz="1600" dirty="0"/>
              </a:p>
              <a:p>
                <a:pPr marL="742950" lvl="1" indent="-285750">
                  <a:buFont typeface="Arial" panose="020B0604020202020204" pitchFamily="34" charset="0"/>
                  <a:buChar char="•"/>
                </a:pPr>
                <a14:m>
                  <m:oMath xmlns:m="http://schemas.openxmlformats.org/officeDocument/2006/math">
                    <m:r>
                      <a:rPr lang="en-CA" sz="1600" b="0" i="1" smtClean="0">
                        <a:latin typeface="Cambria Math" panose="02040503050406030204" pitchFamily="18" charset="0"/>
                      </a:rPr>
                      <m:t>𝑒𝑝</m:t>
                    </m:r>
                    <m:r>
                      <a:rPr lang="en-CA" sz="1600" b="0" i="1" smtClean="0">
                        <a:latin typeface="Cambria Math" panose="02040503050406030204" pitchFamily="18" charset="0"/>
                      </a:rPr>
                      <m:t> / </m:t>
                    </m:r>
                    <m:r>
                      <a:rPr lang="en-CA" sz="1600" b="0" i="1" smtClean="0">
                        <a:latin typeface="Cambria Math" panose="02040503050406030204" pitchFamily="18" charset="0"/>
                      </a:rPr>
                      <m:t>𝑒𝑒</m:t>
                    </m:r>
                  </m:oMath>
                </a14:m>
                <a:r>
                  <a:rPr lang="en-CA" sz="1600" dirty="0"/>
                  <a:t> separation</a:t>
                </a:r>
              </a:p>
              <a:p>
                <a:pPr marL="742950" lvl="1" indent="-285750">
                  <a:buFont typeface="Arial" panose="020B0604020202020204" pitchFamily="34" charset="0"/>
                  <a:buChar char="•"/>
                </a:pPr>
                <a:r>
                  <a:rPr lang="en-CA" sz="1600" dirty="0"/>
                  <a:t>moderate focusing of </a:t>
                </a:r>
                <a14:m>
                  <m:oMath xmlns:m="http://schemas.openxmlformats.org/officeDocument/2006/math">
                    <m:r>
                      <a:rPr lang="en-CA" sz="1600" b="0" i="1" smtClean="0">
                        <a:latin typeface="Cambria Math" panose="02040503050406030204" pitchFamily="18" charset="0"/>
                      </a:rPr>
                      <m:t>𝑒𝑝</m:t>
                    </m:r>
                  </m:oMath>
                </a14:m>
                <a:r>
                  <a:rPr lang="en-CA" sz="1600" dirty="0"/>
                  <a:t> events</a:t>
                </a:r>
              </a:p>
              <a:p>
                <a:pPr marL="742950" lvl="1" indent="-285750">
                  <a:buFont typeface="Arial" panose="020B0604020202020204" pitchFamily="34" charset="0"/>
                  <a:buChar char="•"/>
                </a:pPr>
                <a:r>
                  <a:rPr lang="en-CA" sz="1600" dirty="0"/>
                  <a:t>tracking and </a:t>
                </a:r>
                <a14:m>
                  <m:oMath xmlns:m="http://schemas.openxmlformats.org/officeDocument/2006/math">
                    <m:sSup>
                      <m:sSupPr>
                        <m:ctrlPr>
                          <a:rPr lang="en-CA" sz="1600" b="0" i="1" smtClean="0">
                            <a:latin typeface="Cambria Math" panose="02040503050406030204" pitchFamily="18" charset="0"/>
                          </a:rPr>
                        </m:ctrlPr>
                      </m:sSupPr>
                      <m:e>
                        <m:r>
                          <a:rPr lang="en-CA" sz="1600" b="0" i="1" smtClean="0">
                            <a:latin typeface="Cambria Math" panose="02040503050406030204" pitchFamily="18" charset="0"/>
                          </a:rPr>
                          <m:t>𝑄</m:t>
                        </m:r>
                      </m:e>
                      <m:sup>
                        <m:r>
                          <a:rPr lang="en-CA" sz="1600" b="0" i="1" smtClean="0">
                            <a:latin typeface="Cambria Math" panose="02040503050406030204" pitchFamily="18" charset="0"/>
                          </a:rPr>
                          <m:t>2</m:t>
                        </m:r>
                      </m:sup>
                    </m:sSup>
                  </m:oMath>
                </a14:m>
                <a:r>
                  <a:rPr lang="en-CA" sz="1600" dirty="0"/>
                  <a:t> measurement </a:t>
                </a:r>
              </a:p>
              <a:p>
                <a:pPr marL="742950" lvl="1" indent="-285750">
                  <a:buFont typeface="Arial" panose="020B0604020202020204" pitchFamily="34" charset="0"/>
                  <a:buChar char="•"/>
                </a:pPr>
                <a:r>
                  <a:rPr lang="en-CA" sz="1600" dirty="0"/>
                  <a:t>focusing for back-angle measurement (</a:t>
                </a:r>
                <a14:m>
                  <m:oMath xmlns:m="http://schemas.openxmlformats.org/officeDocument/2006/math">
                    <m:r>
                      <a:rPr lang="en-CA" sz="1600" b="0" i="1" baseline="30000" smtClean="0">
                        <a:latin typeface="Cambria Math" panose="02040503050406030204" pitchFamily="18" charset="0"/>
                      </a:rPr>
                      <m:t>12</m:t>
                    </m:r>
                    <m:r>
                      <a:rPr lang="en-CA" sz="1600" b="0" i="1" smtClean="0">
                        <a:latin typeface="Cambria Math" panose="02040503050406030204" pitchFamily="18" charset="0"/>
                      </a:rPr>
                      <m:t>𝐶</m:t>
                    </m:r>
                  </m:oMath>
                </a14:m>
                <a:r>
                  <a:rPr lang="en-CA" sz="1600" dirty="0"/>
                  <a:t> measurement)</a:t>
                </a:r>
              </a:p>
              <a:p>
                <a:pPr marL="742950" lvl="1" indent="-285750">
                  <a:buFont typeface="Arial" panose="020B0604020202020204" pitchFamily="34" charset="0"/>
                  <a:buChar char="•"/>
                </a:pPr>
                <a:endParaRPr lang="en-CA" sz="1600" dirty="0"/>
              </a:p>
              <a:p>
                <a:pPr lvl="1"/>
                <a:r>
                  <a:rPr lang="en-CA" sz="1600" dirty="0"/>
                  <a:t>(See Malte’s talk on P2 for details)</a:t>
                </a:r>
              </a:p>
            </p:txBody>
          </p:sp>
        </mc:Choice>
        <mc:Fallback xmlns="">
          <p:sp>
            <p:nvSpPr>
              <p:cNvPr id="8" name="TextBox 7">
                <a:extLst>
                  <a:ext uri="{FF2B5EF4-FFF2-40B4-BE49-F238E27FC236}">
                    <a16:creationId xmlns:a16="http://schemas.microsoft.com/office/drawing/2014/main" id="{FC1E9301-2E5F-C53C-63E1-7C2FF7038CAC}"/>
                  </a:ext>
                </a:extLst>
              </p:cNvPr>
              <p:cNvSpPr txBox="1">
                <a:spLocks noRot="1" noChangeAspect="1" noMove="1" noResize="1" noEditPoints="1" noAdjustHandles="1" noChangeArrowheads="1" noChangeShapeType="1" noTextEdit="1"/>
              </p:cNvSpPr>
              <p:nvPr/>
            </p:nvSpPr>
            <p:spPr>
              <a:xfrm>
                <a:off x="325009" y="753538"/>
                <a:ext cx="5770991" cy="2062103"/>
              </a:xfrm>
              <a:prstGeom prst="rect">
                <a:avLst/>
              </a:prstGeom>
              <a:blipFill>
                <a:blip r:embed="rId2"/>
                <a:stretch>
                  <a:fillRect l="-528" t="-888" b="-295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0BE465-C06E-0474-8E55-D1B5B1767EC3}"/>
                  </a:ext>
                </a:extLst>
              </p:cNvPr>
              <p:cNvSpPr txBox="1"/>
              <p:nvPr/>
            </p:nvSpPr>
            <p:spPr>
              <a:xfrm>
                <a:off x="4222140" y="291203"/>
                <a:ext cx="2761846" cy="546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𝑨</m:t>
                          </m:r>
                        </m:e>
                        <m:sub>
                          <m:r>
                            <a:rPr lang="en-US" sz="1600" b="1" i="1" smtClean="0">
                              <a:solidFill>
                                <a:schemeClr val="accent1"/>
                              </a:solidFill>
                              <a:latin typeface="Cambria Math" panose="02040503050406030204" pitchFamily="18" charset="0"/>
                            </a:rPr>
                            <m:t>𝑷𝑽</m:t>
                          </m:r>
                        </m:sub>
                      </m:sSub>
                      <m:r>
                        <a:rPr lang="en-US" sz="1600" b="1" i="1" smtClean="0">
                          <a:solidFill>
                            <a:schemeClr val="accent1"/>
                          </a:solidFill>
                          <a:latin typeface="Cambria Math" panose="02040503050406030204" pitchFamily="18" charset="0"/>
                        </a:rPr>
                        <m:t>=</m:t>
                      </m:r>
                      <m:f>
                        <m:fPr>
                          <m:ctrlPr>
                            <a:rPr lang="en-US" sz="1600" b="1" i="1" smtClean="0">
                              <a:solidFill>
                                <a:schemeClr val="accent1"/>
                              </a:solidFill>
                              <a:latin typeface="Cambria Math" panose="02040503050406030204" pitchFamily="18" charset="0"/>
                            </a:rPr>
                          </m:ctrlPr>
                        </m:fPr>
                        <m:num>
                          <m:sSub>
                            <m:sSubPr>
                              <m:ctrlPr>
                                <a:rPr lang="en-US" sz="1600" b="1" i="1" smtClean="0">
                                  <a:solidFill>
                                    <a:schemeClr val="accent1"/>
                                  </a:solidFill>
                                  <a:latin typeface="Cambria Math" panose="02040503050406030204" pitchFamily="18" charset="0"/>
                                </a:rPr>
                              </m:ctrlPr>
                            </m:sSubPr>
                            <m:e>
                              <m:r>
                                <a:rPr lang="en-US" sz="1600" b="1" i="1" smtClean="0">
                                  <a:solidFill>
                                    <a:schemeClr val="accent1"/>
                                  </a:solidFill>
                                  <a:latin typeface="Cambria Math" panose="02040503050406030204" pitchFamily="18" charset="0"/>
                                </a:rPr>
                                <m:t>𝑮</m:t>
                              </m:r>
                            </m:e>
                            <m:sub>
                              <m:r>
                                <a:rPr lang="en-US" sz="1600" b="1" i="1" smtClean="0">
                                  <a:solidFill>
                                    <a:schemeClr val="accent1"/>
                                  </a:solidFill>
                                  <a:latin typeface="Cambria Math" panose="02040503050406030204" pitchFamily="18" charset="0"/>
                                </a:rPr>
                                <m:t>𝑭</m:t>
                              </m:r>
                            </m:sub>
                          </m:sSub>
                          <m:sSup>
                            <m:sSupPr>
                              <m:ctrlPr>
                                <a:rPr lang="en-US" sz="1600" b="1" i="1" smtClean="0">
                                  <a:solidFill>
                                    <a:schemeClr val="accent1"/>
                                  </a:solidFill>
                                  <a:latin typeface="Cambria Math" panose="02040503050406030204" pitchFamily="18" charset="0"/>
                                </a:rPr>
                              </m:ctrlPr>
                            </m:sSupPr>
                            <m:e>
                              <m:r>
                                <a:rPr lang="en-CA" sz="1600" b="1" i="1" smtClean="0">
                                  <a:solidFill>
                                    <a:schemeClr val="accent1"/>
                                  </a:solidFill>
                                  <a:latin typeface="Cambria Math" panose="02040503050406030204" pitchFamily="18" charset="0"/>
                                </a:rPr>
                                <m:t>𝑸</m:t>
                              </m:r>
                            </m:e>
                            <m:sup>
                              <m:r>
                                <a:rPr lang="en-CA" sz="1600" b="1" i="1" smtClean="0">
                                  <a:solidFill>
                                    <a:schemeClr val="accent1"/>
                                  </a:solidFill>
                                  <a:latin typeface="Cambria Math" panose="02040503050406030204" pitchFamily="18" charset="0"/>
                                </a:rPr>
                                <m:t>𝟐</m:t>
                              </m:r>
                            </m:sup>
                          </m:sSup>
                        </m:num>
                        <m:den>
                          <m:r>
                            <a:rPr lang="en-CA" sz="1600" b="1" i="1" smtClean="0">
                              <a:solidFill>
                                <a:schemeClr val="accent1"/>
                              </a:solidFill>
                              <a:latin typeface="Cambria Math" panose="02040503050406030204" pitchFamily="18" charset="0"/>
                              <a:ea typeface="Cambria Math" panose="02040503050406030204" pitchFamily="18" charset="0"/>
                            </a:rPr>
                            <m:t>𝟒</m:t>
                          </m:r>
                          <m:rad>
                            <m:radPr>
                              <m:degHide m:val="on"/>
                              <m:ctrlPr>
                                <a:rPr lang="en-US" sz="1600" b="1" i="1" smtClean="0">
                                  <a:solidFill>
                                    <a:schemeClr val="accent1"/>
                                  </a:solidFill>
                                  <a:latin typeface="Cambria Math" panose="02040503050406030204" pitchFamily="18" charset="0"/>
                                </a:rPr>
                              </m:ctrlPr>
                            </m:radPr>
                            <m:deg/>
                            <m:e>
                              <m:r>
                                <a:rPr lang="en-US" sz="1600" b="1" i="1" smtClean="0">
                                  <a:solidFill>
                                    <a:schemeClr val="accent1"/>
                                  </a:solidFill>
                                  <a:latin typeface="Cambria Math" panose="02040503050406030204" pitchFamily="18" charset="0"/>
                                </a:rPr>
                                <m:t>𝟐</m:t>
                              </m:r>
                              <m:r>
                                <a:rPr lang="en-CA" sz="1600" b="1" i="1" smtClean="0">
                                  <a:solidFill>
                                    <a:schemeClr val="accent1"/>
                                  </a:solidFill>
                                  <a:latin typeface="Cambria Math" panose="02040503050406030204" pitchFamily="18" charset="0"/>
                                </a:rPr>
                                <m:t> </m:t>
                              </m:r>
                            </m:e>
                          </m:rad>
                          <m:r>
                            <a:rPr lang="en-CA" sz="1600" b="1" i="1" smtClean="0">
                              <a:solidFill>
                                <a:schemeClr val="accent1"/>
                              </a:solidFill>
                              <a:latin typeface="Cambria Math" panose="02040503050406030204" pitchFamily="18" charset="0"/>
                            </a:rPr>
                            <m:t> </m:t>
                          </m:r>
                          <m:r>
                            <a:rPr lang="en-US" sz="1600" b="1" i="1">
                              <a:solidFill>
                                <a:schemeClr val="accent1"/>
                              </a:solidFill>
                              <a:latin typeface="Cambria Math" panose="02040503050406030204" pitchFamily="18" charset="0"/>
                              <a:ea typeface="Cambria Math" panose="02040503050406030204" pitchFamily="18" charset="0"/>
                            </a:rPr>
                            <m:t>𝝅𝜶</m:t>
                          </m:r>
                        </m:den>
                      </m:f>
                      <m:d>
                        <m:dPr>
                          <m:ctrlPr>
                            <a:rPr lang="en-US" sz="1600" b="1" i="1" smtClean="0">
                              <a:solidFill>
                                <a:schemeClr val="accent1"/>
                              </a:solidFill>
                              <a:latin typeface="Cambria Math" panose="02040503050406030204" pitchFamily="18" charset="0"/>
                            </a:rPr>
                          </m:ctrlPr>
                        </m:dPr>
                        <m:e>
                          <m:sSubSup>
                            <m:sSubSupPr>
                              <m:ctrlPr>
                                <a:rPr lang="en-US" sz="1600" b="1" i="1">
                                  <a:solidFill>
                                    <a:schemeClr val="accent1"/>
                                  </a:solidFill>
                                  <a:latin typeface="Cambria Math" panose="02040503050406030204" pitchFamily="18" charset="0"/>
                                </a:rPr>
                              </m:ctrlPr>
                            </m:sSubSupPr>
                            <m:e>
                              <m:r>
                                <a:rPr lang="en-US" sz="1600" b="1" i="1">
                                  <a:solidFill>
                                    <a:schemeClr val="accent1"/>
                                  </a:solidFill>
                                  <a:latin typeface="Cambria Math" panose="02040503050406030204" pitchFamily="18" charset="0"/>
                                </a:rPr>
                                <m:t>𝑸</m:t>
                              </m:r>
                            </m:e>
                            <m:sub>
                              <m:r>
                                <a:rPr lang="en-US" sz="1600" b="1" i="1">
                                  <a:solidFill>
                                    <a:schemeClr val="accent1"/>
                                  </a:solidFill>
                                  <a:latin typeface="Cambria Math" panose="02040503050406030204" pitchFamily="18" charset="0"/>
                                </a:rPr>
                                <m:t>𝑾</m:t>
                              </m:r>
                            </m:sub>
                            <m:sup>
                              <m:r>
                                <a:rPr lang="en-CA" sz="1600" b="1" i="1" smtClean="0">
                                  <a:solidFill>
                                    <a:schemeClr val="accent1"/>
                                  </a:solidFill>
                                  <a:latin typeface="Cambria Math" panose="02040503050406030204" pitchFamily="18" charset="0"/>
                                </a:rPr>
                                <m:t>𝒑</m:t>
                              </m:r>
                            </m:sup>
                          </m:sSubSup>
                          <m:r>
                            <a:rPr lang="en-CA" sz="1600" b="1" i="1" smtClean="0">
                              <a:solidFill>
                                <a:schemeClr val="accent1"/>
                              </a:solidFill>
                              <a:latin typeface="Cambria Math" panose="02040503050406030204" pitchFamily="18" charset="0"/>
                            </a:rPr>
                            <m:t>−</m:t>
                          </m:r>
                          <m:r>
                            <a:rPr lang="en-CA" sz="1600" b="1" i="1" smtClean="0">
                              <a:solidFill>
                                <a:schemeClr val="accent1"/>
                              </a:solidFill>
                              <a:latin typeface="Cambria Math" panose="02040503050406030204" pitchFamily="18" charset="0"/>
                            </a:rPr>
                            <m:t>𝑭</m:t>
                          </m:r>
                          <m:d>
                            <m:dPr>
                              <m:ctrlPr>
                                <a:rPr lang="en-CA" sz="1600" b="1" i="1" smtClean="0">
                                  <a:solidFill>
                                    <a:schemeClr val="accent1"/>
                                  </a:solidFill>
                                  <a:latin typeface="Cambria Math" panose="02040503050406030204" pitchFamily="18" charset="0"/>
                                </a:rPr>
                              </m:ctrlPr>
                            </m:dPr>
                            <m:e>
                              <m:sSup>
                                <m:sSupPr>
                                  <m:ctrlPr>
                                    <a:rPr lang="en-US" sz="1600" b="1" i="1">
                                      <a:solidFill>
                                        <a:schemeClr val="accent1"/>
                                      </a:solidFill>
                                      <a:latin typeface="Cambria Math" panose="02040503050406030204" pitchFamily="18" charset="0"/>
                                    </a:rPr>
                                  </m:ctrlPr>
                                </m:sSupPr>
                                <m:e>
                                  <m:r>
                                    <a:rPr lang="en-CA" sz="1600" b="1" i="1">
                                      <a:solidFill>
                                        <a:schemeClr val="accent1"/>
                                      </a:solidFill>
                                      <a:latin typeface="Cambria Math" panose="02040503050406030204" pitchFamily="18" charset="0"/>
                                    </a:rPr>
                                    <m:t>𝑸</m:t>
                                  </m:r>
                                </m:e>
                                <m:sup>
                                  <m:r>
                                    <a:rPr lang="en-CA" sz="1600" b="1" i="1">
                                      <a:solidFill>
                                        <a:schemeClr val="accent1"/>
                                      </a:solidFill>
                                      <a:latin typeface="Cambria Math" panose="02040503050406030204" pitchFamily="18" charset="0"/>
                                    </a:rPr>
                                    <m:t>𝟐</m:t>
                                  </m:r>
                                </m:sup>
                              </m:sSup>
                            </m:e>
                          </m:d>
                        </m:e>
                      </m:d>
                    </m:oMath>
                  </m:oMathPara>
                </a14:m>
                <a:endParaRPr lang="en-CA" sz="1600" b="1" dirty="0">
                  <a:solidFill>
                    <a:schemeClr val="accent1"/>
                  </a:solidFill>
                </a:endParaRPr>
              </a:p>
            </p:txBody>
          </p:sp>
        </mc:Choice>
        <mc:Fallback xmlns="">
          <p:sp>
            <p:nvSpPr>
              <p:cNvPr id="10" name="TextBox 9">
                <a:extLst>
                  <a:ext uri="{FF2B5EF4-FFF2-40B4-BE49-F238E27FC236}">
                    <a16:creationId xmlns:a16="http://schemas.microsoft.com/office/drawing/2014/main" id="{540BE465-C06E-0474-8E55-D1B5B1767EC3}"/>
                  </a:ext>
                </a:extLst>
              </p:cNvPr>
              <p:cNvSpPr txBox="1">
                <a:spLocks noRot="1" noChangeAspect="1" noMove="1" noResize="1" noEditPoints="1" noAdjustHandles="1" noChangeArrowheads="1" noChangeShapeType="1" noTextEdit="1"/>
              </p:cNvSpPr>
              <p:nvPr/>
            </p:nvSpPr>
            <p:spPr>
              <a:xfrm>
                <a:off x="4222140" y="291203"/>
                <a:ext cx="2761846" cy="546432"/>
              </a:xfrm>
              <a:prstGeom prst="rect">
                <a:avLst/>
              </a:prstGeom>
              <a:blipFill>
                <a:blip r:embed="rId3"/>
                <a:stretch>
                  <a:fillRect b="-224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23C1CA-F4F4-8D04-FEEA-28517910BF76}"/>
                  </a:ext>
                </a:extLst>
              </p:cNvPr>
              <p:cNvSpPr txBox="1"/>
              <p:nvPr/>
            </p:nvSpPr>
            <p:spPr>
              <a:xfrm>
                <a:off x="4152377" y="978576"/>
                <a:ext cx="2901372" cy="338554"/>
              </a:xfrm>
              <a:prstGeom prst="rect">
                <a:avLst/>
              </a:prstGeom>
              <a:noFill/>
            </p:spPr>
            <p:txBody>
              <a:bodyPr wrap="none" rtlCol="0">
                <a:spAutoFit/>
              </a:bodyPr>
              <a:lstStyle/>
              <a:p>
                <a14:m>
                  <m:oMath xmlns:m="http://schemas.openxmlformats.org/officeDocument/2006/math">
                    <m:r>
                      <a:rPr lang="en-CA" sz="1600" b="0" i="1" smtClean="0">
                        <a:solidFill>
                          <a:schemeClr val="accent1"/>
                        </a:solidFill>
                        <a:latin typeface="Cambria Math" panose="02040503050406030204" pitchFamily="18" charset="0"/>
                      </a:rPr>
                      <m:t>𝑒𝑝</m:t>
                    </m:r>
                  </m:oMath>
                </a14:m>
                <a:r>
                  <a:rPr lang="en-CA" sz="1600" dirty="0">
                    <a:solidFill>
                      <a:schemeClr val="accent1"/>
                    </a:solidFill>
                  </a:rPr>
                  <a:t> PV requires </a:t>
                </a:r>
                <a14:m>
                  <m:oMath xmlns:m="http://schemas.openxmlformats.org/officeDocument/2006/math">
                    <m:sSup>
                      <m:sSupPr>
                        <m:ctrlPr>
                          <a:rPr lang="en-CA" sz="1600" b="0" i="1" smtClean="0">
                            <a:solidFill>
                              <a:schemeClr val="accent1"/>
                            </a:solidFill>
                            <a:latin typeface="Cambria Math" panose="02040503050406030204" pitchFamily="18" charset="0"/>
                          </a:rPr>
                        </m:ctrlPr>
                      </m:sSupPr>
                      <m:e>
                        <m:r>
                          <a:rPr lang="en-CA" sz="1600" b="0" i="1" smtClean="0">
                            <a:solidFill>
                              <a:schemeClr val="accent1"/>
                            </a:solidFill>
                            <a:latin typeface="Cambria Math" panose="02040503050406030204" pitchFamily="18" charset="0"/>
                          </a:rPr>
                          <m:t>𝑄</m:t>
                        </m:r>
                      </m:e>
                      <m:sup>
                        <m:r>
                          <a:rPr lang="en-CA" sz="1600" b="0" i="1" smtClean="0">
                            <a:solidFill>
                              <a:schemeClr val="accent1"/>
                            </a:solidFill>
                            <a:latin typeface="Cambria Math" panose="02040503050406030204" pitchFamily="18" charset="0"/>
                          </a:rPr>
                          <m:t>2</m:t>
                        </m:r>
                      </m:sup>
                    </m:sSup>
                  </m:oMath>
                </a14:m>
                <a:r>
                  <a:rPr lang="en-CA" sz="1600" dirty="0">
                    <a:solidFill>
                      <a:schemeClr val="accent1"/>
                    </a:solidFill>
                  </a:rPr>
                  <a:t> measurement</a:t>
                </a:r>
              </a:p>
            </p:txBody>
          </p:sp>
        </mc:Choice>
        <mc:Fallback xmlns="">
          <p:sp>
            <p:nvSpPr>
              <p:cNvPr id="11" name="TextBox 10">
                <a:extLst>
                  <a:ext uri="{FF2B5EF4-FFF2-40B4-BE49-F238E27FC236}">
                    <a16:creationId xmlns:a16="http://schemas.microsoft.com/office/drawing/2014/main" id="{E323C1CA-F4F4-8D04-FEEA-28517910BF76}"/>
                  </a:ext>
                </a:extLst>
              </p:cNvPr>
              <p:cNvSpPr txBox="1">
                <a:spLocks noRot="1" noChangeAspect="1" noMove="1" noResize="1" noEditPoints="1" noAdjustHandles="1" noChangeArrowheads="1" noChangeShapeType="1" noTextEdit="1"/>
              </p:cNvSpPr>
              <p:nvPr/>
            </p:nvSpPr>
            <p:spPr>
              <a:xfrm>
                <a:off x="4152377" y="978576"/>
                <a:ext cx="2901372" cy="338554"/>
              </a:xfrm>
              <a:prstGeom prst="rect">
                <a:avLst/>
              </a:prstGeom>
              <a:blipFill>
                <a:blip r:embed="rId4"/>
                <a:stretch>
                  <a:fillRect t="-5455" b="-23636"/>
                </a:stretch>
              </a:blipFill>
            </p:spPr>
            <p:txBody>
              <a:bodyPr/>
              <a:lstStyle/>
              <a:p>
                <a:r>
                  <a:rPr lang="en-CA">
                    <a:noFill/>
                  </a:rPr>
                  <a:t> </a:t>
                </a:r>
              </a:p>
            </p:txBody>
          </p:sp>
        </mc:Fallback>
      </mc:AlternateContent>
      <p:pic>
        <p:nvPicPr>
          <p:cNvPr id="14" name="Picture 13">
            <a:extLst>
              <a:ext uri="{FF2B5EF4-FFF2-40B4-BE49-F238E27FC236}">
                <a16:creationId xmlns:a16="http://schemas.microsoft.com/office/drawing/2014/main" id="{546F1BD8-7292-4D48-75CA-06BAD7011C8B}"/>
              </a:ext>
            </a:extLst>
          </p:cNvPr>
          <p:cNvPicPr>
            <a:picLocks noChangeAspect="1"/>
          </p:cNvPicPr>
          <p:nvPr/>
        </p:nvPicPr>
        <p:blipFill>
          <a:blip r:embed="rId5"/>
          <a:stretch>
            <a:fillRect/>
          </a:stretch>
        </p:blipFill>
        <p:spPr>
          <a:xfrm>
            <a:off x="7053749" y="291203"/>
            <a:ext cx="4813242" cy="3960059"/>
          </a:xfrm>
          <a:prstGeom prst="rect">
            <a:avLst/>
          </a:prstGeom>
        </p:spPr>
      </p:pic>
      <p:pic>
        <p:nvPicPr>
          <p:cNvPr id="17" name="Picture 16">
            <a:extLst>
              <a:ext uri="{FF2B5EF4-FFF2-40B4-BE49-F238E27FC236}">
                <a16:creationId xmlns:a16="http://schemas.microsoft.com/office/drawing/2014/main" id="{9347F4E2-733F-2127-B187-AA33E2DAFD2F}"/>
              </a:ext>
            </a:extLst>
          </p:cNvPr>
          <p:cNvPicPr>
            <a:picLocks noChangeAspect="1"/>
          </p:cNvPicPr>
          <p:nvPr/>
        </p:nvPicPr>
        <p:blipFill>
          <a:blip r:embed="rId6"/>
          <a:stretch>
            <a:fillRect/>
          </a:stretch>
        </p:blipFill>
        <p:spPr>
          <a:xfrm>
            <a:off x="5667141" y="4534817"/>
            <a:ext cx="5886917" cy="1594124"/>
          </a:xfrm>
          <a:prstGeom prst="rect">
            <a:avLst/>
          </a:prstGeom>
        </p:spPr>
      </p:pic>
      <p:pic>
        <p:nvPicPr>
          <p:cNvPr id="18" name="Picture 17" descr="A diagram of a machine&#10;&#10;Description automatically generated">
            <a:extLst>
              <a:ext uri="{FF2B5EF4-FFF2-40B4-BE49-F238E27FC236}">
                <a16:creationId xmlns:a16="http://schemas.microsoft.com/office/drawing/2014/main" id="{3302A702-F7EB-49A2-A099-6FD35D959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942" y="3429000"/>
            <a:ext cx="4675406" cy="2864581"/>
          </a:xfrm>
          <a:prstGeom prst="rect">
            <a:avLst/>
          </a:prstGeom>
        </p:spPr>
      </p:pic>
      <p:sp>
        <p:nvSpPr>
          <p:cNvPr id="5" name="TextBox 4">
            <a:extLst>
              <a:ext uri="{FF2B5EF4-FFF2-40B4-BE49-F238E27FC236}">
                <a16:creationId xmlns:a16="http://schemas.microsoft.com/office/drawing/2014/main" id="{1233B080-0BB4-F32B-382F-0245F42E7F28}"/>
              </a:ext>
            </a:extLst>
          </p:cNvPr>
          <p:cNvSpPr txBox="1"/>
          <p:nvPr/>
        </p:nvSpPr>
        <p:spPr>
          <a:xfrm>
            <a:off x="6456064" y="4241823"/>
            <a:ext cx="1302400" cy="261610"/>
          </a:xfrm>
          <a:prstGeom prst="rect">
            <a:avLst/>
          </a:prstGeom>
          <a:noFill/>
        </p:spPr>
        <p:txBody>
          <a:bodyPr wrap="square">
            <a:spAutoFit/>
          </a:bodyPr>
          <a:lstStyle/>
          <a:p>
            <a:r>
              <a:rPr lang="en-US" sz="1100" dirty="0">
                <a:solidFill>
                  <a:srgbClr val="0081AD"/>
                </a:solidFill>
                <a:latin typeface="CharisSIL"/>
              </a:rPr>
              <a:t>From the CDR</a:t>
            </a:r>
            <a:endParaRPr lang="en-CA" sz="1100" dirty="0"/>
          </a:p>
        </p:txBody>
      </p:sp>
      <p:sp>
        <p:nvSpPr>
          <p:cNvPr id="7" name="TextBox 6">
            <a:extLst>
              <a:ext uri="{FF2B5EF4-FFF2-40B4-BE49-F238E27FC236}">
                <a16:creationId xmlns:a16="http://schemas.microsoft.com/office/drawing/2014/main" id="{617E5F05-50DA-5C75-835E-78C6FBC62E6F}"/>
              </a:ext>
            </a:extLst>
          </p:cNvPr>
          <p:cNvSpPr txBox="1"/>
          <p:nvPr/>
        </p:nvSpPr>
        <p:spPr>
          <a:xfrm>
            <a:off x="2559304" y="6162776"/>
            <a:ext cx="1543872" cy="261610"/>
          </a:xfrm>
          <a:prstGeom prst="rect">
            <a:avLst/>
          </a:prstGeom>
          <a:noFill/>
        </p:spPr>
        <p:txBody>
          <a:bodyPr wrap="square">
            <a:spAutoFit/>
          </a:bodyPr>
          <a:lstStyle/>
          <a:p>
            <a:r>
              <a:rPr lang="en-US" sz="1100" dirty="0">
                <a:solidFill>
                  <a:srgbClr val="0081AD"/>
                </a:solidFill>
                <a:latin typeface="CharisSIL"/>
              </a:rPr>
              <a:t>P2, unknown source</a:t>
            </a:r>
            <a:endParaRPr lang="en-CA" sz="1100" dirty="0"/>
          </a:p>
        </p:txBody>
      </p:sp>
    </p:spTree>
    <p:extLst>
      <p:ext uri="{BB962C8B-B14F-4D97-AF65-F5344CB8AC3E}">
        <p14:creationId xmlns:p14="http://schemas.microsoft.com/office/powerpoint/2010/main" val="4027886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7F9F4-D77C-501B-7FCA-9C8CA697B3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1F744E0-700A-4C83-B0F4-52D193DB5A24}"/>
              </a:ext>
            </a:extLst>
          </p:cNvPr>
          <p:cNvSpPr>
            <a:spLocks noGrp="1"/>
          </p:cNvSpPr>
          <p:nvPr>
            <p:ph type="dt" sz="half" idx="10"/>
          </p:nvPr>
        </p:nvSpPr>
        <p:spPr/>
        <p:txBody>
          <a:bodyPr/>
          <a:lstStyle/>
          <a:p>
            <a:fld id="{FB4D04AE-852F-4161-9D45-56AFCE1FB175}" type="datetime1">
              <a:rPr lang="en-CA" smtClean="0"/>
              <a:t>2025-09-23</a:t>
            </a:fld>
            <a:endParaRPr lang="en-CA"/>
          </a:p>
        </p:txBody>
      </p:sp>
      <p:sp>
        <p:nvSpPr>
          <p:cNvPr id="3" name="Footer Placeholder 2">
            <a:extLst>
              <a:ext uri="{FF2B5EF4-FFF2-40B4-BE49-F238E27FC236}">
                <a16:creationId xmlns:a16="http://schemas.microsoft.com/office/drawing/2014/main" id="{89EC61EF-846D-704C-70E8-8555F6025D2B}"/>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797C0FE-5891-9C61-DE1A-57384A1A7AAB}"/>
              </a:ext>
            </a:extLst>
          </p:cNvPr>
          <p:cNvSpPr>
            <a:spLocks noGrp="1"/>
          </p:cNvSpPr>
          <p:nvPr>
            <p:ph type="sldNum" sz="quarter" idx="12"/>
          </p:nvPr>
        </p:nvSpPr>
        <p:spPr/>
        <p:txBody>
          <a:bodyPr/>
          <a:lstStyle/>
          <a:p>
            <a:fld id="{8C8064D2-ECE5-434A-BBA5-E34E59BF6EAC}" type="slidenum">
              <a:rPr lang="en-CA" smtClean="0"/>
              <a:t>88</a:t>
            </a:fld>
            <a:endParaRPr lang="en-CA"/>
          </a:p>
        </p:txBody>
      </p:sp>
      <p:sp>
        <p:nvSpPr>
          <p:cNvPr id="6" name="TextBox 5">
            <a:extLst>
              <a:ext uri="{FF2B5EF4-FFF2-40B4-BE49-F238E27FC236}">
                <a16:creationId xmlns:a16="http://schemas.microsoft.com/office/drawing/2014/main" id="{6637362E-EF92-F42A-20BE-F24FDDD462BB}"/>
              </a:ext>
            </a:extLst>
          </p:cNvPr>
          <p:cNvSpPr txBox="1"/>
          <p:nvPr/>
        </p:nvSpPr>
        <p:spPr>
          <a:xfrm>
            <a:off x="271875" y="212487"/>
            <a:ext cx="4623398" cy="400110"/>
          </a:xfrm>
          <a:prstGeom prst="rect">
            <a:avLst/>
          </a:prstGeom>
          <a:noFill/>
        </p:spPr>
        <p:txBody>
          <a:bodyPr wrap="square" rtlCol="0">
            <a:spAutoFit/>
          </a:bodyPr>
          <a:lstStyle/>
          <a:p>
            <a:r>
              <a:rPr lang="en-US" sz="2000" b="1" dirty="0"/>
              <a:t>Magnet(s) / Spectrometers </a:t>
            </a:r>
          </a:p>
        </p:txBody>
      </p:sp>
      <p:pic>
        <p:nvPicPr>
          <p:cNvPr id="5" name="Content Placeholder 6">
            <a:extLst>
              <a:ext uri="{FF2B5EF4-FFF2-40B4-BE49-F238E27FC236}">
                <a16:creationId xmlns:a16="http://schemas.microsoft.com/office/drawing/2014/main" id="{88C147A3-C131-CC2B-1282-88FE1055ED53}"/>
              </a:ext>
            </a:extLst>
          </p:cNvPr>
          <p:cNvPicPr>
            <a:picLocks noGrp="1" noChangeAspect="1"/>
          </p:cNvPicPr>
          <p:nvPr/>
        </p:nvPicPr>
        <p:blipFill rotWithShape="1">
          <a:blip r:embed="rId2"/>
          <a:srcRect t="3409" r="3568" b="14126"/>
          <a:stretch/>
        </p:blipFill>
        <p:spPr>
          <a:xfrm>
            <a:off x="4649511" y="2635431"/>
            <a:ext cx="6837997" cy="3638843"/>
          </a:xfrm>
          <a:prstGeom prst="rect">
            <a:avLst/>
          </a:prstGeom>
        </p:spPr>
      </p:pic>
      <p:pic>
        <p:nvPicPr>
          <p:cNvPr id="7" name="Picture 6">
            <a:extLst>
              <a:ext uri="{FF2B5EF4-FFF2-40B4-BE49-F238E27FC236}">
                <a16:creationId xmlns:a16="http://schemas.microsoft.com/office/drawing/2014/main" id="{10759772-BC6E-1985-32D5-A3BAD919D3DE}"/>
              </a:ext>
            </a:extLst>
          </p:cNvPr>
          <p:cNvPicPr>
            <a:picLocks noChangeAspect="1"/>
          </p:cNvPicPr>
          <p:nvPr/>
        </p:nvPicPr>
        <p:blipFill rotWithShape="1">
          <a:blip r:embed="rId3">
            <a:clrChange>
              <a:clrFrom>
                <a:srgbClr val="FFFFFF"/>
              </a:clrFrom>
              <a:clrTo>
                <a:srgbClr val="FFFFFF">
                  <a:alpha val="0"/>
                </a:srgbClr>
              </a:clrTo>
            </a:clrChange>
          </a:blip>
          <a:srcRect l="8891" t="4383" r="5994" b="34161"/>
          <a:stretch/>
        </p:blipFill>
        <p:spPr>
          <a:xfrm>
            <a:off x="4701496" y="1604770"/>
            <a:ext cx="5660848" cy="1985770"/>
          </a:xfrm>
          <a:prstGeom prst="rect">
            <a:avLst/>
          </a:prstGeom>
          <a:scene3d>
            <a:camera prst="isometricRightUp">
              <a:rot lat="2100000" lon="19800000" rev="0"/>
            </a:camera>
            <a:lightRig rig="threePt" dir="t"/>
          </a:scene3d>
        </p:spPr>
      </p:pic>
      <p:pic>
        <p:nvPicPr>
          <p:cNvPr id="9" name="Picture 8" descr="A model of a satellite&#10;&#10;Description automatically generated with low confidence">
            <a:extLst>
              <a:ext uri="{FF2B5EF4-FFF2-40B4-BE49-F238E27FC236}">
                <a16:creationId xmlns:a16="http://schemas.microsoft.com/office/drawing/2014/main" id="{C6029932-27B2-1CC8-73D8-24DCA13A97B2}"/>
              </a:ext>
            </a:extLst>
          </p:cNvPr>
          <p:cNvPicPr>
            <a:picLocks noChangeAspect="1"/>
          </p:cNvPicPr>
          <p:nvPr/>
        </p:nvPicPr>
        <p:blipFill rotWithShape="1">
          <a:blip r:embed="rId4">
            <a:extLst>
              <a:ext uri="{28A0092B-C50C-407E-A947-70E740481C1C}">
                <a14:useLocalDpi xmlns:a14="http://schemas.microsoft.com/office/drawing/2010/main" val="0"/>
              </a:ext>
            </a:extLst>
          </a:blip>
          <a:srcRect l="64113" t="9057" r="20929" b="60861"/>
          <a:stretch/>
        </p:blipFill>
        <p:spPr>
          <a:xfrm>
            <a:off x="9500344" y="477789"/>
            <a:ext cx="2033462" cy="236417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515D04-2DEA-019F-49FD-F35FEE550656}"/>
                  </a:ext>
                </a:extLst>
              </p:cNvPr>
              <p:cNvSpPr txBox="1"/>
              <p:nvPr/>
            </p:nvSpPr>
            <p:spPr>
              <a:xfrm>
                <a:off x="325009" y="753538"/>
                <a:ext cx="4324501" cy="4278094"/>
              </a:xfrm>
              <a:prstGeom prst="rect">
                <a:avLst/>
              </a:prstGeom>
              <a:noFill/>
            </p:spPr>
            <p:txBody>
              <a:bodyPr wrap="square">
                <a:spAutoFit/>
              </a:bodyPr>
              <a:lstStyle/>
              <a:p>
                <a:pPr algn="l"/>
                <a:r>
                  <a:rPr lang="en-US" sz="1600" b="1" dirty="0"/>
                  <a:t>Example: </a:t>
                </a:r>
                <a:r>
                  <a:rPr lang="en-US" sz="1600" b="1" i="0" u="none" strike="noStrike" baseline="0" dirty="0"/>
                  <a:t>MOLLER</a:t>
                </a:r>
              </a:p>
              <a:p>
                <a:pPr algn="l"/>
                <a:endParaRPr lang="en-US" sz="1600" dirty="0"/>
              </a:p>
              <a:p>
                <a:pPr marL="742950" lvl="1" indent="-285750">
                  <a:buFont typeface="Arial" panose="020B0604020202020204" pitchFamily="34" charset="0"/>
                  <a:buChar char="•"/>
                </a:pPr>
                <a14:m>
                  <m:oMath xmlns:m="http://schemas.openxmlformats.org/officeDocument/2006/math">
                    <m:r>
                      <a:rPr lang="en-CA" sz="1600" b="0" i="1" smtClean="0">
                        <a:latin typeface="Cambria Math" panose="02040503050406030204" pitchFamily="18" charset="0"/>
                      </a:rPr>
                      <m:t>𝑒𝑝</m:t>
                    </m:r>
                    <m:r>
                      <a:rPr lang="en-CA" sz="1600" b="0" i="1" smtClean="0">
                        <a:latin typeface="Cambria Math" panose="02040503050406030204" pitchFamily="18" charset="0"/>
                      </a:rPr>
                      <m:t> / </m:t>
                    </m:r>
                    <m:r>
                      <a:rPr lang="en-CA" sz="1600" b="0" i="1" smtClean="0">
                        <a:latin typeface="Cambria Math" panose="02040503050406030204" pitchFamily="18" charset="0"/>
                      </a:rPr>
                      <m:t>𝑒𝑒</m:t>
                    </m:r>
                  </m:oMath>
                </a14:m>
                <a:r>
                  <a:rPr lang="en-CA" sz="1600" dirty="0"/>
                  <a:t> / </a:t>
                </a:r>
                <a14:m>
                  <m:oMath xmlns:m="http://schemas.openxmlformats.org/officeDocument/2006/math">
                    <m:r>
                      <a:rPr lang="en-CA" sz="1600" b="0" i="1" smtClean="0">
                        <a:latin typeface="Cambria Math" panose="02040503050406030204" pitchFamily="18" charset="0"/>
                      </a:rPr>
                      <m:t>𝑒𝑋</m:t>
                    </m:r>
                  </m:oMath>
                </a14:m>
                <a:r>
                  <a:rPr lang="en-CA" sz="1600" dirty="0"/>
                  <a:t> event separation</a:t>
                </a:r>
              </a:p>
              <a:p>
                <a:pPr marL="742950" lvl="1" indent="-285750">
                  <a:buFont typeface="Arial" panose="020B0604020202020204" pitchFamily="34" charset="0"/>
                  <a:buChar char="•"/>
                </a:pPr>
                <a:r>
                  <a:rPr lang="en-CA" sz="1600" dirty="0"/>
                  <a:t>moderate focusing of events</a:t>
                </a:r>
              </a:p>
              <a:p>
                <a:pPr marL="742950" lvl="1" indent="-285750">
                  <a:buFont typeface="Arial" panose="020B0604020202020204" pitchFamily="34" charset="0"/>
                  <a:buChar char="•"/>
                </a:pPr>
                <a:r>
                  <a:rPr lang="en-CA" sz="1600" dirty="0"/>
                  <a:t>tracking</a:t>
                </a:r>
              </a:p>
              <a:p>
                <a:pPr marL="742950" lvl="1" indent="-285750">
                  <a:buFont typeface="Arial" panose="020B0604020202020204" pitchFamily="34" charset="0"/>
                  <a:buChar char="•"/>
                </a:pPr>
                <a:endParaRPr lang="en-CA" sz="1600" dirty="0"/>
              </a:p>
              <a:p>
                <a:pPr lvl="1"/>
                <a:r>
                  <a:rPr lang="en-US" sz="1600" dirty="0"/>
                  <a:t>The scattering profile in the detector planes has to be separated into a suitable number of radial and azimuthal bins to allow:</a:t>
                </a:r>
              </a:p>
              <a:p>
                <a:pPr lvl="1"/>
                <a:endParaRPr lang="en-US" sz="1600" dirty="0"/>
              </a:p>
              <a:p>
                <a:pPr marL="742950" lvl="1" indent="-285750">
                  <a:buFont typeface="Arial" panose="020B0604020202020204" pitchFamily="34" charset="0"/>
                  <a:buChar char="•"/>
                </a:pPr>
                <a:r>
                  <a:rPr lang="en-US" sz="1600" dirty="0"/>
                  <a:t>Event separation,</a:t>
                </a:r>
              </a:p>
              <a:p>
                <a:pPr marL="742950" lvl="1" indent="-285750">
                  <a:buFont typeface="Arial" panose="020B0604020202020204" pitchFamily="34" charset="0"/>
                  <a:buChar char="•"/>
                </a:pPr>
                <a:r>
                  <a:rPr lang="en-US" sz="1600" dirty="0"/>
                  <a:t>Statistics collection</a:t>
                </a:r>
              </a:p>
              <a:p>
                <a:pPr marL="742950" lvl="1" indent="-285750">
                  <a:buFont typeface="Arial" panose="020B0604020202020204" pitchFamily="34" charset="0"/>
                  <a:buChar char="•"/>
                </a:pPr>
                <a:r>
                  <a:rPr lang="en-US" sz="1600" dirty="0"/>
                  <a:t>Control of systematic effects, such </a:t>
                </a:r>
              </a:p>
              <a:p>
                <a:pPr marL="742950" lvl="1" indent="-285750">
                  <a:buFont typeface="Arial" panose="020B0604020202020204" pitchFamily="34" charset="0"/>
                  <a:buChar char="•"/>
                </a:pPr>
                <a:r>
                  <a:rPr lang="en-US" sz="1600" dirty="0"/>
                  <a:t>Beam motion</a:t>
                </a:r>
              </a:p>
              <a:p>
                <a:pPr marL="742950" lvl="1" indent="-285750">
                  <a:buFont typeface="Arial" panose="020B0604020202020204" pitchFamily="34" charset="0"/>
                  <a:buChar char="•"/>
                </a:pPr>
                <a:r>
                  <a:rPr lang="en-US" sz="1600" dirty="0"/>
                  <a:t>Backgrounds</a:t>
                </a:r>
              </a:p>
              <a:p>
                <a:pPr lvl="1"/>
                <a:r>
                  <a:rPr lang="en-CA" sz="1600" dirty="0"/>
                  <a:t> </a:t>
                </a:r>
              </a:p>
              <a:p>
                <a:pPr marL="742950" lvl="1" indent="-285750">
                  <a:buFont typeface="Arial" panose="020B0604020202020204" pitchFamily="34" charset="0"/>
                  <a:buChar char="•"/>
                </a:pPr>
                <a:endParaRPr lang="en-CA" sz="1600" dirty="0"/>
              </a:p>
            </p:txBody>
          </p:sp>
        </mc:Choice>
        <mc:Fallback xmlns="">
          <p:sp>
            <p:nvSpPr>
              <p:cNvPr id="8" name="TextBox 7">
                <a:extLst>
                  <a:ext uri="{FF2B5EF4-FFF2-40B4-BE49-F238E27FC236}">
                    <a16:creationId xmlns:a16="http://schemas.microsoft.com/office/drawing/2014/main" id="{C2515D04-2DEA-019F-49FD-F35FEE550656}"/>
                  </a:ext>
                </a:extLst>
              </p:cNvPr>
              <p:cNvSpPr txBox="1">
                <a:spLocks noRot="1" noChangeAspect="1" noMove="1" noResize="1" noEditPoints="1" noAdjustHandles="1" noChangeArrowheads="1" noChangeShapeType="1" noTextEdit="1"/>
              </p:cNvSpPr>
              <p:nvPr/>
            </p:nvSpPr>
            <p:spPr>
              <a:xfrm>
                <a:off x="325009" y="753538"/>
                <a:ext cx="4324501" cy="4278094"/>
              </a:xfrm>
              <a:prstGeom prst="rect">
                <a:avLst/>
              </a:prstGeom>
              <a:blipFill>
                <a:blip r:embed="rId5"/>
                <a:stretch>
                  <a:fillRect l="-704" t="-428"/>
                </a:stretch>
              </a:blipFill>
            </p:spPr>
            <p:txBody>
              <a:bodyPr/>
              <a:lstStyle/>
              <a:p>
                <a:r>
                  <a:rPr lang="en-CA">
                    <a:noFill/>
                  </a:rPr>
                  <a:t> </a:t>
                </a:r>
              </a:p>
            </p:txBody>
          </p:sp>
        </mc:Fallback>
      </mc:AlternateContent>
    </p:spTree>
    <p:extLst>
      <p:ext uri="{BB962C8B-B14F-4D97-AF65-F5344CB8AC3E}">
        <p14:creationId xmlns:p14="http://schemas.microsoft.com/office/powerpoint/2010/main" val="9180733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5380-51ED-58EA-A5A7-B1C0A59A0D4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E273950-6C6A-1D18-B060-A2CDBD0D23B9}"/>
              </a:ext>
            </a:extLst>
          </p:cNvPr>
          <p:cNvSpPr>
            <a:spLocks noGrp="1"/>
          </p:cNvSpPr>
          <p:nvPr>
            <p:ph type="dt" sz="half" idx="10"/>
          </p:nvPr>
        </p:nvSpPr>
        <p:spPr/>
        <p:txBody>
          <a:bodyPr/>
          <a:lstStyle/>
          <a:p>
            <a:fld id="{C4AEEB6B-89A1-401F-BBC0-E747B3974583}" type="datetime1">
              <a:rPr lang="en-CA" smtClean="0"/>
              <a:t>2025-09-23</a:t>
            </a:fld>
            <a:endParaRPr lang="en-CA"/>
          </a:p>
        </p:txBody>
      </p:sp>
      <p:sp>
        <p:nvSpPr>
          <p:cNvPr id="3" name="Footer Placeholder 2">
            <a:extLst>
              <a:ext uri="{FF2B5EF4-FFF2-40B4-BE49-F238E27FC236}">
                <a16:creationId xmlns:a16="http://schemas.microsoft.com/office/drawing/2014/main" id="{6ADB5BAD-B10E-87B1-61A8-6D52DBBC3613}"/>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57554A91-7A2B-2AC8-1F2B-07658C5C421B}"/>
              </a:ext>
            </a:extLst>
          </p:cNvPr>
          <p:cNvSpPr>
            <a:spLocks noGrp="1"/>
          </p:cNvSpPr>
          <p:nvPr>
            <p:ph type="sldNum" sz="quarter" idx="12"/>
          </p:nvPr>
        </p:nvSpPr>
        <p:spPr/>
        <p:txBody>
          <a:bodyPr/>
          <a:lstStyle/>
          <a:p>
            <a:fld id="{8C8064D2-ECE5-434A-BBA5-E34E59BF6EAC}" type="slidenum">
              <a:rPr lang="en-CA" smtClean="0"/>
              <a:t>89</a:t>
            </a:fld>
            <a:endParaRPr lang="en-CA"/>
          </a:p>
        </p:txBody>
      </p:sp>
      <p:sp>
        <p:nvSpPr>
          <p:cNvPr id="6" name="TextBox 5">
            <a:extLst>
              <a:ext uri="{FF2B5EF4-FFF2-40B4-BE49-F238E27FC236}">
                <a16:creationId xmlns:a16="http://schemas.microsoft.com/office/drawing/2014/main" id="{8903FB5A-31D2-609F-7968-D1F59B8829C0}"/>
              </a:ext>
            </a:extLst>
          </p:cNvPr>
          <p:cNvSpPr txBox="1"/>
          <p:nvPr/>
        </p:nvSpPr>
        <p:spPr>
          <a:xfrm>
            <a:off x="271875" y="212487"/>
            <a:ext cx="4623398" cy="400110"/>
          </a:xfrm>
          <a:prstGeom prst="rect">
            <a:avLst/>
          </a:prstGeom>
          <a:noFill/>
        </p:spPr>
        <p:txBody>
          <a:bodyPr wrap="square" rtlCol="0">
            <a:spAutoFit/>
          </a:bodyPr>
          <a:lstStyle/>
          <a:p>
            <a:r>
              <a:rPr lang="en-US" sz="2000" b="1" dirty="0"/>
              <a:t>Magnet(s) / Spectrometers </a:t>
            </a:r>
          </a:p>
        </p:txBody>
      </p:sp>
      <p:pic>
        <p:nvPicPr>
          <p:cNvPr id="12" name="Picture 11">
            <a:extLst>
              <a:ext uri="{FF2B5EF4-FFF2-40B4-BE49-F238E27FC236}">
                <a16:creationId xmlns:a16="http://schemas.microsoft.com/office/drawing/2014/main" id="{7B154CB1-C19B-C805-056A-6912DCC9BE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3138" y="673949"/>
            <a:ext cx="2877620" cy="2808418"/>
          </a:xfrm>
          <a:prstGeom prst="rect">
            <a:avLst/>
          </a:prstGeom>
        </p:spPr>
      </p:pic>
      <p:pic>
        <p:nvPicPr>
          <p:cNvPr id="13" name="Picture 12" descr="Chart, histogram&#10;&#10;Description automatically generated">
            <a:extLst>
              <a:ext uri="{FF2B5EF4-FFF2-40B4-BE49-F238E27FC236}">
                <a16:creationId xmlns:a16="http://schemas.microsoft.com/office/drawing/2014/main" id="{1DE703F3-5535-4C7C-2914-CB81E8FA3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055" y="3651772"/>
            <a:ext cx="4262703" cy="256896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F0E716-1051-5FDB-D385-89BFF56DFFA9}"/>
                  </a:ext>
                </a:extLst>
              </p:cNvPr>
              <p:cNvSpPr txBox="1"/>
              <p:nvPr/>
            </p:nvSpPr>
            <p:spPr>
              <a:xfrm>
                <a:off x="325010" y="753538"/>
                <a:ext cx="4049388" cy="4278094"/>
              </a:xfrm>
              <a:prstGeom prst="rect">
                <a:avLst/>
              </a:prstGeom>
              <a:noFill/>
            </p:spPr>
            <p:txBody>
              <a:bodyPr wrap="square">
                <a:spAutoFit/>
              </a:bodyPr>
              <a:lstStyle/>
              <a:p>
                <a:pPr algn="l"/>
                <a:r>
                  <a:rPr lang="en-US" sz="1600" b="1" dirty="0"/>
                  <a:t>Example: </a:t>
                </a:r>
                <a:r>
                  <a:rPr lang="en-US" sz="1600" b="1" i="0" u="none" strike="noStrike" baseline="0" dirty="0"/>
                  <a:t>MOLLER</a:t>
                </a:r>
              </a:p>
              <a:p>
                <a:pPr algn="l"/>
                <a:endParaRPr lang="en-US" sz="1600" dirty="0"/>
              </a:p>
              <a:p>
                <a:pPr marL="742950" lvl="1" indent="-285750">
                  <a:buFont typeface="Arial" panose="020B0604020202020204" pitchFamily="34" charset="0"/>
                  <a:buChar char="•"/>
                </a:pPr>
                <a14:m>
                  <m:oMath xmlns:m="http://schemas.openxmlformats.org/officeDocument/2006/math">
                    <m:r>
                      <a:rPr lang="en-CA" sz="1600" b="0" i="1" smtClean="0">
                        <a:latin typeface="Cambria Math" panose="02040503050406030204" pitchFamily="18" charset="0"/>
                      </a:rPr>
                      <m:t>𝑒𝑝</m:t>
                    </m:r>
                    <m:r>
                      <a:rPr lang="en-CA" sz="1600" b="0" i="1" smtClean="0">
                        <a:latin typeface="Cambria Math" panose="02040503050406030204" pitchFamily="18" charset="0"/>
                      </a:rPr>
                      <m:t> / </m:t>
                    </m:r>
                    <m:r>
                      <a:rPr lang="en-CA" sz="1600" b="0" i="1" smtClean="0">
                        <a:latin typeface="Cambria Math" panose="02040503050406030204" pitchFamily="18" charset="0"/>
                      </a:rPr>
                      <m:t>𝑒𝑒</m:t>
                    </m:r>
                  </m:oMath>
                </a14:m>
                <a:r>
                  <a:rPr lang="en-CA" sz="1600" dirty="0"/>
                  <a:t> / </a:t>
                </a:r>
                <a14:m>
                  <m:oMath xmlns:m="http://schemas.openxmlformats.org/officeDocument/2006/math">
                    <m:r>
                      <a:rPr lang="en-CA" sz="1600" b="0" i="1" smtClean="0">
                        <a:latin typeface="Cambria Math" panose="02040503050406030204" pitchFamily="18" charset="0"/>
                      </a:rPr>
                      <m:t>𝑒𝑋</m:t>
                    </m:r>
                  </m:oMath>
                </a14:m>
                <a:r>
                  <a:rPr lang="en-CA" sz="1600" dirty="0"/>
                  <a:t> event separation</a:t>
                </a:r>
              </a:p>
              <a:p>
                <a:pPr marL="742950" lvl="1" indent="-285750">
                  <a:buFont typeface="Arial" panose="020B0604020202020204" pitchFamily="34" charset="0"/>
                  <a:buChar char="•"/>
                </a:pPr>
                <a:r>
                  <a:rPr lang="en-CA" sz="1600" dirty="0"/>
                  <a:t>moderate focusing of events</a:t>
                </a:r>
              </a:p>
              <a:p>
                <a:pPr marL="742950" lvl="1" indent="-285750">
                  <a:buFont typeface="Arial" panose="020B0604020202020204" pitchFamily="34" charset="0"/>
                  <a:buChar char="•"/>
                </a:pPr>
                <a:r>
                  <a:rPr lang="en-CA" sz="1600" dirty="0"/>
                  <a:t>tracking</a:t>
                </a:r>
              </a:p>
              <a:p>
                <a:pPr marL="742950" lvl="1" indent="-285750">
                  <a:buFont typeface="Arial" panose="020B0604020202020204" pitchFamily="34" charset="0"/>
                  <a:buChar char="•"/>
                </a:pPr>
                <a:endParaRPr lang="en-CA" sz="1600" dirty="0"/>
              </a:p>
              <a:p>
                <a:pPr lvl="1"/>
                <a:r>
                  <a:rPr lang="en-US" sz="1600" dirty="0"/>
                  <a:t>The scattering profile in the detector planes has to be separated into a suitable number of radial and azimuthal bins to allow:</a:t>
                </a:r>
              </a:p>
              <a:p>
                <a:pPr lvl="1"/>
                <a:endParaRPr lang="en-US" sz="1600" dirty="0"/>
              </a:p>
              <a:p>
                <a:pPr marL="742950" lvl="1" indent="-285750">
                  <a:buFont typeface="Arial" panose="020B0604020202020204" pitchFamily="34" charset="0"/>
                  <a:buChar char="•"/>
                </a:pPr>
                <a:r>
                  <a:rPr lang="en-US" sz="1600" dirty="0"/>
                  <a:t>Event separation,</a:t>
                </a:r>
              </a:p>
              <a:p>
                <a:pPr marL="742950" lvl="1" indent="-285750">
                  <a:buFont typeface="Arial" panose="020B0604020202020204" pitchFamily="34" charset="0"/>
                  <a:buChar char="•"/>
                </a:pPr>
                <a:r>
                  <a:rPr lang="en-US" sz="1600" dirty="0"/>
                  <a:t>Statistics collection</a:t>
                </a:r>
              </a:p>
              <a:p>
                <a:pPr marL="742950" lvl="1" indent="-285750">
                  <a:buFont typeface="Arial" panose="020B0604020202020204" pitchFamily="34" charset="0"/>
                  <a:buChar char="•"/>
                </a:pPr>
                <a:r>
                  <a:rPr lang="en-US" sz="1600" dirty="0"/>
                  <a:t>Control of systematic effects, such </a:t>
                </a:r>
              </a:p>
              <a:p>
                <a:pPr marL="742950" lvl="1" indent="-285750">
                  <a:buFont typeface="Arial" panose="020B0604020202020204" pitchFamily="34" charset="0"/>
                  <a:buChar char="•"/>
                </a:pPr>
                <a:r>
                  <a:rPr lang="en-US" sz="1600" dirty="0"/>
                  <a:t>Beam motion</a:t>
                </a:r>
              </a:p>
              <a:p>
                <a:pPr marL="742950" lvl="1" indent="-285750">
                  <a:buFont typeface="Arial" panose="020B0604020202020204" pitchFamily="34" charset="0"/>
                  <a:buChar char="•"/>
                </a:pPr>
                <a:r>
                  <a:rPr lang="en-US" sz="1600" dirty="0"/>
                  <a:t>Backgrounds</a:t>
                </a:r>
              </a:p>
              <a:p>
                <a:pPr lvl="1"/>
                <a:r>
                  <a:rPr lang="en-CA" sz="1600" dirty="0"/>
                  <a:t> </a:t>
                </a:r>
              </a:p>
            </p:txBody>
          </p:sp>
        </mc:Choice>
        <mc:Fallback xmlns="">
          <p:sp>
            <p:nvSpPr>
              <p:cNvPr id="8" name="TextBox 7">
                <a:extLst>
                  <a:ext uri="{FF2B5EF4-FFF2-40B4-BE49-F238E27FC236}">
                    <a16:creationId xmlns:a16="http://schemas.microsoft.com/office/drawing/2014/main" id="{B8F0E716-1051-5FDB-D385-89BFF56DFFA9}"/>
                  </a:ext>
                </a:extLst>
              </p:cNvPr>
              <p:cNvSpPr txBox="1">
                <a:spLocks noRot="1" noChangeAspect="1" noMove="1" noResize="1" noEditPoints="1" noAdjustHandles="1" noChangeArrowheads="1" noChangeShapeType="1" noTextEdit="1"/>
              </p:cNvSpPr>
              <p:nvPr/>
            </p:nvSpPr>
            <p:spPr>
              <a:xfrm>
                <a:off x="325010" y="753538"/>
                <a:ext cx="4049388" cy="4278094"/>
              </a:xfrm>
              <a:prstGeom prst="rect">
                <a:avLst/>
              </a:prstGeom>
              <a:blipFill>
                <a:blip r:embed="rId5"/>
                <a:stretch>
                  <a:fillRect l="-752" t="-428"/>
                </a:stretch>
              </a:blipFill>
            </p:spPr>
            <p:txBody>
              <a:bodyPr/>
              <a:lstStyle/>
              <a:p>
                <a:r>
                  <a:rPr lang="en-CA">
                    <a:noFill/>
                  </a:rPr>
                  <a:t> </a:t>
                </a:r>
              </a:p>
            </p:txBody>
          </p:sp>
        </mc:Fallback>
      </mc:AlternateContent>
      <p:pic>
        <p:nvPicPr>
          <p:cNvPr id="10" name="Picture 9">
            <a:extLst>
              <a:ext uri="{FF2B5EF4-FFF2-40B4-BE49-F238E27FC236}">
                <a16:creationId xmlns:a16="http://schemas.microsoft.com/office/drawing/2014/main" id="{019CCCC0-AF8D-DC69-524A-B8B529E66D2C}"/>
              </a:ext>
            </a:extLst>
          </p:cNvPr>
          <p:cNvPicPr>
            <a:picLocks noChangeAspect="1"/>
          </p:cNvPicPr>
          <p:nvPr/>
        </p:nvPicPr>
        <p:blipFill rotWithShape="1">
          <a:blip r:embed="rId6">
            <a:alphaModFix/>
          </a:blip>
          <a:srcRect t="8401"/>
          <a:stretch/>
        </p:blipFill>
        <p:spPr>
          <a:xfrm>
            <a:off x="4778743" y="709594"/>
            <a:ext cx="3374657" cy="2806567"/>
          </a:xfrm>
          <a:prstGeom prst="rect">
            <a:avLst/>
          </a:prstGeom>
        </p:spPr>
      </p:pic>
      <p:sp>
        <p:nvSpPr>
          <p:cNvPr id="5" name="TextBox 4">
            <a:extLst>
              <a:ext uri="{FF2B5EF4-FFF2-40B4-BE49-F238E27FC236}">
                <a16:creationId xmlns:a16="http://schemas.microsoft.com/office/drawing/2014/main" id="{873D2B9E-016E-C000-4E9D-EA8D0E74533B}"/>
              </a:ext>
            </a:extLst>
          </p:cNvPr>
          <p:cNvSpPr txBox="1"/>
          <p:nvPr/>
        </p:nvSpPr>
        <p:spPr>
          <a:xfrm>
            <a:off x="5871785" y="3298195"/>
            <a:ext cx="1393828" cy="261610"/>
          </a:xfrm>
          <a:prstGeom prst="rect">
            <a:avLst/>
          </a:prstGeom>
          <a:noFill/>
        </p:spPr>
        <p:txBody>
          <a:bodyPr wrap="square">
            <a:spAutoFit/>
          </a:bodyPr>
          <a:lstStyle/>
          <a:p>
            <a:r>
              <a:rPr lang="en-US" sz="1100" dirty="0">
                <a:solidFill>
                  <a:srgbClr val="0081AD"/>
                </a:solidFill>
                <a:latin typeface="CharisSIL"/>
              </a:rPr>
              <a:t>MOLLER simulation</a:t>
            </a:r>
            <a:endParaRPr lang="en-CA" sz="1100" dirty="0"/>
          </a:p>
        </p:txBody>
      </p:sp>
      <p:sp>
        <p:nvSpPr>
          <p:cNvPr id="7" name="TextBox 6">
            <a:extLst>
              <a:ext uri="{FF2B5EF4-FFF2-40B4-BE49-F238E27FC236}">
                <a16:creationId xmlns:a16="http://schemas.microsoft.com/office/drawing/2014/main" id="{ACA79103-253C-D199-5A55-6AB53DF7B444}"/>
              </a:ext>
            </a:extLst>
          </p:cNvPr>
          <p:cNvSpPr txBox="1"/>
          <p:nvPr/>
        </p:nvSpPr>
        <p:spPr>
          <a:xfrm>
            <a:off x="9650787" y="3288563"/>
            <a:ext cx="1393828" cy="261610"/>
          </a:xfrm>
          <a:prstGeom prst="rect">
            <a:avLst/>
          </a:prstGeom>
          <a:noFill/>
        </p:spPr>
        <p:txBody>
          <a:bodyPr wrap="square">
            <a:spAutoFit/>
          </a:bodyPr>
          <a:lstStyle/>
          <a:p>
            <a:r>
              <a:rPr lang="en-US" sz="1100" dirty="0">
                <a:solidFill>
                  <a:srgbClr val="0081AD"/>
                </a:solidFill>
                <a:latin typeface="CharisSIL"/>
              </a:rPr>
              <a:t>MOLLER simulation</a:t>
            </a:r>
            <a:endParaRPr lang="en-CA" sz="1100" dirty="0"/>
          </a:p>
        </p:txBody>
      </p:sp>
    </p:spTree>
    <p:extLst>
      <p:ext uri="{BB962C8B-B14F-4D97-AF65-F5344CB8AC3E}">
        <p14:creationId xmlns:p14="http://schemas.microsoft.com/office/powerpoint/2010/main" val="216321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694AE-D630-2323-423F-7B5FFE634037}"/>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09C92AC-6596-B3A7-41DC-E7CC0C8EE5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F28F3-F8C2-4881-A7B0-FC94FC8EF3C8}"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2025-09-23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A1982-C996-6D1E-88FD-DCABCBECB7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SFB 1660 CRC Annual Graduate School (Michael Gericke)</a:t>
            </a: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F57D4FD-482B-F3E9-828B-719E63B62BCC}"/>
              </a:ext>
            </a:extLst>
          </p:cNvPr>
          <p:cNvSpPr>
            <a:spLocks noGrp="1"/>
          </p:cNvSpPr>
          <p:nvPr>
            <p:ph type="sldNum" sz="quarter" idx="12"/>
          </p:nvPr>
        </p:nvSpPr>
        <p:spPr>
          <a:xfrm>
            <a:off x="8610600" y="6318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2B902-4CFD-4980-B6EC-58092F188A88}"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BEE08E4-EE91-F1E5-B02C-081A0DF1F20C}"/>
              </a:ext>
            </a:extLst>
          </p:cNvPr>
          <p:cNvSpPr txBox="1"/>
          <p:nvPr/>
        </p:nvSpPr>
        <p:spPr>
          <a:xfrm>
            <a:off x="287373" y="212487"/>
            <a:ext cx="11433220" cy="1323439"/>
          </a:xfrm>
          <a:prstGeom prst="rect">
            <a:avLst/>
          </a:prstGeom>
          <a:noFill/>
        </p:spPr>
        <p:txBody>
          <a:bodyPr wrap="square" rtlCol="0">
            <a:spAutoFit/>
          </a:bodyPr>
          <a:lstStyle/>
          <a:p>
            <a:r>
              <a:rPr lang="en-US" sz="2000" b="1" dirty="0"/>
              <a:t>Parity Violation (a brief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 model to describe (some of) the observations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sz="2000" b="1" dirty="0"/>
          </a:p>
        </p:txBody>
      </p:sp>
      <p:pic>
        <p:nvPicPr>
          <p:cNvPr id="3" name="Picture 2" descr="A picture containing graphical user interface&#10;&#10;Description automatically generated">
            <a:extLst>
              <a:ext uri="{FF2B5EF4-FFF2-40B4-BE49-F238E27FC236}">
                <a16:creationId xmlns:a16="http://schemas.microsoft.com/office/drawing/2014/main" id="{D2127996-68DB-52DC-9886-5658EE2D4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757" y="1859483"/>
            <a:ext cx="3832891" cy="3666800"/>
          </a:xfrm>
          <a:prstGeom prst="rect">
            <a:avLst/>
          </a:prstGeom>
        </p:spPr>
      </p:pic>
      <p:sp>
        <p:nvSpPr>
          <p:cNvPr id="7" name="Rectangle: Rounded Corners 6">
            <a:extLst>
              <a:ext uri="{FF2B5EF4-FFF2-40B4-BE49-F238E27FC236}">
                <a16:creationId xmlns:a16="http://schemas.microsoft.com/office/drawing/2014/main" id="{120C4C65-D8BA-653C-3189-C6E7CDB2D24D}"/>
              </a:ext>
            </a:extLst>
          </p:cNvPr>
          <p:cNvSpPr/>
          <p:nvPr/>
        </p:nvSpPr>
        <p:spPr>
          <a:xfrm>
            <a:off x="3520788" y="2489467"/>
            <a:ext cx="2380634" cy="3045204"/>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CDCD6DBA-E9DB-FA30-75F1-DF53E267350A}"/>
              </a:ext>
            </a:extLst>
          </p:cNvPr>
          <p:cNvSpPr/>
          <p:nvPr/>
        </p:nvSpPr>
        <p:spPr>
          <a:xfrm>
            <a:off x="795308" y="3582490"/>
            <a:ext cx="1912164" cy="800219"/>
          </a:xfrm>
          <a:prstGeom prst="rect">
            <a:avLst/>
          </a:prstGeom>
          <a:solidFill>
            <a:schemeClr val="accent1">
              <a:lumMod val="60000"/>
              <a:lumOff val="40000"/>
              <a:alpha val="20000"/>
            </a:schemeClr>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Dirac equation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anose="020B0604020202020204" pitchFamily="34" charset="0"/>
                <a:cs typeface="Arial" panose="020B0604020202020204" pitchFamily="34" charset="0"/>
              </a:rPr>
              <a:t>(Describes relativistic spin ½ particles)</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BAE411B4-B3B2-A72A-EB04-193D73CEC38B}"/>
              </a:ext>
            </a:extLst>
          </p:cNvPr>
          <p:cNvSpPr/>
          <p:nvPr/>
        </p:nvSpPr>
        <p:spPr>
          <a:xfrm>
            <a:off x="5901422" y="2489467"/>
            <a:ext cx="679508" cy="80115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Left 9">
            <a:extLst>
              <a:ext uri="{FF2B5EF4-FFF2-40B4-BE49-F238E27FC236}">
                <a16:creationId xmlns:a16="http://schemas.microsoft.com/office/drawing/2014/main" id="{9FD087AD-7D4D-3C25-99C7-9B6D6E99C677}"/>
              </a:ext>
            </a:extLst>
          </p:cNvPr>
          <p:cNvSpPr/>
          <p:nvPr/>
        </p:nvSpPr>
        <p:spPr>
          <a:xfrm>
            <a:off x="2711249" y="3821112"/>
            <a:ext cx="809538" cy="322976"/>
          </a:xfrm>
          <a:prstGeom prst="leftArrow">
            <a:avLst>
              <a:gd name="adj1" fmla="val 48260"/>
              <a:gd name="adj2" fmla="val 138435"/>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Left 10">
            <a:extLst>
              <a:ext uri="{FF2B5EF4-FFF2-40B4-BE49-F238E27FC236}">
                <a16:creationId xmlns:a16="http://schemas.microsoft.com/office/drawing/2014/main" id="{43592088-189A-B2C6-34E5-63001F986BFB}"/>
              </a:ext>
            </a:extLst>
          </p:cNvPr>
          <p:cNvSpPr/>
          <p:nvPr/>
        </p:nvSpPr>
        <p:spPr>
          <a:xfrm rot="9337358">
            <a:off x="6520006" y="2204796"/>
            <a:ext cx="1364132" cy="146291"/>
          </a:xfrm>
          <a:prstGeom prst="leftArrow">
            <a:avLst>
              <a:gd name="adj1" fmla="val 48260"/>
              <a:gd name="adj2" fmla="val 138435"/>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DA5D9890-51CE-21C0-0738-5F0E5981A7D1}"/>
              </a:ext>
            </a:extLst>
          </p:cNvPr>
          <p:cNvSpPr/>
          <p:nvPr/>
        </p:nvSpPr>
        <p:spPr>
          <a:xfrm>
            <a:off x="5901422" y="3290617"/>
            <a:ext cx="679508" cy="696286"/>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Left 12">
            <a:extLst>
              <a:ext uri="{FF2B5EF4-FFF2-40B4-BE49-F238E27FC236}">
                <a16:creationId xmlns:a16="http://schemas.microsoft.com/office/drawing/2014/main" id="{E08F758B-8C65-2082-99C8-DD935025C86C}"/>
              </a:ext>
            </a:extLst>
          </p:cNvPr>
          <p:cNvSpPr/>
          <p:nvPr/>
        </p:nvSpPr>
        <p:spPr>
          <a:xfrm rot="10800000">
            <a:off x="6580930" y="3566201"/>
            <a:ext cx="1270453" cy="146808"/>
          </a:xfrm>
          <a:prstGeom prst="leftArrow">
            <a:avLst>
              <a:gd name="adj1" fmla="val 48260"/>
              <a:gd name="adj2" fmla="val 138435"/>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EC2FC8DF-0F35-419B-A9D4-A5E7BDA36B1F}"/>
              </a:ext>
            </a:extLst>
          </p:cNvPr>
          <p:cNvSpPr/>
          <p:nvPr/>
        </p:nvSpPr>
        <p:spPr>
          <a:xfrm>
            <a:off x="5896811" y="3995918"/>
            <a:ext cx="679508" cy="1408723"/>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Left 14">
            <a:extLst>
              <a:ext uri="{FF2B5EF4-FFF2-40B4-BE49-F238E27FC236}">
                <a16:creationId xmlns:a16="http://schemas.microsoft.com/office/drawing/2014/main" id="{3D0AAD6F-73EE-B911-E885-21CA612E2814}"/>
              </a:ext>
            </a:extLst>
          </p:cNvPr>
          <p:cNvSpPr/>
          <p:nvPr/>
        </p:nvSpPr>
        <p:spPr>
          <a:xfrm rot="10800000">
            <a:off x="6576319" y="4628026"/>
            <a:ext cx="1270453" cy="146808"/>
          </a:xfrm>
          <a:prstGeom prst="leftArrow">
            <a:avLst>
              <a:gd name="adj1" fmla="val 48260"/>
              <a:gd name="adj2" fmla="val 138435"/>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EC331106-0667-1480-345F-94E63732261C}"/>
              </a:ext>
            </a:extLst>
          </p:cNvPr>
          <p:cNvSpPr/>
          <p:nvPr/>
        </p:nvSpPr>
        <p:spPr>
          <a:xfrm>
            <a:off x="7855160" y="3423255"/>
            <a:ext cx="3498640" cy="861774"/>
          </a:xfrm>
          <a:prstGeom prst="rect">
            <a:avLst/>
          </a:prstGeom>
          <a:solidFill>
            <a:schemeClr val="accent1">
              <a:lumMod val="60000"/>
              <a:lumOff val="40000"/>
              <a:alpha val="20000"/>
            </a:schemeClr>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Maxwell’s Equations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(Describes neutral mass-less spin 1 particles)</a:t>
            </a:r>
            <a:r>
              <a:rPr lang="en-US" dirty="0">
                <a:solidFill>
                  <a:prstClr val="black"/>
                </a:solidFill>
                <a:latin typeface="Arial" panose="020B0604020202020204" pitchFamily="34" charset="0"/>
                <a:cs typeface="Arial" panose="020B0604020202020204" pitchFamily="34" charset="0"/>
              </a:rPr>
              <a:t> </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3ED3B096-096D-31A9-7AAF-A19B88B48D2A}"/>
              </a:ext>
            </a:extLst>
          </p:cNvPr>
          <p:cNvSpPr/>
          <p:nvPr/>
        </p:nvSpPr>
        <p:spPr>
          <a:xfrm>
            <a:off x="7855160" y="1461058"/>
            <a:ext cx="3498640" cy="1077218"/>
          </a:xfrm>
          <a:prstGeom prst="rect">
            <a:avLst/>
          </a:prstGeom>
          <a:solidFill>
            <a:schemeClr val="accent1">
              <a:lumMod val="60000"/>
              <a:lumOff val="40000"/>
              <a:alpha val="20000"/>
            </a:schemeClr>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Maxwell-like Equations, but with a modified field strength tensor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(Describes “charged” mass-less spin 1 particles)</a:t>
            </a:r>
            <a:endParaRPr kumimoji="0" lang="en-CA"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3C501E30-326B-BF44-C937-867F766025E0}"/>
              </a:ext>
            </a:extLst>
          </p:cNvPr>
          <p:cNvSpPr/>
          <p:nvPr/>
        </p:nvSpPr>
        <p:spPr>
          <a:xfrm>
            <a:off x="7861451" y="4404352"/>
            <a:ext cx="3486057" cy="1200329"/>
          </a:xfrm>
          <a:prstGeom prst="rect">
            <a:avLst/>
          </a:prstGeom>
          <a:solidFill>
            <a:schemeClr val="accent1">
              <a:lumMod val="60000"/>
              <a:lumOff val="40000"/>
              <a:alpha val="20000"/>
            </a:schemeClr>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Arial" panose="020B0604020202020204" pitchFamily="34" charset="0"/>
                <a:cs typeface="Arial" panose="020B0604020202020204" pitchFamily="34" charset="0"/>
              </a:rPr>
              <a:t>Proca</a:t>
            </a:r>
            <a:r>
              <a:rPr lang="en-US" dirty="0">
                <a:solidFill>
                  <a:prstClr val="black"/>
                </a:solidFill>
                <a:latin typeface="Arial" panose="020B0604020202020204" pitchFamily="34" charset="0"/>
                <a:cs typeface="Arial" panose="020B0604020202020204" pitchFamily="34" charset="0"/>
              </a:rPr>
              <a:t> Equation (Klein-Gordon with sources or Maxwell with mass term)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(Describes massive spin 1 particles)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F7BCF788-169D-093B-758E-BC4F4D3C42B0}"/>
              </a:ext>
            </a:extLst>
          </p:cNvPr>
          <p:cNvSpPr/>
          <p:nvPr/>
        </p:nvSpPr>
        <p:spPr>
          <a:xfrm>
            <a:off x="6616857" y="2599975"/>
            <a:ext cx="679508" cy="696286"/>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row: Left 19">
            <a:extLst>
              <a:ext uri="{FF2B5EF4-FFF2-40B4-BE49-F238E27FC236}">
                <a16:creationId xmlns:a16="http://schemas.microsoft.com/office/drawing/2014/main" id="{0448E76E-1954-B40B-AD32-9FB10D3E2D87}"/>
              </a:ext>
            </a:extLst>
          </p:cNvPr>
          <p:cNvSpPr/>
          <p:nvPr/>
        </p:nvSpPr>
        <p:spPr>
          <a:xfrm rot="10800000">
            <a:off x="7296364" y="2879752"/>
            <a:ext cx="550408" cy="159358"/>
          </a:xfrm>
          <a:prstGeom prst="leftArrow">
            <a:avLst>
              <a:gd name="adj1" fmla="val 48260"/>
              <a:gd name="adj2" fmla="val 138435"/>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AF3FC9BB-BD7E-3F22-057E-F1BFBD76673D}"/>
              </a:ext>
            </a:extLst>
          </p:cNvPr>
          <p:cNvSpPr/>
          <p:nvPr/>
        </p:nvSpPr>
        <p:spPr>
          <a:xfrm>
            <a:off x="7855160" y="2657600"/>
            <a:ext cx="3498640" cy="646331"/>
          </a:xfrm>
          <a:prstGeom prst="rect">
            <a:avLst/>
          </a:prstGeom>
          <a:solidFill>
            <a:schemeClr val="accent1">
              <a:lumMod val="60000"/>
              <a:lumOff val="40000"/>
              <a:alpha val="20000"/>
            </a:schemeClr>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Klein-Gordon Equation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(Describes massive spin 0 particles)</a:t>
            </a:r>
            <a:r>
              <a:rPr lang="en-US" dirty="0">
                <a:solidFill>
                  <a:prstClr val="black"/>
                </a:solidFill>
                <a:latin typeface="Arial" panose="020B0604020202020204" pitchFamily="34" charset="0"/>
                <a:cs typeface="Arial" panose="020B0604020202020204" pitchFamily="34" charset="0"/>
              </a:rPr>
              <a:t> </a:t>
            </a:r>
            <a:endParaRPr kumimoji="0" lang="en-C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22">
            <a:hlinkClick r:id="rId3"/>
            <a:extLst>
              <a:ext uri="{FF2B5EF4-FFF2-40B4-BE49-F238E27FC236}">
                <a16:creationId xmlns:a16="http://schemas.microsoft.com/office/drawing/2014/main" id="{483F7E9F-D84C-8F65-2DEC-59578A0BC4EB}"/>
              </a:ext>
            </a:extLst>
          </p:cNvPr>
          <p:cNvSpPr/>
          <p:nvPr/>
        </p:nvSpPr>
        <p:spPr>
          <a:xfrm>
            <a:off x="3763792" y="5604681"/>
            <a:ext cx="2523726" cy="338554"/>
          </a:xfrm>
          <a:prstGeom prst="rect">
            <a:avLst/>
          </a:prstGeom>
        </p:spPr>
        <p:txBody>
          <a:bodyPr wrap="square">
            <a:spAutoFit/>
          </a:bodyPr>
          <a:lstStyle/>
          <a:p>
            <a:r>
              <a:rPr lang="en-CA" sz="800" b="1" dirty="0"/>
              <a:t>Graphics adapted from Wikipedia:</a:t>
            </a:r>
          </a:p>
          <a:p>
            <a:r>
              <a:rPr lang="en-CA" sz="800" b="1" dirty="0"/>
              <a:t>Licensed under CC BY-SA 4.0 via Wikimedia Commons</a:t>
            </a:r>
            <a:endParaRPr lang="en-US" sz="800" b="1" dirty="0"/>
          </a:p>
        </p:txBody>
      </p:sp>
    </p:spTree>
    <p:extLst>
      <p:ext uri="{BB962C8B-B14F-4D97-AF65-F5344CB8AC3E}">
        <p14:creationId xmlns:p14="http://schemas.microsoft.com/office/powerpoint/2010/main" val="274329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C30AF-B2A1-7196-D528-98D47DA5DF5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820F93E-7382-06BE-F764-B873B4C37CDE}"/>
              </a:ext>
            </a:extLst>
          </p:cNvPr>
          <p:cNvSpPr>
            <a:spLocks noGrp="1"/>
          </p:cNvSpPr>
          <p:nvPr>
            <p:ph type="dt" sz="half" idx="10"/>
          </p:nvPr>
        </p:nvSpPr>
        <p:spPr/>
        <p:txBody>
          <a:bodyPr/>
          <a:lstStyle/>
          <a:p>
            <a:fld id="{A25E896F-691E-4250-9C16-315C87BC9DD6}" type="datetime1">
              <a:rPr lang="en-CA" smtClean="0"/>
              <a:t>2025-09-23</a:t>
            </a:fld>
            <a:endParaRPr lang="en-CA"/>
          </a:p>
        </p:txBody>
      </p:sp>
      <p:sp>
        <p:nvSpPr>
          <p:cNvPr id="3" name="Footer Placeholder 2">
            <a:extLst>
              <a:ext uri="{FF2B5EF4-FFF2-40B4-BE49-F238E27FC236}">
                <a16:creationId xmlns:a16="http://schemas.microsoft.com/office/drawing/2014/main" id="{B61EE691-EDFE-F924-11B6-A18406A4F11E}"/>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8B929553-15B3-B328-E818-C9302D4F5176}"/>
              </a:ext>
            </a:extLst>
          </p:cNvPr>
          <p:cNvSpPr>
            <a:spLocks noGrp="1"/>
          </p:cNvSpPr>
          <p:nvPr>
            <p:ph type="sldNum" sz="quarter" idx="12"/>
          </p:nvPr>
        </p:nvSpPr>
        <p:spPr/>
        <p:txBody>
          <a:bodyPr/>
          <a:lstStyle/>
          <a:p>
            <a:fld id="{8C8064D2-ECE5-434A-BBA5-E34E59BF6EAC}" type="slidenum">
              <a:rPr lang="en-CA" smtClean="0"/>
              <a:t>90</a:t>
            </a:fld>
            <a:endParaRPr lang="en-CA"/>
          </a:p>
        </p:txBody>
      </p:sp>
      <p:sp>
        <p:nvSpPr>
          <p:cNvPr id="6" name="TextBox 5">
            <a:extLst>
              <a:ext uri="{FF2B5EF4-FFF2-40B4-BE49-F238E27FC236}">
                <a16:creationId xmlns:a16="http://schemas.microsoft.com/office/drawing/2014/main" id="{AEC266DB-0BE5-FB11-6ECB-09878B39859C}"/>
              </a:ext>
            </a:extLst>
          </p:cNvPr>
          <p:cNvSpPr txBox="1"/>
          <p:nvPr/>
        </p:nvSpPr>
        <p:spPr>
          <a:xfrm>
            <a:off x="271875" y="212487"/>
            <a:ext cx="4623398" cy="400110"/>
          </a:xfrm>
          <a:prstGeom prst="rect">
            <a:avLst/>
          </a:prstGeom>
          <a:noFill/>
        </p:spPr>
        <p:txBody>
          <a:bodyPr wrap="square" rtlCol="0">
            <a:spAutoFit/>
          </a:bodyPr>
          <a:lstStyle/>
          <a:p>
            <a:r>
              <a:rPr lang="en-US" sz="2000" b="1" dirty="0"/>
              <a:t>Collimators, Shielding, and Blocking  </a:t>
            </a:r>
          </a:p>
        </p:txBody>
      </p:sp>
      <p:sp>
        <p:nvSpPr>
          <p:cNvPr id="5" name="TextBox 4">
            <a:extLst>
              <a:ext uri="{FF2B5EF4-FFF2-40B4-BE49-F238E27FC236}">
                <a16:creationId xmlns:a16="http://schemas.microsoft.com/office/drawing/2014/main" id="{4625C82B-6A05-C90D-F2FE-32D84773C5A5}"/>
              </a:ext>
            </a:extLst>
          </p:cNvPr>
          <p:cNvSpPr txBox="1"/>
          <p:nvPr/>
        </p:nvSpPr>
        <p:spPr>
          <a:xfrm>
            <a:off x="325009" y="753538"/>
            <a:ext cx="11259973" cy="4770537"/>
          </a:xfrm>
          <a:prstGeom prst="rect">
            <a:avLst/>
          </a:prstGeom>
          <a:noFill/>
        </p:spPr>
        <p:txBody>
          <a:bodyPr wrap="square">
            <a:spAutoFit/>
          </a:bodyPr>
          <a:lstStyle/>
          <a:p>
            <a:pPr algn="l"/>
            <a:r>
              <a:rPr lang="en-US" sz="1600" b="1" i="0" u="none" strike="noStrike" baseline="0" dirty="0"/>
              <a:t>Defining the experimental acceptance:</a:t>
            </a:r>
          </a:p>
          <a:p>
            <a:pPr algn="l"/>
            <a:endParaRPr lang="en-US" sz="1600" b="1" dirty="0"/>
          </a:p>
          <a:p>
            <a:pPr algn="l"/>
            <a:r>
              <a:rPr lang="en-US" sz="1600" i="0" u="none" strike="noStrike" baseline="0" dirty="0"/>
              <a:t>As already mentioned, integration mode experiments cannot use analysis methods to reject specific events in the data stream.</a:t>
            </a:r>
          </a:p>
          <a:p>
            <a:pPr algn="l"/>
            <a:endParaRPr lang="en-US" sz="1600" dirty="0"/>
          </a:p>
          <a:p>
            <a:pPr algn="l"/>
            <a:r>
              <a:rPr lang="en-US" sz="1600" i="0" u="none" strike="noStrike" baseline="0" dirty="0"/>
              <a:t>It is extremely important to design the experiment such that backgrounds are rejected by construction.</a:t>
            </a:r>
          </a:p>
          <a:p>
            <a:pPr algn="l"/>
            <a:endParaRPr lang="en-US" sz="1600" dirty="0"/>
          </a:p>
          <a:p>
            <a:pPr algn="l"/>
            <a:r>
              <a:rPr lang="en-US" sz="1600" dirty="0"/>
              <a:t>Spectrometer design, collimators, and detectors all contribute to the acceptance definition.</a:t>
            </a:r>
          </a:p>
          <a:p>
            <a:pPr algn="l"/>
            <a:endParaRPr lang="en-US" sz="1600" i="0" u="none" strike="noStrike" baseline="0" dirty="0"/>
          </a:p>
          <a:p>
            <a:pPr algn="l"/>
            <a:r>
              <a:rPr lang="en-US" sz="1600" i="0" u="none" strike="noStrike" baseline="0" dirty="0"/>
              <a:t>Collimators are used to:</a:t>
            </a:r>
          </a:p>
          <a:p>
            <a:pPr algn="l"/>
            <a:endParaRPr lang="en-US" sz="1600" dirty="0"/>
          </a:p>
          <a:p>
            <a:pPr marL="742950" lvl="1" indent="-285750">
              <a:buFont typeface="Arial" panose="020B0604020202020204" pitchFamily="34" charset="0"/>
              <a:buChar char="•"/>
            </a:pPr>
            <a:r>
              <a:rPr lang="en-CA" sz="1600" dirty="0"/>
              <a:t>Define the acceptance window of primary scattered events</a:t>
            </a:r>
          </a:p>
          <a:p>
            <a:pPr marL="742950" lvl="1" indent="-285750">
              <a:buFont typeface="Arial" panose="020B0604020202020204" pitchFamily="34" charset="0"/>
              <a:buChar char="•"/>
            </a:pPr>
            <a:r>
              <a:rPr lang="en-CA" sz="1600" dirty="0"/>
              <a:t>To help with spectrometer optics calibration (sieve)</a:t>
            </a:r>
          </a:p>
          <a:p>
            <a:pPr marL="742950" lvl="1" indent="-285750">
              <a:buFont typeface="Arial" panose="020B0604020202020204" pitchFamily="34" charset="0"/>
              <a:buChar char="•"/>
            </a:pPr>
            <a:r>
              <a:rPr lang="en-CA" sz="1600" dirty="0"/>
              <a:t>To help measure beamline and inelastic background </a:t>
            </a:r>
            <a:br>
              <a:rPr lang="en-CA" sz="1600" dirty="0"/>
            </a:br>
            <a:r>
              <a:rPr lang="en-CA" sz="1600" dirty="0"/>
              <a:t>contributions (blocking the primary beam)</a:t>
            </a:r>
          </a:p>
          <a:p>
            <a:pPr marL="742950" lvl="1" indent="-285750">
              <a:buFont typeface="Arial" panose="020B0604020202020204" pitchFamily="34" charset="0"/>
              <a:buChar char="•"/>
            </a:pPr>
            <a:r>
              <a:rPr lang="en-CA" sz="1600" dirty="0"/>
              <a:t>To help measure beam motion effects</a:t>
            </a:r>
          </a:p>
          <a:p>
            <a:pPr marL="742950" lvl="1" indent="-285750">
              <a:buFont typeface="Arial" panose="020B0604020202020204" pitchFamily="34" charset="0"/>
              <a:buChar char="•"/>
            </a:pPr>
            <a:r>
              <a:rPr lang="en-CA" sz="1600" dirty="0"/>
              <a:t>To block photon background (two-bounce shield)</a:t>
            </a:r>
          </a:p>
          <a:p>
            <a:pPr marL="742950" lvl="1" indent="-285750">
              <a:buFont typeface="Arial" panose="020B0604020202020204" pitchFamily="34" charset="0"/>
              <a:buChar char="•"/>
            </a:pPr>
            <a:r>
              <a:rPr lang="en-CA" sz="1600" dirty="0"/>
              <a:t>Remove lower energy electrons (target - radiative) before </a:t>
            </a:r>
            <a:br>
              <a:rPr lang="en-CA" sz="1600" dirty="0"/>
            </a:br>
            <a:r>
              <a:rPr lang="en-CA" sz="1600" dirty="0"/>
              <a:t>they hit and irradiate other parts of the experiment</a:t>
            </a:r>
          </a:p>
          <a:p>
            <a:pPr marL="742950" lvl="1" indent="-285750">
              <a:buFont typeface="Arial" panose="020B0604020202020204" pitchFamily="34" charset="0"/>
              <a:buChar char="•"/>
            </a:pPr>
            <a:endParaRPr lang="en-CA" sz="1600" dirty="0"/>
          </a:p>
        </p:txBody>
      </p:sp>
      <p:pic>
        <p:nvPicPr>
          <p:cNvPr id="11" name="Picture 10">
            <a:extLst>
              <a:ext uri="{FF2B5EF4-FFF2-40B4-BE49-F238E27FC236}">
                <a16:creationId xmlns:a16="http://schemas.microsoft.com/office/drawing/2014/main" id="{5BAE9F24-46C0-C1F5-CDE9-3CDB3DB749FF}"/>
              </a:ext>
            </a:extLst>
          </p:cNvPr>
          <p:cNvPicPr>
            <a:picLocks noChangeAspect="1"/>
          </p:cNvPicPr>
          <p:nvPr/>
        </p:nvPicPr>
        <p:blipFill>
          <a:blip r:embed="rId3"/>
          <a:stretch>
            <a:fillRect/>
          </a:stretch>
        </p:blipFill>
        <p:spPr>
          <a:xfrm>
            <a:off x="7832465" y="2574055"/>
            <a:ext cx="4121239" cy="3461197"/>
          </a:xfrm>
          <a:prstGeom prst="rect">
            <a:avLst/>
          </a:prstGeom>
        </p:spPr>
      </p:pic>
      <p:pic>
        <p:nvPicPr>
          <p:cNvPr id="13" name="Picture 12">
            <a:extLst>
              <a:ext uri="{FF2B5EF4-FFF2-40B4-BE49-F238E27FC236}">
                <a16:creationId xmlns:a16="http://schemas.microsoft.com/office/drawing/2014/main" id="{54E890E4-FDC3-F022-1D5D-F2E06A17E4B2}"/>
              </a:ext>
            </a:extLst>
          </p:cNvPr>
          <p:cNvPicPr>
            <a:picLocks noChangeAspect="1"/>
          </p:cNvPicPr>
          <p:nvPr/>
        </p:nvPicPr>
        <p:blipFill>
          <a:blip r:embed="rId4"/>
          <a:stretch>
            <a:fillRect/>
          </a:stretch>
        </p:blipFill>
        <p:spPr>
          <a:xfrm>
            <a:off x="6196030" y="3861942"/>
            <a:ext cx="1803042" cy="2173310"/>
          </a:xfrm>
          <a:prstGeom prst="rect">
            <a:avLst/>
          </a:prstGeom>
        </p:spPr>
      </p:pic>
      <p:sp>
        <p:nvSpPr>
          <p:cNvPr id="7" name="TextBox 6">
            <a:extLst>
              <a:ext uri="{FF2B5EF4-FFF2-40B4-BE49-F238E27FC236}">
                <a16:creationId xmlns:a16="http://schemas.microsoft.com/office/drawing/2014/main" id="{AC707F5A-3AEF-80C2-B679-7F36E89F7369}"/>
              </a:ext>
            </a:extLst>
          </p:cNvPr>
          <p:cNvSpPr txBox="1"/>
          <p:nvPr/>
        </p:nvSpPr>
        <p:spPr>
          <a:xfrm>
            <a:off x="10587144" y="5773642"/>
            <a:ext cx="1393828" cy="261610"/>
          </a:xfrm>
          <a:prstGeom prst="rect">
            <a:avLst/>
          </a:prstGeom>
          <a:noFill/>
        </p:spPr>
        <p:txBody>
          <a:bodyPr wrap="square">
            <a:spAutoFit/>
          </a:bodyPr>
          <a:lstStyle/>
          <a:p>
            <a:r>
              <a:rPr lang="en-US" sz="1100" dirty="0">
                <a:solidFill>
                  <a:srgbClr val="0081AD"/>
                </a:solidFill>
                <a:latin typeface="CharisSIL"/>
              </a:rPr>
              <a:t>MOLLER TDR</a:t>
            </a:r>
            <a:endParaRPr lang="en-CA" sz="1100" dirty="0"/>
          </a:p>
        </p:txBody>
      </p:sp>
    </p:spTree>
    <p:extLst>
      <p:ext uri="{BB962C8B-B14F-4D97-AF65-F5344CB8AC3E}">
        <p14:creationId xmlns:p14="http://schemas.microsoft.com/office/powerpoint/2010/main" val="2889970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A33BB-03CD-D8F8-BA57-06B663EB132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B420B76-8C92-5425-9BA0-7510794DBE4E}"/>
              </a:ext>
            </a:extLst>
          </p:cNvPr>
          <p:cNvSpPr>
            <a:spLocks noGrp="1"/>
          </p:cNvSpPr>
          <p:nvPr>
            <p:ph type="dt" sz="half" idx="10"/>
          </p:nvPr>
        </p:nvSpPr>
        <p:spPr/>
        <p:txBody>
          <a:bodyPr/>
          <a:lstStyle/>
          <a:p>
            <a:fld id="{60E158ED-8B2A-4032-8C73-4F3C6CBA0F07}" type="datetime1">
              <a:rPr lang="en-CA" smtClean="0"/>
              <a:t>2025-09-23</a:t>
            </a:fld>
            <a:endParaRPr lang="en-CA"/>
          </a:p>
        </p:txBody>
      </p:sp>
      <p:sp>
        <p:nvSpPr>
          <p:cNvPr id="3" name="Footer Placeholder 2">
            <a:extLst>
              <a:ext uri="{FF2B5EF4-FFF2-40B4-BE49-F238E27FC236}">
                <a16:creationId xmlns:a16="http://schemas.microsoft.com/office/drawing/2014/main" id="{554C1A19-6B9C-34DB-C85A-540A880F0ED2}"/>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073F74F8-C73E-563E-63FD-428AF65B7060}"/>
              </a:ext>
            </a:extLst>
          </p:cNvPr>
          <p:cNvSpPr>
            <a:spLocks noGrp="1"/>
          </p:cNvSpPr>
          <p:nvPr>
            <p:ph type="sldNum" sz="quarter" idx="12"/>
          </p:nvPr>
        </p:nvSpPr>
        <p:spPr/>
        <p:txBody>
          <a:bodyPr/>
          <a:lstStyle/>
          <a:p>
            <a:fld id="{8C8064D2-ECE5-434A-BBA5-E34E59BF6EAC}" type="slidenum">
              <a:rPr lang="en-CA" smtClean="0"/>
              <a:t>91</a:t>
            </a:fld>
            <a:endParaRPr lang="en-CA"/>
          </a:p>
        </p:txBody>
      </p:sp>
      <p:sp>
        <p:nvSpPr>
          <p:cNvPr id="6" name="TextBox 5">
            <a:extLst>
              <a:ext uri="{FF2B5EF4-FFF2-40B4-BE49-F238E27FC236}">
                <a16:creationId xmlns:a16="http://schemas.microsoft.com/office/drawing/2014/main" id="{709A4F9A-0B1A-F8D0-AB82-ACCAA4B292D3}"/>
              </a:ext>
            </a:extLst>
          </p:cNvPr>
          <p:cNvSpPr txBox="1"/>
          <p:nvPr/>
        </p:nvSpPr>
        <p:spPr>
          <a:xfrm>
            <a:off x="271875" y="212487"/>
            <a:ext cx="4623398" cy="400110"/>
          </a:xfrm>
          <a:prstGeom prst="rect">
            <a:avLst/>
          </a:prstGeom>
          <a:noFill/>
        </p:spPr>
        <p:txBody>
          <a:bodyPr wrap="square" rtlCol="0">
            <a:spAutoFit/>
          </a:bodyPr>
          <a:lstStyle/>
          <a:p>
            <a:r>
              <a:rPr lang="en-US" sz="2000" b="1" dirty="0"/>
              <a:t>Collimators, Shielding, and Blocking  </a:t>
            </a:r>
          </a:p>
        </p:txBody>
      </p:sp>
      <p:sp>
        <p:nvSpPr>
          <p:cNvPr id="5" name="TextBox 4">
            <a:extLst>
              <a:ext uri="{FF2B5EF4-FFF2-40B4-BE49-F238E27FC236}">
                <a16:creationId xmlns:a16="http://schemas.microsoft.com/office/drawing/2014/main" id="{7E23C9DE-4075-3FC8-2550-5702DEA97983}"/>
              </a:ext>
            </a:extLst>
          </p:cNvPr>
          <p:cNvSpPr txBox="1"/>
          <p:nvPr/>
        </p:nvSpPr>
        <p:spPr>
          <a:xfrm>
            <a:off x="325009" y="753538"/>
            <a:ext cx="11259973" cy="584775"/>
          </a:xfrm>
          <a:prstGeom prst="rect">
            <a:avLst/>
          </a:prstGeom>
          <a:noFill/>
        </p:spPr>
        <p:txBody>
          <a:bodyPr wrap="square">
            <a:spAutoFit/>
          </a:bodyPr>
          <a:lstStyle/>
          <a:p>
            <a:pPr algn="l"/>
            <a:r>
              <a:rPr lang="en-US" sz="1600" b="1" i="0" u="none" strike="noStrike" baseline="0" dirty="0"/>
              <a:t>Defining the experimental acceptance:</a:t>
            </a:r>
          </a:p>
          <a:p>
            <a:pPr algn="l"/>
            <a:endParaRPr lang="en-US" sz="1600" b="1" dirty="0"/>
          </a:p>
        </p:txBody>
      </p:sp>
      <p:pic>
        <p:nvPicPr>
          <p:cNvPr id="9" name="Picture 8">
            <a:extLst>
              <a:ext uri="{FF2B5EF4-FFF2-40B4-BE49-F238E27FC236}">
                <a16:creationId xmlns:a16="http://schemas.microsoft.com/office/drawing/2014/main" id="{FEE8CB69-BD7D-9BBA-C806-FA8ABC5C1F43}"/>
              </a:ext>
            </a:extLst>
          </p:cNvPr>
          <p:cNvPicPr>
            <a:picLocks noChangeAspect="1"/>
          </p:cNvPicPr>
          <p:nvPr/>
        </p:nvPicPr>
        <p:blipFill>
          <a:blip r:embed="rId3"/>
          <a:stretch>
            <a:fillRect/>
          </a:stretch>
        </p:blipFill>
        <p:spPr>
          <a:xfrm>
            <a:off x="1177048" y="1479254"/>
            <a:ext cx="9187443" cy="4719922"/>
          </a:xfrm>
          <a:prstGeom prst="rect">
            <a:avLst/>
          </a:prstGeom>
        </p:spPr>
      </p:pic>
      <p:sp>
        <p:nvSpPr>
          <p:cNvPr id="7" name="TextBox 6">
            <a:extLst>
              <a:ext uri="{FF2B5EF4-FFF2-40B4-BE49-F238E27FC236}">
                <a16:creationId xmlns:a16="http://schemas.microsoft.com/office/drawing/2014/main" id="{7EF5BBFC-8DCB-E9EC-486C-34CA817BB624}"/>
              </a:ext>
            </a:extLst>
          </p:cNvPr>
          <p:cNvSpPr txBox="1"/>
          <p:nvPr/>
        </p:nvSpPr>
        <p:spPr>
          <a:xfrm>
            <a:off x="5023252" y="5973657"/>
            <a:ext cx="2743200" cy="261610"/>
          </a:xfrm>
          <a:prstGeom prst="rect">
            <a:avLst/>
          </a:prstGeom>
          <a:noFill/>
        </p:spPr>
        <p:txBody>
          <a:bodyPr wrap="square">
            <a:spAutoFit/>
          </a:bodyPr>
          <a:lstStyle/>
          <a:p>
            <a:r>
              <a:rPr lang="en-US" sz="1100" dirty="0">
                <a:solidFill>
                  <a:srgbClr val="0081AD"/>
                </a:solidFill>
                <a:latin typeface="CharisSIL"/>
              </a:rPr>
              <a:t>MOLLER collaboration (Kent Paschke)</a:t>
            </a:r>
            <a:endParaRPr lang="en-CA" sz="1100" dirty="0"/>
          </a:p>
        </p:txBody>
      </p:sp>
    </p:spTree>
    <p:extLst>
      <p:ext uri="{BB962C8B-B14F-4D97-AF65-F5344CB8AC3E}">
        <p14:creationId xmlns:p14="http://schemas.microsoft.com/office/powerpoint/2010/main" val="30068510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C4D55-7F2E-9FCE-F0FD-8EFCFF72C91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B1B4F68-7D1D-C637-141F-D0CF23A0F21A}"/>
              </a:ext>
            </a:extLst>
          </p:cNvPr>
          <p:cNvSpPr>
            <a:spLocks noGrp="1"/>
          </p:cNvSpPr>
          <p:nvPr>
            <p:ph type="dt" sz="half" idx="10"/>
          </p:nvPr>
        </p:nvSpPr>
        <p:spPr/>
        <p:txBody>
          <a:bodyPr/>
          <a:lstStyle/>
          <a:p>
            <a:fld id="{3F3532A9-41A7-4AF4-93A5-33976ECDDEB7}" type="datetime1">
              <a:rPr lang="en-CA" smtClean="0"/>
              <a:t>2025-09-23</a:t>
            </a:fld>
            <a:endParaRPr lang="en-CA"/>
          </a:p>
        </p:txBody>
      </p:sp>
      <p:sp>
        <p:nvSpPr>
          <p:cNvPr id="3" name="Footer Placeholder 2">
            <a:extLst>
              <a:ext uri="{FF2B5EF4-FFF2-40B4-BE49-F238E27FC236}">
                <a16:creationId xmlns:a16="http://schemas.microsoft.com/office/drawing/2014/main" id="{3F05ADBC-CAB0-630D-BDE2-920A1DC2A074}"/>
              </a:ext>
            </a:extLst>
          </p:cNvPr>
          <p:cNvSpPr>
            <a:spLocks noGrp="1"/>
          </p:cNvSpPr>
          <p:nvPr>
            <p:ph type="ftr" sz="quarter" idx="11"/>
          </p:nvPr>
        </p:nvSpPr>
        <p:spPr/>
        <p:txBody>
          <a:bodyPr/>
          <a:lstStyle/>
          <a:p>
            <a:r>
              <a:rPr lang="en-US"/>
              <a:t>SFB 1660 CRC Annual Graduate School (Michael Gericke)</a:t>
            </a:r>
            <a:endParaRPr lang="en-CA"/>
          </a:p>
        </p:txBody>
      </p:sp>
      <p:sp>
        <p:nvSpPr>
          <p:cNvPr id="4" name="Slide Number Placeholder 3">
            <a:extLst>
              <a:ext uri="{FF2B5EF4-FFF2-40B4-BE49-F238E27FC236}">
                <a16:creationId xmlns:a16="http://schemas.microsoft.com/office/drawing/2014/main" id="{7633BE2E-7247-8BCA-BA6A-B00884CD3C52}"/>
              </a:ext>
            </a:extLst>
          </p:cNvPr>
          <p:cNvSpPr>
            <a:spLocks noGrp="1"/>
          </p:cNvSpPr>
          <p:nvPr>
            <p:ph type="sldNum" sz="quarter" idx="12"/>
          </p:nvPr>
        </p:nvSpPr>
        <p:spPr/>
        <p:txBody>
          <a:bodyPr/>
          <a:lstStyle/>
          <a:p>
            <a:fld id="{8C8064D2-ECE5-434A-BBA5-E34E59BF6EAC}" type="slidenum">
              <a:rPr lang="en-CA" smtClean="0"/>
              <a:t>92</a:t>
            </a:fld>
            <a:endParaRPr lang="en-CA"/>
          </a:p>
        </p:txBody>
      </p:sp>
      <p:sp>
        <p:nvSpPr>
          <p:cNvPr id="6" name="TextBox 5">
            <a:extLst>
              <a:ext uri="{FF2B5EF4-FFF2-40B4-BE49-F238E27FC236}">
                <a16:creationId xmlns:a16="http://schemas.microsoft.com/office/drawing/2014/main" id="{3F11F66C-EFD4-8266-2E08-81FD0B53D979}"/>
              </a:ext>
            </a:extLst>
          </p:cNvPr>
          <p:cNvSpPr txBox="1"/>
          <p:nvPr/>
        </p:nvSpPr>
        <p:spPr>
          <a:xfrm>
            <a:off x="271875" y="212487"/>
            <a:ext cx="4623398" cy="400110"/>
          </a:xfrm>
          <a:prstGeom prst="rect">
            <a:avLst/>
          </a:prstGeom>
          <a:noFill/>
        </p:spPr>
        <p:txBody>
          <a:bodyPr wrap="square" rtlCol="0">
            <a:spAutoFit/>
          </a:bodyPr>
          <a:lstStyle/>
          <a:p>
            <a:r>
              <a:rPr lang="en-US" sz="2000" b="1" dirty="0"/>
              <a:t>Collimators, Shielding, and Blocking  </a:t>
            </a:r>
          </a:p>
        </p:txBody>
      </p:sp>
      <p:sp>
        <p:nvSpPr>
          <p:cNvPr id="5" name="TextBox 4">
            <a:extLst>
              <a:ext uri="{FF2B5EF4-FFF2-40B4-BE49-F238E27FC236}">
                <a16:creationId xmlns:a16="http://schemas.microsoft.com/office/drawing/2014/main" id="{D053DC11-0C59-AB99-2848-9429EDE1B62F}"/>
              </a:ext>
            </a:extLst>
          </p:cNvPr>
          <p:cNvSpPr txBox="1"/>
          <p:nvPr/>
        </p:nvSpPr>
        <p:spPr>
          <a:xfrm>
            <a:off x="325009" y="753538"/>
            <a:ext cx="11259973" cy="584775"/>
          </a:xfrm>
          <a:prstGeom prst="rect">
            <a:avLst/>
          </a:prstGeom>
          <a:noFill/>
        </p:spPr>
        <p:txBody>
          <a:bodyPr wrap="square">
            <a:spAutoFit/>
          </a:bodyPr>
          <a:lstStyle/>
          <a:p>
            <a:pPr algn="l"/>
            <a:r>
              <a:rPr lang="en-US" sz="1600" b="1" i="0" u="none" strike="noStrike" baseline="0" dirty="0"/>
              <a:t>Defining the experimental acceptance:</a:t>
            </a:r>
          </a:p>
          <a:p>
            <a:pPr algn="l"/>
            <a:endParaRPr lang="en-US" sz="1600" b="1" dirty="0"/>
          </a:p>
        </p:txBody>
      </p:sp>
      <p:pic>
        <p:nvPicPr>
          <p:cNvPr id="7" name="Picture 6">
            <a:extLst>
              <a:ext uri="{FF2B5EF4-FFF2-40B4-BE49-F238E27FC236}">
                <a16:creationId xmlns:a16="http://schemas.microsoft.com/office/drawing/2014/main" id="{4B68F4DB-200B-195B-A9C3-198EBBEE5C36}"/>
              </a:ext>
            </a:extLst>
          </p:cNvPr>
          <p:cNvPicPr>
            <a:picLocks noChangeAspect="1"/>
          </p:cNvPicPr>
          <p:nvPr/>
        </p:nvPicPr>
        <p:blipFill>
          <a:blip r:embed="rId3"/>
          <a:stretch>
            <a:fillRect/>
          </a:stretch>
        </p:blipFill>
        <p:spPr>
          <a:xfrm>
            <a:off x="853899" y="1565722"/>
            <a:ext cx="4813242" cy="3960059"/>
          </a:xfrm>
          <a:prstGeom prst="rect">
            <a:avLst/>
          </a:prstGeom>
        </p:spPr>
      </p:pic>
      <p:pic>
        <p:nvPicPr>
          <p:cNvPr id="8" name="Picture 7">
            <a:extLst>
              <a:ext uri="{FF2B5EF4-FFF2-40B4-BE49-F238E27FC236}">
                <a16:creationId xmlns:a16="http://schemas.microsoft.com/office/drawing/2014/main" id="{7FFDE533-4645-9E09-6BED-391CEF445143}"/>
              </a:ext>
            </a:extLst>
          </p:cNvPr>
          <p:cNvPicPr>
            <a:picLocks noChangeAspect="1"/>
          </p:cNvPicPr>
          <p:nvPr/>
        </p:nvPicPr>
        <p:blipFill>
          <a:blip r:embed="rId4"/>
          <a:stretch>
            <a:fillRect/>
          </a:stretch>
        </p:blipFill>
        <p:spPr>
          <a:xfrm>
            <a:off x="5825998" y="2748689"/>
            <a:ext cx="5886917" cy="1594124"/>
          </a:xfrm>
          <a:prstGeom prst="rect">
            <a:avLst/>
          </a:prstGeom>
        </p:spPr>
      </p:pic>
      <p:sp>
        <p:nvSpPr>
          <p:cNvPr id="9" name="TextBox 8">
            <a:extLst>
              <a:ext uri="{FF2B5EF4-FFF2-40B4-BE49-F238E27FC236}">
                <a16:creationId xmlns:a16="http://schemas.microsoft.com/office/drawing/2014/main" id="{88A1E149-89D8-2F93-8882-D131CED29846}"/>
              </a:ext>
            </a:extLst>
          </p:cNvPr>
          <p:cNvSpPr txBox="1"/>
          <p:nvPr/>
        </p:nvSpPr>
        <p:spPr>
          <a:xfrm>
            <a:off x="6188718" y="4381307"/>
            <a:ext cx="1302400" cy="261610"/>
          </a:xfrm>
          <a:prstGeom prst="rect">
            <a:avLst/>
          </a:prstGeom>
          <a:noFill/>
        </p:spPr>
        <p:txBody>
          <a:bodyPr wrap="square">
            <a:spAutoFit/>
          </a:bodyPr>
          <a:lstStyle/>
          <a:p>
            <a:r>
              <a:rPr lang="en-US" sz="1100" dirty="0">
                <a:solidFill>
                  <a:srgbClr val="0081AD"/>
                </a:solidFill>
                <a:latin typeface="CharisSIL"/>
              </a:rPr>
              <a:t>From the CDR</a:t>
            </a:r>
            <a:endParaRPr lang="en-CA" sz="1100" dirty="0"/>
          </a:p>
        </p:txBody>
      </p:sp>
    </p:spTree>
    <p:extLst>
      <p:ext uri="{BB962C8B-B14F-4D97-AF65-F5344CB8AC3E}">
        <p14:creationId xmlns:p14="http://schemas.microsoft.com/office/powerpoint/2010/main" val="6370411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45418</TotalTime>
  <Words>13805</Words>
  <Application>Microsoft Office PowerPoint</Application>
  <PresentationFormat>Widescreen</PresentationFormat>
  <Paragraphs>2095</Paragraphs>
  <Slides>92</Slides>
  <Notes>16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4" baseType="lpstr">
      <vt:lpstr>Arial</vt:lpstr>
      <vt:lpstr>Calibri</vt:lpstr>
      <vt:lpstr>Calibri Light</vt:lpstr>
      <vt:lpstr>Cambria Math</vt:lpstr>
      <vt:lpstr>CharisSIL</vt:lpstr>
      <vt:lpstr>CMR10</vt:lpstr>
      <vt:lpstr>Comic Sans MS</vt:lpstr>
      <vt:lpstr>Symbol</vt:lpstr>
      <vt:lpstr>Times New Roman</vt:lpstr>
      <vt:lpstr>Wingdings</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Gericke</dc:creator>
  <cp:lastModifiedBy>Michael Gericke</cp:lastModifiedBy>
  <cp:revision>397</cp:revision>
  <dcterms:created xsi:type="dcterms:W3CDTF">2023-12-06T18:58:34Z</dcterms:created>
  <dcterms:modified xsi:type="dcterms:W3CDTF">2025-09-23T07:42:35Z</dcterms:modified>
</cp:coreProperties>
</file>