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4" r:id="rId2"/>
  </p:sldMasterIdLst>
  <p:notesMasterIdLst>
    <p:notesMasterId r:id="rId42"/>
  </p:notesMasterIdLst>
  <p:handoutMasterIdLst>
    <p:handoutMasterId r:id="rId43"/>
  </p:handoutMasterIdLst>
  <p:sldIdLst>
    <p:sldId id="520" r:id="rId3"/>
    <p:sldId id="1231" r:id="rId4"/>
    <p:sldId id="1232" r:id="rId5"/>
    <p:sldId id="1233" r:id="rId6"/>
    <p:sldId id="1234" r:id="rId7"/>
    <p:sldId id="1235" r:id="rId8"/>
    <p:sldId id="1236" r:id="rId9"/>
    <p:sldId id="1237" r:id="rId10"/>
    <p:sldId id="1238" r:id="rId11"/>
    <p:sldId id="1239" r:id="rId12"/>
    <p:sldId id="1247" r:id="rId13"/>
    <p:sldId id="1244" r:id="rId14"/>
    <p:sldId id="1248" r:id="rId15"/>
    <p:sldId id="1243" r:id="rId16"/>
    <p:sldId id="1242" r:id="rId17"/>
    <p:sldId id="1245" r:id="rId18"/>
    <p:sldId id="1246" r:id="rId19"/>
    <p:sldId id="1240" r:id="rId20"/>
    <p:sldId id="1241" r:id="rId21"/>
    <p:sldId id="1249" r:id="rId22"/>
    <p:sldId id="1250" r:id="rId23"/>
    <p:sldId id="1219" r:id="rId24"/>
    <p:sldId id="1220" r:id="rId25"/>
    <p:sldId id="1221" r:id="rId26"/>
    <p:sldId id="1180" r:id="rId27"/>
    <p:sldId id="430" r:id="rId28"/>
    <p:sldId id="1215" r:id="rId29"/>
    <p:sldId id="1217" r:id="rId30"/>
    <p:sldId id="1216" r:id="rId31"/>
    <p:sldId id="257" r:id="rId32"/>
    <p:sldId id="1218" r:id="rId33"/>
    <p:sldId id="1179" r:id="rId34"/>
    <p:sldId id="1187" r:id="rId35"/>
    <p:sldId id="1188" r:id="rId36"/>
    <p:sldId id="1176" r:id="rId37"/>
    <p:sldId id="1189" r:id="rId38"/>
    <p:sldId id="1191" r:id="rId39"/>
    <p:sldId id="1228" r:id="rId40"/>
    <p:sldId id="1207" r:id="rId41"/>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Aulenbacher" initials="KA" lastIdx="1" clrIdx="0">
    <p:extLst>
      <p:ext uri="{19B8F6BF-5375-455C-9EA6-DF929625EA0E}">
        <p15:presenceInfo xmlns:p15="http://schemas.microsoft.com/office/powerpoint/2012/main" userId="Kurt Aulenbach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00FF00"/>
    <a:srgbClr val="C80A14"/>
    <a:srgbClr val="996600"/>
    <a:srgbClr val="505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8431" autoAdjust="0"/>
  </p:normalViewPr>
  <p:slideViewPr>
    <p:cSldViewPr>
      <p:cViewPr varScale="1">
        <p:scale>
          <a:sx n="63" d="100"/>
          <a:sy n="63" d="100"/>
        </p:scale>
        <p:origin x="524" y="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3352"/>
    </p:cViewPr>
  </p:sorterViewPr>
  <p:notesViewPr>
    <p:cSldViewPr>
      <p:cViewPr varScale="1">
        <p:scale>
          <a:sx n="98" d="100"/>
          <a:sy n="98" d="100"/>
        </p:scale>
        <p:origin x="-364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4021295" y="0"/>
            <a:ext cx="3076363" cy="511731"/>
          </a:xfrm>
          <a:prstGeom prst="rect">
            <a:avLst/>
          </a:prstGeom>
        </p:spPr>
        <p:txBody>
          <a:bodyPr vert="horz" lIns="94768" tIns="47384" rIns="94768" bIns="47384" rtlCol="0"/>
          <a:lstStyle>
            <a:lvl1pPr algn="r">
              <a:defRPr sz="1200"/>
            </a:lvl1pPr>
          </a:lstStyle>
          <a:p>
            <a:fld id="{70ECB61F-A59C-49E2-A530-FA609DF9D087}" type="datetimeFigureOut">
              <a:rPr lang="de-DE" smtClean="0"/>
              <a:t>20.09.2025</a:t>
            </a:fld>
            <a:endParaRPr lang="de-DE"/>
          </a:p>
        </p:txBody>
      </p:sp>
      <p:sp>
        <p:nvSpPr>
          <p:cNvPr id="4" name="Fußzeilenplatzhalter 3"/>
          <p:cNvSpPr>
            <a:spLocks noGrp="1"/>
          </p:cNvSpPr>
          <p:nvPr>
            <p:ph type="ftr" sz="quarter" idx="2"/>
          </p:nvPr>
        </p:nvSpPr>
        <p:spPr>
          <a:xfrm>
            <a:off x="1" y="9721106"/>
            <a:ext cx="3076363" cy="511731"/>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4021295" y="9721106"/>
            <a:ext cx="3076363" cy="511731"/>
          </a:xfrm>
          <a:prstGeom prst="rect">
            <a:avLst/>
          </a:prstGeom>
        </p:spPr>
        <p:txBody>
          <a:bodyPr vert="horz" lIns="94768" tIns="47384" rIns="94768" bIns="47384" rtlCol="0" anchor="b"/>
          <a:lstStyle>
            <a:lvl1pPr algn="r">
              <a:defRPr sz="1200"/>
            </a:lvl1pPr>
          </a:lstStyle>
          <a:p>
            <a:fld id="{71F4E4D9-F0AA-4DD1-AF4B-4E8E9B4AB4EA}" type="slidenum">
              <a:rPr lang="de-DE" smtClean="0"/>
              <a:t>‹Nr.›</a:t>
            </a:fld>
            <a:endParaRPr lang="de-DE"/>
          </a:p>
        </p:txBody>
      </p:sp>
    </p:spTree>
    <p:extLst>
      <p:ext uri="{BB962C8B-B14F-4D97-AF65-F5344CB8AC3E}">
        <p14:creationId xmlns:p14="http://schemas.microsoft.com/office/powerpoint/2010/main" val="76351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DAA2C4C4-A80C-43FF-B18C-8A5EC136CD2E}" type="datetimeFigureOut">
              <a:rPr lang="de-DE" smtClean="0"/>
              <a:t>20.09.2025</a:t>
            </a:fld>
            <a:endParaRPr lang="de-DE"/>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8" tIns="47384" rIns="94768" bIns="47384" rtlCol="0" anchor="ctr"/>
          <a:lstStyle/>
          <a:p>
            <a:endParaRPr lang="de-DE"/>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0E227ECC-29BA-4FCC-88E2-C69DD3631946}" type="slidenum">
              <a:rPr lang="de-DE" smtClean="0"/>
              <a:t>‹Nr.›</a:t>
            </a:fld>
            <a:endParaRPr lang="de-DE"/>
          </a:p>
        </p:txBody>
      </p:sp>
    </p:spTree>
    <p:extLst>
      <p:ext uri="{BB962C8B-B14F-4D97-AF65-F5344CB8AC3E}">
        <p14:creationId xmlns:p14="http://schemas.microsoft.com/office/powerpoint/2010/main" val="342815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das Funktionsprinzip von zwei für P2 </a:t>
            </a:r>
            <a:r>
              <a:rPr lang="de-DE" dirty="0" err="1"/>
              <a:t>wihcitgen</a:t>
            </a:r>
            <a:r>
              <a:rPr lang="de-DE" dirty="0"/>
              <a:t> Geräten. Der Mott-</a:t>
            </a:r>
            <a:r>
              <a:rPr lang="de-DE" dirty="0" err="1"/>
              <a:t>Polarimter</a:t>
            </a:r>
            <a:r>
              <a:rPr lang="de-DE" dirty="0"/>
              <a:t> soll den </a:t>
            </a:r>
            <a:r>
              <a:rPr lang="de-DE" dirty="0" err="1"/>
              <a:t>spin</a:t>
            </a:r>
            <a:r>
              <a:rPr lang="de-DE" dirty="0"/>
              <a:t>-polarisationsgrad P  des MESA-</a:t>
            </a:r>
            <a:r>
              <a:rPr lang="de-DE" dirty="0" err="1"/>
              <a:t>elektronestrahls</a:t>
            </a:r>
            <a:r>
              <a:rPr lang="de-DE" dirty="0"/>
              <a:t> möglichst genau (&lt;1% Delta P/P) messen. Dazu wird elastische Streuung (mit Spin </a:t>
            </a:r>
            <a:r>
              <a:rPr lang="de-DE" dirty="0" err="1"/>
              <a:t>heoißt</a:t>
            </a:r>
            <a:r>
              <a:rPr lang="de-DE" dirty="0"/>
              <a:t> das Mott-Streuung) unter Rückwärtswinkeln benutzt. Man misst die Asymmetrie der Streuraten , wenn der Spin senkrecht zur Streuebene liegt. Der Doppel-Wien </a:t>
            </a:r>
            <a:r>
              <a:rPr lang="de-DE" dirty="0" err="1"/>
              <a:t>filter</a:t>
            </a:r>
            <a:r>
              <a:rPr lang="de-DE" dirty="0"/>
              <a:t> soll eine Beliebige </a:t>
            </a:r>
            <a:r>
              <a:rPr lang="de-DE" dirty="0" err="1"/>
              <a:t>Spinrichtung</a:t>
            </a:r>
            <a:r>
              <a:rPr lang="de-DE" dirty="0"/>
              <a:t> im Raum erzeugen können. Insbesondere will P2 das der Spin am Target um 180 grad werden soll. Da Wienfilter bösartige Elemente sind, sollen sie dabei nicht verändert werden. Daher der Solenoid in der </a:t>
            </a:r>
            <a:r>
              <a:rPr lang="de-DE" dirty="0" err="1"/>
              <a:t>mitte</a:t>
            </a:r>
            <a:r>
              <a:rPr lang="de-DE" dirty="0"/>
              <a:t>, der den Spin entweder rechts oder linksrum in die Beschleunigerebene drehen kann. Daraus ergibt sich dann der 180 grad Veränderung, die mit entsprechendem „Vorhaltewinke“ durch den zweiten Wienfilter auch noch den Zusatzwinkel kompensiert der dadurch entsteht dass der g-faktor des Elektrons nicht genau =2 ist (sog (g-2)-präzession). So kann das Experiment einen Spin-Flip um 180 grad erhalten, ohne dass man die Polarisation an der Quelle ändern muss. Das ist wichtig für die Kompensation der systematischen Effekte (sog. „falsche“ Asymmetrien) </a:t>
            </a:r>
          </a:p>
        </p:txBody>
      </p:sp>
      <p:sp>
        <p:nvSpPr>
          <p:cNvPr id="4" name="Foliennummernplatzhalter 3"/>
          <p:cNvSpPr>
            <a:spLocks noGrp="1"/>
          </p:cNvSpPr>
          <p:nvPr>
            <p:ph type="sldNum" sz="quarter" idx="5"/>
          </p:nvPr>
        </p:nvSpPr>
        <p:spPr/>
        <p:txBody>
          <a:bodyPr/>
          <a:lstStyle/>
          <a:p>
            <a:pPr>
              <a:defRPr/>
            </a:pPr>
            <a:fld id="{2863A8E4-52C3-45B9-9F21-20EDE9A9C72B}" type="slidenum">
              <a:rPr lang="de-DE" smtClean="0"/>
              <a:pPr>
                <a:defRPr/>
              </a:pPr>
              <a:t>18</a:t>
            </a:fld>
            <a:endParaRPr lang="de-DE"/>
          </a:p>
        </p:txBody>
      </p:sp>
    </p:spTree>
    <p:extLst>
      <p:ext uri="{BB962C8B-B14F-4D97-AF65-F5344CB8AC3E}">
        <p14:creationId xmlns:p14="http://schemas.microsoft.com/office/powerpoint/2010/main" val="81809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sieht man wie weit die Geräte entwickelt sind. Der Mott-Polarimeter wird derzeit mit dem 3.5 MeV Strahl von MAMI getestet. Man braucht </a:t>
            </a:r>
            <a:r>
              <a:rPr lang="de-DE" dirty="0" err="1"/>
              <a:t>Asymetriemessungen</a:t>
            </a:r>
            <a:r>
              <a:rPr lang="de-DE" dirty="0"/>
              <a:t> an Targets verschiedener Dicke (die übrigens in Frau Lommels Labor an der GSI hergestellt wurden) , Dicken zwischen 0.1 und 2 Mikrometer. Man muss die </a:t>
            </a:r>
            <a:r>
              <a:rPr lang="de-DE" dirty="0" err="1"/>
              <a:t>Asymetrie</a:t>
            </a:r>
            <a:r>
              <a:rPr lang="de-DE" dirty="0"/>
              <a:t> nach Foliendicke </a:t>
            </a:r>
            <a:r>
              <a:rPr lang="de-DE" dirty="0" err="1"/>
              <a:t>Nul</a:t>
            </a:r>
            <a:r>
              <a:rPr lang="de-DE" dirty="0"/>
              <a:t> </a:t>
            </a:r>
            <a:r>
              <a:rPr lang="de-DE" dirty="0" err="1"/>
              <a:t>lextrapolieren</a:t>
            </a:r>
            <a:r>
              <a:rPr lang="de-DE" dirty="0"/>
              <a:t>, weil die Vielfachstreuung die </a:t>
            </a:r>
            <a:r>
              <a:rPr lang="de-DE" dirty="0" err="1"/>
              <a:t>Asymetrie</a:t>
            </a:r>
            <a:r>
              <a:rPr lang="de-DE" dirty="0"/>
              <a:t> hinsichtlich der theoretisch berechenbaren (Sherman Funktion , S, genannt) vermindert. Der Zusammenhang </a:t>
            </a:r>
            <a:r>
              <a:rPr lang="de-DE" dirty="0" err="1"/>
              <a:t>zwischenAsymetrie</a:t>
            </a:r>
            <a:r>
              <a:rPr lang="de-DE" dirty="0"/>
              <a:t> und Strahlpolarisation ist A=S*P man bestimmt also P=A/S. Bei 174 Grad Streuwinkel und 5 MeV ist S ca. 0.5. Die Messung geht also sehr schnell, weil die </a:t>
            </a:r>
            <a:r>
              <a:rPr lang="de-DE" dirty="0" err="1"/>
              <a:t>Asymtrie</a:t>
            </a:r>
            <a:r>
              <a:rPr lang="de-DE" dirty="0"/>
              <a:t> sehr groß ist, die </a:t>
            </a:r>
            <a:r>
              <a:rPr lang="de-DE" dirty="0" err="1"/>
              <a:t>Strahöpolarisation</a:t>
            </a:r>
            <a:r>
              <a:rPr lang="de-DE" dirty="0"/>
              <a:t> ist so etwa  80%. Im rechten Bild sieht man, dass der Aufbau des </a:t>
            </a:r>
            <a:r>
              <a:rPr lang="de-DE" dirty="0" err="1"/>
              <a:t>Spinrotationssystems</a:t>
            </a:r>
            <a:r>
              <a:rPr lang="de-DE" dirty="0"/>
              <a:t> abgeschlossen ist. Es wurde auch schon mit den Feldern </a:t>
            </a:r>
            <a:r>
              <a:rPr lang="de-DE" dirty="0" err="1"/>
              <a:t>Betireben</a:t>
            </a:r>
            <a:r>
              <a:rPr lang="de-DE" dirty="0"/>
              <a:t>, die die maximalen </a:t>
            </a:r>
            <a:r>
              <a:rPr lang="de-DE" dirty="0" err="1"/>
              <a:t>Spindrehwinkel</a:t>
            </a:r>
            <a:r>
              <a:rPr lang="de-DE" dirty="0"/>
              <a:t> (90 Grad herstellen) , und zwar ging auch der Strahl schon mit &gt;99% </a:t>
            </a:r>
            <a:r>
              <a:rPr lang="de-DE" dirty="0" err="1"/>
              <a:t>transmission</a:t>
            </a:r>
            <a:r>
              <a:rPr lang="de-DE" dirty="0"/>
              <a:t> durch. Die berührungslose Strahlstrommessung geht auf der zweiten harmonischen der MESA </a:t>
            </a:r>
            <a:r>
              <a:rPr lang="de-DE" dirty="0" err="1"/>
              <a:t>frequenz</a:t>
            </a:r>
            <a:r>
              <a:rPr lang="de-DE" dirty="0"/>
              <a:t> (2.6 GHz, Grundfrequenz 1.3 GHZ), da ist der Resonator recht kompakt., siehe rechts Bild. </a:t>
            </a:r>
          </a:p>
        </p:txBody>
      </p:sp>
      <p:sp>
        <p:nvSpPr>
          <p:cNvPr id="4" name="Foliennummernplatzhalter 3"/>
          <p:cNvSpPr>
            <a:spLocks noGrp="1"/>
          </p:cNvSpPr>
          <p:nvPr>
            <p:ph type="sldNum" sz="quarter" idx="5"/>
          </p:nvPr>
        </p:nvSpPr>
        <p:spPr/>
        <p:txBody>
          <a:bodyPr/>
          <a:lstStyle/>
          <a:p>
            <a:pPr>
              <a:defRPr/>
            </a:pPr>
            <a:fld id="{2863A8E4-52C3-45B9-9F21-20EDE9A9C72B}" type="slidenum">
              <a:rPr lang="de-DE" smtClean="0"/>
              <a:pPr>
                <a:defRPr/>
              </a:pPr>
              <a:t>19</a:t>
            </a:fld>
            <a:endParaRPr lang="de-DE"/>
          </a:p>
        </p:txBody>
      </p:sp>
    </p:spTree>
    <p:extLst>
      <p:ext uri="{BB962C8B-B14F-4D97-AF65-F5344CB8AC3E}">
        <p14:creationId xmlns:p14="http://schemas.microsoft.com/office/powerpoint/2010/main" val="2392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16991A-18C8-45F3-AD2F-8D1E40C973ED}" type="slidenum">
              <a:rPr lang="en-US" smtClean="0"/>
              <a:t>30</a:t>
            </a:fld>
            <a:endParaRPr lang="en-US"/>
          </a:p>
        </p:txBody>
      </p:sp>
    </p:spTree>
    <p:extLst>
      <p:ext uri="{BB962C8B-B14F-4D97-AF65-F5344CB8AC3E}">
        <p14:creationId xmlns:p14="http://schemas.microsoft.com/office/powerpoint/2010/main" val="44567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227ECC-29BA-4FCC-88E2-C69DD3631946}" type="slidenum">
              <a:rPr lang="de-DE" smtClean="0"/>
              <a:t>35</a:t>
            </a:fld>
            <a:endParaRPr lang="de-DE"/>
          </a:p>
        </p:txBody>
      </p:sp>
    </p:spTree>
    <p:extLst>
      <p:ext uri="{BB962C8B-B14F-4D97-AF65-F5344CB8AC3E}">
        <p14:creationId xmlns:p14="http://schemas.microsoft.com/office/powerpoint/2010/main" val="777277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lgn="l">
              <a:defRPr>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927648" y="3886200"/>
            <a:ext cx="7104789" cy="1752600"/>
          </a:xfrm>
          <a:noFill/>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258253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bl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679509" y="2204864"/>
            <a:ext cx="8736971" cy="1730624"/>
          </a:xfrm>
        </p:spPr>
        <p:txBody>
          <a:bodyPr>
            <a:normAutofit/>
          </a:bodyPr>
          <a:lstStyle>
            <a:lvl1pPr algn="l" rtl="0">
              <a:defRPr lang="de-DE" sz="2600" b="1" i="0" u="none" strike="noStrike" baseline="30000" smtClean="0"/>
            </a:lvl1pPr>
          </a:lstStyle>
          <a:p>
            <a:pPr rtl="0"/>
            <a:r>
              <a:rPr lang="de-DE" sz="3700" b="1" i="0" u="none" strike="noStrike" baseline="30000" dirty="0" err="1">
                <a:solidFill>
                  <a:srgbClr val="FFFFFF"/>
                </a:solidFill>
                <a:latin typeface="Arial"/>
              </a:rPr>
              <a:t>Acknowledgements</a:t>
            </a:r>
            <a:br>
              <a:rPr lang="de-DE" sz="4500" b="1" i="0" u="none" strike="noStrike" baseline="30000" dirty="0">
                <a:solidFill>
                  <a:srgbClr val="FFFFFF"/>
                </a:solidFill>
                <a:latin typeface="Arial"/>
              </a:rPr>
            </a:br>
            <a:br>
              <a:rPr lang="de-DE" sz="1500" b="0" i="0" u="none" strike="noStrike" baseline="30000" dirty="0">
                <a:solidFill>
                  <a:srgbClr val="FFFFFF"/>
                </a:solidFill>
                <a:latin typeface="Minion Pro"/>
              </a:rPr>
            </a:br>
            <a:r>
              <a:rPr lang="en-US" sz="2100" b="0" i="0" u="none" strike="noStrike" baseline="30000" dirty="0">
                <a:solidFill>
                  <a:srgbClr val="FFFFFF"/>
                </a:solidFill>
                <a:latin typeface="Arial"/>
              </a:rPr>
              <a:t>This talk is supported by the Cluster of Excellence “Precision Physics, </a:t>
            </a:r>
            <a:br>
              <a:rPr lang="en-US" sz="2100" b="0" i="0" u="none" strike="noStrike" baseline="30000" dirty="0">
                <a:solidFill>
                  <a:srgbClr val="FFFFFF"/>
                </a:solidFill>
                <a:latin typeface="Arial"/>
              </a:rPr>
            </a:br>
            <a:r>
              <a:rPr lang="en-US" sz="2100" b="0" i="0" u="none" strike="noStrike" baseline="30000" dirty="0">
                <a:solidFill>
                  <a:srgbClr val="FFFFFF"/>
                </a:solidFill>
                <a:latin typeface="Arial"/>
              </a:rPr>
              <a:t>Fundamental Interactions, and Structure of Matter” (PRISMA) funded by </a:t>
            </a:r>
            <a:br>
              <a:rPr lang="en-US" sz="2100" b="0" i="0" u="none" strike="noStrike" baseline="30000" dirty="0">
                <a:solidFill>
                  <a:srgbClr val="FFFFFF"/>
                </a:solidFill>
                <a:latin typeface="Arial"/>
              </a:rPr>
            </a:br>
            <a:r>
              <a:rPr lang="en-US" sz="2100" b="0" i="0" u="none" strike="noStrike" baseline="30000" dirty="0">
                <a:solidFill>
                  <a:srgbClr val="FFFFFF"/>
                </a:solidFill>
                <a:latin typeface="Arial"/>
              </a:rPr>
              <a:t>the German Research Foundation (DFG) within the German Excellence Initiative. </a:t>
            </a:r>
            <a:br>
              <a:rPr lang="en-US" sz="2600" b="0" i="0" u="none" strike="noStrike" baseline="30000" dirty="0">
                <a:solidFill>
                  <a:srgbClr val="FFFFFF"/>
                </a:solidFill>
                <a:latin typeface="Arial"/>
              </a:rPr>
            </a:br>
            <a:br>
              <a:rPr lang="en-US" sz="2600" b="0" i="0" u="none" strike="noStrike" baseline="30000" dirty="0">
                <a:solidFill>
                  <a:srgbClr val="FFFFFF"/>
                </a:solidFill>
                <a:latin typeface="Arial"/>
              </a:rPr>
            </a:br>
            <a:r>
              <a:rPr lang="de-DE" sz="2600" b="1" i="0" u="none" strike="noStrike" baseline="30000" dirty="0" err="1">
                <a:solidFill>
                  <a:srgbClr val="FFFFFF"/>
                </a:solidFill>
                <a:latin typeface="Arial"/>
              </a:rPr>
              <a:t>Visit</a:t>
            </a:r>
            <a:r>
              <a:rPr lang="de-DE" sz="2600" b="1" i="0" u="none" strike="noStrike" baseline="30000" dirty="0">
                <a:solidFill>
                  <a:srgbClr val="FFFFFF"/>
                </a:solidFill>
                <a:latin typeface="Arial"/>
              </a:rPr>
              <a:t> </a:t>
            </a:r>
            <a:r>
              <a:rPr lang="de-DE" sz="2600" b="1" i="0" u="none" strike="noStrike" baseline="30000" dirty="0" err="1">
                <a:solidFill>
                  <a:srgbClr val="FFFFFF"/>
                </a:solidFill>
                <a:latin typeface="Arial"/>
              </a:rPr>
              <a:t>us</a:t>
            </a:r>
            <a:r>
              <a:rPr lang="de-DE" sz="2600" b="1" i="0" u="none" strike="noStrike" baseline="30000" dirty="0">
                <a:solidFill>
                  <a:srgbClr val="FFFFFF"/>
                </a:solidFill>
                <a:latin typeface="Arial"/>
              </a:rPr>
              <a:t> @ www.prisma.uni-mainz.de</a:t>
            </a:r>
            <a:endParaRPr lang="de-DE" dirty="0"/>
          </a:p>
        </p:txBody>
      </p:sp>
      <p:sp>
        <p:nvSpPr>
          <p:cNvPr id="4" name="Datumsplatzhalter 3"/>
          <p:cNvSpPr>
            <a:spLocks noGrp="1"/>
          </p:cNvSpPr>
          <p:nvPr>
            <p:ph type="dt" sz="half" idx="10"/>
          </p:nvPr>
        </p:nvSpPr>
        <p:spPr>
          <a:xfrm>
            <a:off x="8976320" y="6309321"/>
            <a:ext cx="2844800" cy="365125"/>
          </a:xfrm>
        </p:spPr>
        <p:txBody>
          <a:bodyPr/>
          <a:lstStyle>
            <a:lvl1pPr algn="r">
              <a:defRPr>
                <a:solidFill>
                  <a:schemeClr val="bg1"/>
                </a:solidFill>
              </a:defRPr>
            </a:lvl1pPr>
          </a:lstStyle>
          <a:p>
            <a:fld id="{C01645B5-A9AB-4D80-895C-F4F47835DF56}" type="datetime1">
              <a:rPr lang="de-DE" smtClean="0"/>
              <a:t>20.09.2025</a:t>
            </a:fld>
            <a:endParaRPr lang="de-DE" dirty="0"/>
          </a:p>
        </p:txBody>
      </p:sp>
    </p:spTree>
    <p:extLst>
      <p:ext uri="{BB962C8B-B14F-4D97-AF65-F5344CB8AC3E}">
        <p14:creationId xmlns:p14="http://schemas.microsoft.com/office/powerpoint/2010/main" val="1133839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lau-r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679509" y="2204864"/>
            <a:ext cx="8736971" cy="1730624"/>
          </a:xfrm>
        </p:spPr>
        <p:txBody>
          <a:bodyPr>
            <a:normAutofit/>
          </a:bodyPr>
          <a:lstStyle>
            <a:lvl1pPr algn="l" rtl="0">
              <a:defRPr lang="de-DE" sz="2600" b="1" i="0" u="none" strike="noStrike" baseline="30000" smtClean="0"/>
            </a:lvl1pPr>
          </a:lstStyle>
          <a:p>
            <a:pPr rtl="0"/>
            <a:endParaRPr lang="de-DE" dirty="0"/>
          </a:p>
        </p:txBody>
      </p:sp>
      <p:sp>
        <p:nvSpPr>
          <p:cNvPr id="4" name="Datumsplatzhalter 3"/>
          <p:cNvSpPr>
            <a:spLocks noGrp="1"/>
          </p:cNvSpPr>
          <p:nvPr>
            <p:ph type="dt" sz="half" idx="10"/>
          </p:nvPr>
        </p:nvSpPr>
        <p:spPr>
          <a:xfrm>
            <a:off x="8976320" y="6309321"/>
            <a:ext cx="2844800" cy="365125"/>
          </a:xfrm>
        </p:spPr>
        <p:txBody>
          <a:bodyPr/>
          <a:lstStyle>
            <a:lvl1pPr algn="r">
              <a:defRPr>
                <a:solidFill>
                  <a:schemeClr val="bg1"/>
                </a:solidFill>
              </a:defRPr>
            </a:lvl1pPr>
          </a:lstStyle>
          <a:p>
            <a:fld id="{3E310657-E145-4E8F-900D-4CEDBF6D94BF}" type="datetime1">
              <a:rPr lang="de-DE" smtClean="0"/>
              <a:t>20.09.2025</a:t>
            </a:fld>
            <a:endParaRPr lang="de-DE" dirty="0"/>
          </a:p>
        </p:txBody>
      </p:sp>
    </p:spTree>
    <p:extLst>
      <p:ext uri="{BB962C8B-B14F-4D97-AF65-F5344CB8AC3E}">
        <p14:creationId xmlns:p14="http://schemas.microsoft.com/office/powerpoint/2010/main" val="267986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A2B63EC2-88A9-4203-8207-FA6F05D621A1}" type="datetime1">
              <a:rPr lang="de-DE" smtClean="0"/>
              <a:t>20.09.2025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11384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CC6BD49-D9BE-4674-B4AB-C5AEEF0AB9A8}" type="datetime1">
              <a:rPr lang="de-DE" smtClean="0"/>
              <a:t>20.09.2025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329399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6639EB39-B6F7-4192-BCF3-6935C0C0E1D1}" type="datetime1">
              <a:rPr lang="de-DE" smtClean="0"/>
              <a:t>20.09.2025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637698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31DB3A2-0815-47A9-B0A0-54CCD33BADE5}" type="datetime1">
              <a:rPr lang="de-DE" smtClean="0"/>
              <a:t>20.09.2025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546793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2B75050D-DDF0-4AB8-8991-499E789CF717}" type="datetime1">
              <a:rPr lang="de-DE" smtClean="0"/>
              <a:t>20.09.2025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401318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46FC94C-1548-49E0-B96D-C82BA9E6B7CF}" type="datetime1">
              <a:rPr lang="de-DE" smtClean="0"/>
              <a:t>20.09.2025</a:t>
            </a:fld>
            <a:endParaRPr lang="de-DE"/>
          </a:p>
        </p:txBody>
      </p:sp>
      <p:sp>
        <p:nvSpPr>
          <p:cNvPr id="4" name="Fußzeilenplatzhalt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70722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F578050-3C6E-40F8-9B0C-71879520C90F}" type="datetime1">
              <a:rPr lang="de-DE" smtClean="0"/>
              <a:t>20.09.2025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385769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0C89881-29A8-4923-B9CF-7005F57978EF}" type="datetime1">
              <a:rPr lang="de-DE" smtClean="0"/>
              <a:t>20.09.2025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322386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s-Folie">
    <p:spTree>
      <p:nvGrpSpPr>
        <p:cNvPr id="1" name=""/>
        <p:cNvGrpSpPr/>
        <p:nvPr/>
      </p:nvGrpSpPr>
      <p:grpSpPr>
        <a:xfrm>
          <a:off x="0" y="0"/>
          <a:ext cx="0" cy="0"/>
          <a:chOff x="0" y="0"/>
          <a:chExt cx="0" cy="0"/>
        </a:xfrm>
      </p:grpSpPr>
      <p:sp>
        <p:nvSpPr>
          <p:cNvPr id="2" name="Titel 1"/>
          <p:cNvSpPr>
            <a:spLocks noGrp="1"/>
          </p:cNvSpPr>
          <p:nvPr>
            <p:ph type="title"/>
          </p:nvPr>
        </p:nvSpPr>
        <p:spPr>
          <a:xfrm>
            <a:off x="963084" y="1352750"/>
            <a:ext cx="10363200" cy="1362075"/>
          </a:xfrm>
        </p:spPr>
        <p:txBody>
          <a:bodyPr anchor="t"/>
          <a:lstStyle>
            <a:lvl1pPr algn="l">
              <a:defRPr sz="4000" b="1" cap="all">
                <a:solidFill>
                  <a:srgbClr val="505064"/>
                </a:solidFill>
              </a:defRPr>
            </a:lvl1pPr>
          </a:lstStyle>
          <a:p>
            <a:r>
              <a:rPr lang="de-DE"/>
              <a:t>Titelmasterformat durch Klicken bearbeiten</a:t>
            </a:r>
            <a:endParaRPr lang="de-DE" dirty="0"/>
          </a:p>
        </p:txBody>
      </p:sp>
      <p:sp>
        <p:nvSpPr>
          <p:cNvPr id="3" name="Textplatzhalter 2"/>
          <p:cNvSpPr>
            <a:spLocks noGrp="1"/>
          </p:cNvSpPr>
          <p:nvPr>
            <p:ph type="body" idx="1"/>
          </p:nvPr>
        </p:nvSpPr>
        <p:spPr>
          <a:xfrm>
            <a:off x="963084" y="2864918"/>
            <a:ext cx="10363200" cy="1500187"/>
          </a:xfrm>
        </p:spPr>
        <p:txBody>
          <a:bodyPr anchor="t" anchorCtr="0"/>
          <a:lstStyle>
            <a:lvl1pPr marL="0" indent="0">
              <a:buNone/>
              <a:defRPr sz="2000">
                <a:solidFill>
                  <a:srgbClr val="50506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10" name="Textplatzhalter 2"/>
          <p:cNvSpPr>
            <a:spLocks noGrp="1"/>
          </p:cNvSpPr>
          <p:nvPr>
            <p:ph type="body" idx="12" hasCustomPrompt="1"/>
          </p:nvPr>
        </p:nvSpPr>
        <p:spPr>
          <a:xfrm>
            <a:off x="5807968" y="5334388"/>
            <a:ext cx="5472608" cy="902925"/>
          </a:xfrm>
        </p:spPr>
        <p:txBody>
          <a:bodyPr anchor="t" anchorCtr="0"/>
          <a:lstStyle>
            <a:lvl1pPr marL="0" indent="0">
              <a:spcBef>
                <a:spcPts val="0"/>
              </a:spcBef>
              <a:buNone/>
              <a:defRPr sz="2000" b="1" baseline="0">
                <a:solidFill>
                  <a:srgbClr val="50506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de-DE" sz="2000" dirty="0"/>
              <a:t>Kurt Aulenbacher</a:t>
            </a:r>
          </a:p>
          <a:p>
            <a:r>
              <a:rPr lang="de-DE" sz="2000" dirty="0"/>
              <a:t>MESA MAC </a:t>
            </a:r>
            <a:r>
              <a:rPr lang="de-DE" sz="2000" dirty="0" err="1"/>
              <a:t>meeting</a:t>
            </a:r>
            <a:endParaRPr lang="de-DE" sz="2000" dirty="0"/>
          </a:p>
          <a:p>
            <a:r>
              <a:rPr lang="de-DE" sz="2000" dirty="0"/>
              <a:t>June,10 (</a:t>
            </a:r>
            <a:r>
              <a:rPr lang="de-DE" sz="2000" dirty="0" err="1"/>
              <a:t>rmote</a:t>
            </a:r>
            <a:r>
              <a:rPr lang="de-DE" sz="2000" dirty="0"/>
              <a:t> via ZOOM) </a:t>
            </a:r>
          </a:p>
        </p:txBody>
      </p:sp>
    </p:spTree>
    <p:extLst>
      <p:ext uri="{BB962C8B-B14F-4D97-AF65-F5344CB8AC3E}">
        <p14:creationId xmlns:p14="http://schemas.microsoft.com/office/powerpoint/2010/main" val="56961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CD77382-2BEA-4D46-A3E8-41F614195D34}" type="datetime1">
              <a:rPr lang="de-DE" smtClean="0"/>
              <a:t>20.09.2025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395461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EACC1F-45FB-4585-A63F-737DBAF09336}" type="datetime1">
              <a:rPr lang="de-DE" smtClean="0"/>
              <a:t>20.09.2025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1611551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5FF30AB-90EB-4655-AD3F-57A7B9C321C5}" type="datetime1">
              <a:rPr lang="de-DE" smtClean="0"/>
              <a:t>20.09.2025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8B7188D-D748-495D-852A-F009470026EB}" type="slidenum">
              <a:rPr lang="de-DE" smtClean="0"/>
              <a:t>‹Nr.›</a:t>
            </a:fld>
            <a:endParaRPr lang="de-DE"/>
          </a:p>
        </p:txBody>
      </p:sp>
    </p:spTree>
    <p:extLst>
      <p:ext uri="{BB962C8B-B14F-4D97-AF65-F5344CB8AC3E}">
        <p14:creationId xmlns:p14="http://schemas.microsoft.com/office/powerpoint/2010/main" val="3059558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Aufzählung)">
    <p:spTree>
      <p:nvGrpSpPr>
        <p:cNvPr id="1" name=""/>
        <p:cNvGrpSpPr/>
        <p:nvPr/>
      </p:nvGrpSpPr>
      <p:grpSpPr>
        <a:xfrm>
          <a:off x="0" y="0"/>
          <a:ext cx="0" cy="0"/>
          <a:chOff x="0" y="0"/>
          <a:chExt cx="0" cy="0"/>
        </a:xfrm>
      </p:grpSpPr>
      <p:sp>
        <p:nvSpPr>
          <p:cNvPr id="10" name="Textfeld 9"/>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2" name="Titel 1"/>
          <p:cNvSpPr>
            <a:spLocks noGrp="1"/>
          </p:cNvSpPr>
          <p:nvPr>
            <p:ph type="title"/>
          </p:nvPr>
        </p:nvSpPr>
        <p:spPr/>
        <p:txBody>
          <a:bodyPr>
            <a:noAutofit/>
          </a:bodyPr>
          <a:lstStyle>
            <a:lvl1pPr algn="l">
              <a:defRPr sz="3600" b="1">
                <a:solidFill>
                  <a:srgbClr val="C80A14"/>
                </a:solidFill>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marL="0" indent="0">
              <a:buFontTx/>
              <a:buNone/>
              <a:defRPr sz="2800">
                <a:solidFill>
                  <a:srgbClr val="505064"/>
                </a:solidFill>
              </a:defRPr>
            </a:lvl1pPr>
            <a:lvl2pPr marL="742950" indent="-285750">
              <a:buClr>
                <a:srgbClr val="C80A14"/>
              </a:buClr>
              <a:buSzPct val="70000"/>
              <a:buFont typeface="Arial" pitchFamily="34" charset="0"/>
              <a:buChar char="►"/>
              <a:defRPr sz="2400">
                <a:solidFill>
                  <a:srgbClr val="505064"/>
                </a:solidFill>
              </a:defRPr>
            </a:lvl2pPr>
            <a:lvl3pPr marL="1143000" indent="-228600">
              <a:buClr>
                <a:srgbClr val="C80A14"/>
              </a:buClr>
              <a:buSzPct val="70000"/>
              <a:buFont typeface="Arial" pitchFamily="34" charset="0"/>
              <a:buChar char="►"/>
              <a:defRPr sz="2000">
                <a:solidFill>
                  <a:srgbClr val="505064"/>
                </a:solidFill>
              </a:defRPr>
            </a:lvl3pPr>
            <a:lvl4pPr>
              <a:buClr>
                <a:srgbClr val="505064"/>
              </a:buClr>
              <a:defRPr sz="1600">
                <a:solidFill>
                  <a:srgbClr val="505064"/>
                </a:solidFill>
              </a:defRPr>
            </a:lvl4pPr>
            <a:lvl5pPr>
              <a:buClr>
                <a:srgbClr val="505064"/>
              </a:buClr>
              <a:defRPr sz="1800">
                <a:solidFill>
                  <a:srgbClr val="505064"/>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09013795-E22A-485C-AFAF-30D06DF0CC52}" type="datetime1">
              <a:rPr lang="de-DE" smtClean="0"/>
              <a:t>20.09.2025</a:t>
            </a:fld>
            <a:endParaRPr lang="de-DE" dirty="0"/>
          </a:p>
        </p:txBody>
      </p:sp>
      <p:sp>
        <p:nvSpPr>
          <p:cNvPr id="5"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6"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459" y="6578253"/>
            <a:ext cx="336037" cy="248428"/>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50" y="6575221"/>
            <a:ext cx="618166" cy="226815"/>
          </a:xfrm>
          <a:prstGeom prst="rect">
            <a:avLst/>
          </a:prstGeom>
        </p:spPr>
      </p:pic>
    </p:spTree>
    <p:extLst>
      <p:ext uri="{BB962C8B-B14F-4D97-AF65-F5344CB8AC3E}">
        <p14:creationId xmlns:p14="http://schemas.microsoft.com/office/powerpoint/2010/main" val="404777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4000" b="1">
                <a:solidFill>
                  <a:srgbClr val="C80A14"/>
                </a:solidFill>
              </a:defRPr>
            </a:lvl1pPr>
          </a:lstStyle>
          <a:p>
            <a:r>
              <a:rPr lang="de-DE"/>
              <a:t>Titelmasterformat durch Klicken bearbeiten</a:t>
            </a:r>
            <a:endParaRPr lang="de-DE" dirty="0"/>
          </a:p>
        </p:txBody>
      </p:sp>
      <p:sp>
        <p:nvSpPr>
          <p:cNvPr id="6" name="Textfeld 5"/>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05C30082-0A23-46D2-8C69-F31D1A9D3CB3}" type="datetime1">
              <a:rPr lang="de-DE" smtClean="0"/>
              <a:t>20.09.2025</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459" y="6578253"/>
            <a:ext cx="432048" cy="248428"/>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352" y="6575221"/>
            <a:ext cx="960107" cy="226815"/>
          </a:xfrm>
          <a:prstGeom prst="rect">
            <a:avLst/>
          </a:prstGeom>
        </p:spPr>
      </p:pic>
      <p:sp>
        <p:nvSpPr>
          <p:cNvPr id="12" name="Inhaltsplatzhalter 2"/>
          <p:cNvSpPr>
            <a:spLocks noGrp="1"/>
          </p:cNvSpPr>
          <p:nvPr>
            <p:ph idx="1" hasCustomPrompt="1"/>
          </p:nvPr>
        </p:nvSpPr>
        <p:spPr>
          <a:xfrm>
            <a:off x="609600" y="1600201"/>
            <a:ext cx="10972800" cy="4525963"/>
          </a:xfrm>
        </p:spPr>
        <p:txBody>
          <a:bodyPr>
            <a:normAutofit/>
          </a:bodyPr>
          <a:lstStyle>
            <a:lvl1pPr marL="0" indent="0">
              <a:spcBef>
                <a:spcPts val="0"/>
              </a:spcBef>
              <a:spcAft>
                <a:spcPts val="600"/>
              </a:spcAft>
              <a:buFontTx/>
              <a:buNone/>
              <a:defRPr sz="2000" baseline="0">
                <a:solidFill>
                  <a:srgbClr val="505064"/>
                </a:solidFill>
              </a:defRPr>
            </a:lvl1pPr>
            <a:lvl2pPr marL="742950" indent="-285750">
              <a:buClr>
                <a:srgbClr val="C80A14"/>
              </a:buClr>
              <a:buSzPct val="70000"/>
              <a:buFont typeface="Arial" pitchFamily="34" charset="0"/>
              <a:buChar char="►"/>
              <a:defRPr sz="2400">
                <a:solidFill>
                  <a:srgbClr val="505064"/>
                </a:solidFill>
              </a:defRPr>
            </a:lvl2pPr>
            <a:lvl3pPr marL="1143000" indent="-228600">
              <a:buClr>
                <a:srgbClr val="C80A14"/>
              </a:buClr>
              <a:buSzPct val="70000"/>
              <a:buFont typeface="Arial" pitchFamily="34" charset="0"/>
              <a:buChar char="►"/>
              <a:defRPr sz="2000">
                <a:solidFill>
                  <a:srgbClr val="505064"/>
                </a:solidFill>
              </a:defRPr>
            </a:lvl3pPr>
            <a:lvl4pPr>
              <a:buClr>
                <a:srgbClr val="505064"/>
              </a:buClr>
              <a:defRPr sz="1600">
                <a:solidFill>
                  <a:srgbClr val="505064"/>
                </a:solidFill>
              </a:defRPr>
            </a:lvl4pPr>
            <a:lvl5pPr>
              <a:buClr>
                <a:srgbClr val="505064"/>
              </a:buClr>
              <a:defRPr sz="1800">
                <a:solidFill>
                  <a:srgbClr val="505064"/>
                </a:solidFill>
              </a:defRPr>
            </a:lvl5pPr>
          </a:lstStyle>
          <a:p>
            <a:pPr lvl="0"/>
            <a:r>
              <a:rPr lang="de-DE" dirty="0"/>
              <a:t>Textmasterformat – Fließtext linksbündig</a:t>
            </a:r>
          </a:p>
        </p:txBody>
      </p:sp>
    </p:spTree>
    <p:extLst>
      <p:ext uri="{BB962C8B-B14F-4D97-AF65-F5344CB8AC3E}">
        <p14:creationId xmlns:p14="http://schemas.microsoft.com/office/powerpoint/2010/main" val="1734585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4000" b="1">
                <a:solidFill>
                  <a:srgbClr val="C80A14"/>
                </a:solidFill>
              </a:defRPr>
            </a:lvl1pPr>
          </a:lstStyle>
          <a:p>
            <a:r>
              <a:rPr lang="de-DE"/>
              <a:t>Titelmasterformat durch Klicken bearbeiten</a:t>
            </a:r>
            <a:endParaRPr lang="de-DE" dirty="0"/>
          </a:p>
        </p:txBody>
      </p:sp>
      <p:sp>
        <p:nvSpPr>
          <p:cNvPr id="3" name="Inhaltsplatzhalter 2"/>
          <p:cNvSpPr>
            <a:spLocks noGrp="1"/>
          </p:cNvSpPr>
          <p:nvPr>
            <p:ph sz="half" idx="1"/>
          </p:nvPr>
        </p:nvSpPr>
        <p:spPr>
          <a:xfrm>
            <a:off x="609600" y="1600201"/>
            <a:ext cx="5384800" cy="4525963"/>
          </a:xfrm>
        </p:spPr>
        <p:txBody>
          <a:bodyPr/>
          <a:lstStyle>
            <a:lvl1pPr marL="342900" indent="-342900">
              <a:buClr>
                <a:srgbClr val="C80A14"/>
              </a:buClr>
              <a:buSzPct val="70000"/>
              <a:buFont typeface="Arial" pitchFamily="34" charset="0"/>
              <a:buChar char="►"/>
              <a:defRPr sz="2800">
                <a:solidFill>
                  <a:srgbClr val="505064"/>
                </a:solidFill>
              </a:defRPr>
            </a:lvl1pPr>
            <a:lvl2pPr marL="742950" indent="-285750">
              <a:buClr>
                <a:srgbClr val="C80A14"/>
              </a:buClr>
              <a:buSzPct val="70000"/>
              <a:buFont typeface="Arial" pitchFamily="34" charset="0"/>
              <a:buChar char="►"/>
              <a:defRPr sz="2400">
                <a:solidFill>
                  <a:srgbClr val="505064"/>
                </a:solidFill>
              </a:defRPr>
            </a:lvl2pPr>
            <a:lvl3pPr marL="1143000" indent="-228600">
              <a:buClr>
                <a:srgbClr val="505064"/>
              </a:buClr>
              <a:buFont typeface="Calibri" pitchFamily="34" charset="0"/>
              <a:buChar char="‒"/>
              <a:defRPr sz="2000">
                <a:solidFill>
                  <a:srgbClr val="505064"/>
                </a:solidFill>
              </a:defRPr>
            </a:lvl3pPr>
            <a:lvl4pPr marL="1600200" indent="-228600">
              <a:buClr>
                <a:srgbClr val="505064"/>
              </a:buClr>
              <a:buFont typeface="Arial" pitchFamily="34" charset="0"/>
              <a:buChar char="»"/>
              <a:defRPr sz="1800">
                <a:solidFill>
                  <a:srgbClr val="505064"/>
                </a:solidFill>
              </a:defRPr>
            </a:lvl4pPr>
            <a:lvl5pPr>
              <a:defRPr sz="1800">
                <a:solidFill>
                  <a:srgbClr val="505064"/>
                </a:solidFill>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p:txBody>
      </p:sp>
      <p:sp>
        <p:nvSpPr>
          <p:cNvPr id="4" name="Inhaltsplatzhalter 3"/>
          <p:cNvSpPr>
            <a:spLocks noGrp="1"/>
          </p:cNvSpPr>
          <p:nvPr>
            <p:ph sz="half" idx="2"/>
          </p:nvPr>
        </p:nvSpPr>
        <p:spPr>
          <a:xfrm>
            <a:off x="6197600" y="1600201"/>
            <a:ext cx="5384800" cy="4525963"/>
          </a:xfrm>
        </p:spPr>
        <p:txBody>
          <a:bodyPr/>
          <a:lstStyle>
            <a:lvl1pPr marL="342900" indent="-342900">
              <a:buClr>
                <a:srgbClr val="C80A14"/>
              </a:buClr>
              <a:buSzPct val="70000"/>
              <a:buFont typeface="Arial" pitchFamily="34" charset="0"/>
              <a:buChar char="►"/>
              <a:defRPr sz="2800"/>
            </a:lvl1pPr>
            <a:lvl2pPr marL="742950" indent="-285750">
              <a:buClr>
                <a:srgbClr val="C80A14"/>
              </a:buClr>
              <a:buSzPct val="70000"/>
              <a:buFont typeface="Arial" pitchFamily="34" charset="0"/>
              <a:buChar char="►"/>
              <a:defRPr sz="2400"/>
            </a:lvl2pPr>
            <a:lvl3pPr marL="1143000" indent="-228600">
              <a:buClr>
                <a:srgbClr val="505064"/>
              </a:buClr>
              <a:buFont typeface="Calibri" pitchFamily="34" charset="0"/>
              <a:buChar char="‒"/>
              <a:defRPr sz="2000"/>
            </a:lvl3pPr>
            <a:lvl4pPr marL="1600200" indent="-228600">
              <a:buClr>
                <a:srgbClr val="505064"/>
              </a:buClr>
              <a:buFont typeface="Arial" pitchFamily="34" charset="0"/>
              <a:buChar cha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p:txBody>
      </p:sp>
      <p:sp>
        <p:nvSpPr>
          <p:cNvPr id="8" name="Textfeld 7"/>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9"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C6C2B785-987E-4431-8DAD-27B60A4E134A}" type="datetime1">
              <a:rPr lang="de-DE" smtClean="0"/>
              <a:t>20.09.2025</a:t>
            </a:fld>
            <a:endParaRPr lang="de-DE" dirty="0"/>
          </a:p>
        </p:txBody>
      </p:sp>
      <p:sp>
        <p:nvSpPr>
          <p:cNvPr id="10"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11"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‹Nr.›</a:t>
            </a:fld>
            <a:endParaRPr lang="de-DE"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459" y="6578253"/>
            <a:ext cx="432048" cy="248428"/>
          </a:xfrm>
          <a:prstGeom prst="rect">
            <a:avLst/>
          </a:prstGeom>
        </p:spPr>
      </p:pic>
      <p:pic>
        <p:nvPicPr>
          <p:cNvPr id="13" name="Grafi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49" y="6575221"/>
            <a:ext cx="960107" cy="226815"/>
          </a:xfrm>
          <a:prstGeom prst="rect">
            <a:avLst/>
          </a:prstGeom>
        </p:spPr>
      </p:pic>
    </p:spTree>
    <p:extLst>
      <p:ext uri="{BB962C8B-B14F-4D97-AF65-F5344CB8AC3E}">
        <p14:creationId xmlns:p14="http://schemas.microsoft.com/office/powerpoint/2010/main" val="42268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4000" b="1">
                <a:solidFill>
                  <a:srgbClr val="C80A14"/>
                </a:solidFill>
              </a:defRPr>
            </a:lvl1pPr>
          </a:lstStyle>
          <a:p>
            <a:r>
              <a:rPr lang="de-DE"/>
              <a:t>Titelmasterformat durch Klicken bearbeiten</a:t>
            </a:r>
            <a:endParaRPr lang="de-DE" dirty="0"/>
          </a:p>
        </p:txBody>
      </p:sp>
      <p:sp>
        <p:nvSpPr>
          <p:cNvPr id="6" name="Textfeld 5"/>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9B5ACCE7-D738-4FB7-B1E8-66E8F223E482}" type="datetime1">
              <a:rPr lang="de-DE" smtClean="0"/>
              <a:t>20.09.2025</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459" y="6578253"/>
            <a:ext cx="432048" cy="248428"/>
          </a:xfrm>
          <a:prstGeom prst="rect">
            <a:avLst/>
          </a:prstGeom>
        </p:spPr>
      </p:pic>
      <p:pic>
        <p:nvPicPr>
          <p:cNvPr id="13" name="Grafik 12">
            <a:extLst>
              <a:ext uri="{FF2B5EF4-FFF2-40B4-BE49-F238E27FC236}">
                <a16:creationId xmlns:a16="http://schemas.microsoft.com/office/drawing/2014/main" id="{FC42CAB2-3114-494E-9E4C-152F558FB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000" y="6614745"/>
            <a:ext cx="720080" cy="211936"/>
          </a:xfrm>
          <a:prstGeom prst="rect">
            <a:avLst/>
          </a:prstGeom>
        </p:spPr>
      </p:pic>
    </p:spTree>
    <p:extLst>
      <p:ext uri="{BB962C8B-B14F-4D97-AF65-F5344CB8AC3E}">
        <p14:creationId xmlns:p14="http://schemas.microsoft.com/office/powerpoint/2010/main" val="140325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6" name="Textfeld 5"/>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FDDE265E-7FAF-4B8F-941F-8CB7096C3399}" type="datetime1">
              <a:rPr lang="de-DE" smtClean="0"/>
              <a:t>20.09.2025</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459" y="6578253"/>
            <a:ext cx="432048" cy="248428"/>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49" y="6575221"/>
            <a:ext cx="960107" cy="226815"/>
          </a:xfrm>
          <a:prstGeom prst="rect">
            <a:avLst/>
          </a:prstGeom>
        </p:spPr>
      </p:pic>
      <p:sp>
        <p:nvSpPr>
          <p:cNvPr id="12" name="Titel 1"/>
          <p:cNvSpPr txBox="1">
            <a:spLocks/>
          </p:cNvSpPr>
          <p:nvPr userDrawn="1"/>
        </p:nvSpPr>
        <p:spPr>
          <a:xfrm>
            <a:off x="2389717" y="4800600"/>
            <a:ext cx="7315200" cy="566738"/>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rgbClr val="505064"/>
                </a:solidFill>
                <a:latin typeface="+mj-lt"/>
                <a:ea typeface="+mj-ea"/>
                <a:cs typeface="+mj-cs"/>
              </a:defRPr>
            </a:lvl1pPr>
          </a:lstStyle>
          <a:p>
            <a:r>
              <a:rPr lang="de-DE" sz="2000" dirty="0">
                <a:solidFill>
                  <a:srgbClr val="505064"/>
                </a:solidFill>
              </a:rPr>
              <a:t>Titelmasterformat durch Klicken bearbeiten</a:t>
            </a:r>
          </a:p>
        </p:txBody>
      </p:sp>
      <p:sp>
        <p:nvSpPr>
          <p:cNvPr id="1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1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298503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Textfeld 5"/>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A8D6DC20-BD55-465A-ABFA-149CFF4F1B99}" type="datetime1">
              <a:rPr lang="de-DE" smtClean="0"/>
              <a:t>20.09.2025</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4459" y="6578253"/>
            <a:ext cx="336037" cy="248428"/>
          </a:xfrm>
          <a:prstGeom prst="rect">
            <a:avLst/>
          </a:prstGeom>
        </p:spPr>
      </p:pic>
      <p:pic>
        <p:nvPicPr>
          <p:cNvPr id="12" name="Grafik 11">
            <a:extLst>
              <a:ext uri="{FF2B5EF4-FFF2-40B4-BE49-F238E27FC236}">
                <a16:creationId xmlns:a16="http://schemas.microsoft.com/office/drawing/2014/main" id="{54269AE6-3164-4D3D-83F9-9C02BFF9F6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982" y="6578253"/>
            <a:ext cx="720080" cy="211936"/>
          </a:xfrm>
          <a:prstGeom prst="rect">
            <a:avLst/>
          </a:prstGeom>
        </p:spPr>
      </p:pic>
    </p:spTree>
    <p:extLst>
      <p:ext uri="{BB962C8B-B14F-4D97-AF65-F5344CB8AC3E}">
        <p14:creationId xmlns:p14="http://schemas.microsoft.com/office/powerpoint/2010/main" val="203031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8DAD3DE-8124-4C35-97D7-235DACF9ACC4}" type="datetime1">
              <a:rPr lang="de-DE" smtClean="0"/>
              <a:t>20.09.2025</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C5569BA5-88D4-471A-9C47-F7F059789784}" type="slidenum">
              <a:rPr lang="de-DE" smtClean="0"/>
              <a:pPr/>
              <a:t>‹Nr.›</a:t>
            </a:fld>
            <a:endParaRPr lang="de-DE" dirty="0"/>
          </a:p>
        </p:txBody>
      </p:sp>
    </p:spTree>
    <p:extLst>
      <p:ext uri="{BB962C8B-B14F-4D97-AF65-F5344CB8AC3E}">
        <p14:creationId xmlns:p14="http://schemas.microsoft.com/office/powerpoint/2010/main" val="343481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4" name="Datumsplatzhalter 3"/>
          <p:cNvSpPr>
            <a:spLocks noGrp="1"/>
          </p:cNvSpPr>
          <p:nvPr>
            <p:ph type="dt" sz="half" idx="2"/>
          </p:nvPr>
        </p:nvSpPr>
        <p:spPr>
          <a:xfrm>
            <a:off x="7969515" y="6520260"/>
            <a:ext cx="1390848" cy="365125"/>
          </a:xfrm>
          <a:prstGeom prst="rect">
            <a:avLst/>
          </a:prstGeom>
        </p:spPr>
        <p:txBody>
          <a:bodyPr vert="horz" lIns="91440" tIns="45720" rIns="91440" bIns="45720" rtlCol="0" anchor="ctr"/>
          <a:lstStyle>
            <a:lvl1pPr algn="l">
              <a:defRPr sz="1200">
                <a:solidFill>
                  <a:schemeClr val="bg1"/>
                </a:solidFill>
              </a:defRPr>
            </a:lvl1pPr>
          </a:lstStyle>
          <a:p>
            <a:fld id="{44C89EE7-8D60-44CF-AE14-B325FF4A81CE}" type="datetime1">
              <a:rPr lang="de-DE" smtClean="0"/>
              <a:t>20.09.2025</a:t>
            </a:fld>
            <a:endParaRPr lang="de-DE" dirty="0"/>
          </a:p>
        </p:txBody>
      </p:sp>
      <p:sp>
        <p:nvSpPr>
          <p:cNvPr id="5" name="Fußzeilenplatzhalter 4"/>
          <p:cNvSpPr>
            <a:spLocks noGrp="1"/>
          </p:cNvSpPr>
          <p:nvPr>
            <p:ph type="ftr" sz="quarter" idx="3"/>
          </p:nvPr>
        </p:nvSpPr>
        <p:spPr>
          <a:xfrm>
            <a:off x="1679509" y="6520260"/>
            <a:ext cx="3860800" cy="365125"/>
          </a:xfrm>
          <a:prstGeom prst="rect">
            <a:avLst/>
          </a:prstGeom>
        </p:spPr>
        <p:txBody>
          <a:bodyPr vert="horz" lIns="91440" tIns="45720" rIns="91440" bIns="45720" rtlCol="0" anchor="ctr"/>
          <a:lstStyle>
            <a:lvl1pPr algn="ctr">
              <a:defRPr sz="1200">
                <a:solidFill>
                  <a:schemeClr val="bg1"/>
                </a:solidFill>
              </a:defRPr>
            </a:lvl1pPr>
          </a:lstStyle>
          <a:p>
            <a:endParaRPr lang="de-DE" dirty="0"/>
          </a:p>
        </p:txBody>
      </p:sp>
      <p:sp>
        <p:nvSpPr>
          <p:cNvPr id="6" name="Foliennummernplatzhalter 5"/>
          <p:cNvSpPr>
            <a:spLocks noGrp="1"/>
          </p:cNvSpPr>
          <p:nvPr>
            <p:ph type="sldNum" sz="quarter" idx="4"/>
          </p:nvPr>
        </p:nvSpPr>
        <p:spPr>
          <a:xfrm>
            <a:off x="10416480" y="6520260"/>
            <a:ext cx="1165920" cy="365125"/>
          </a:xfrm>
          <a:prstGeom prst="rect">
            <a:avLst/>
          </a:prstGeom>
        </p:spPr>
        <p:txBody>
          <a:bodyPr vert="horz" lIns="91440" tIns="45720" rIns="91440" bIns="45720" rtlCol="0" anchor="ctr"/>
          <a:lstStyle>
            <a:lvl1pPr algn="r">
              <a:defRPr sz="1200">
                <a:solidFill>
                  <a:schemeClr val="bg1"/>
                </a:solidFill>
              </a:defRPr>
            </a:lvl1pPr>
          </a:lstStyle>
          <a:p>
            <a:fld id="{C5569BA5-88D4-471A-9C47-F7F059789784}" type="slidenum">
              <a:rPr lang="de-DE" smtClean="0"/>
              <a:pPr/>
              <a:t>‹Nr.›</a:t>
            </a:fld>
            <a:endParaRPr lang="de-DE" dirty="0"/>
          </a:p>
        </p:txBody>
      </p:sp>
    </p:spTree>
    <p:extLst>
      <p:ext uri="{BB962C8B-B14F-4D97-AF65-F5344CB8AC3E}">
        <p14:creationId xmlns:p14="http://schemas.microsoft.com/office/powerpoint/2010/main" val="273417301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63" r:id="rId7"/>
    <p:sldLayoutId id="2147483662" r:id="rId8"/>
    <p:sldLayoutId id="2147483700" r:id="rId9"/>
    <p:sldLayoutId id="2147483660" r:id="rId10"/>
    <p:sldLayoutId id="2147483659" r:id="rId11"/>
  </p:sldLayoutIdLst>
  <p:hf hdr="0" ftr="0"/>
  <p:txStyles>
    <p:titleStyle>
      <a:lvl1pPr algn="l" defTabSz="914400" rtl="0" eaLnBrk="1" latinLnBrk="0" hangingPunct="1">
        <a:spcBef>
          <a:spcPct val="0"/>
        </a:spcBef>
        <a:buNone/>
        <a:defRPr sz="4000" b="1" kern="1200">
          <a:solidFill>
            <a:srgbClr val="C80A14"/>
          </a:solidFill>
          <a:latin typeface="+mj-lt"/>
          <a:ea typeface="+mj-ea"/>
          <a:cs typeface="+mj-cs"/>
        </a:defRPr>
      </a:lvl1pPr>
    </p:titleStyle>
    <p:bodyStyle>
      <a:lvl1pPr marL="342900" indent="-342900" algn="l" defTabSz="914400" rtl="0" eaLnBrk="1" latinLnBrk="0" hangingPunct="1">
        <a:spcBef>
          <a:spcPct val="20000"/>
        </a:spcBef>
        <a:buClr>
          <a:srgbClr val="C80A14"/>
        </a:buClr>
        <a:buSzPct val="70000"/>
        <a:buFont typeface="Arial" pitchFamily="34" charset="0"/>
        <a:buChar char="►"/>
        <a:defRPr sz="3200" kern="1200">
          <a:solidFill>
            <a:srgbClr val="505064"/>
          </a:solidFill>
          <a:latin typeface="+mn-lt"/>
          <a:ea typeface="+mn-ea"/>
          <a:cs typeface="+mn-cs"/>
        </a:defRPr>
      </a:lvl1pPr>
      <a:lvl2pPr marL="742950" indent="-285750" algn="l" defTabSz="914400" rtl="0" eaLnBrk="1" latinLnBrk="0" hangingPunct="1">
        <a:spcBef>
          <a:spcPct val="20000"/>
        </a:spcBef>
        <a:buClr>
          <a:srgbClr val="C80A14"/>
        </a:buClr>
        <a:buSzPct val="70000"/>
        <a:buFont typeface="Arial" pitchFamily="34" charset="0"/>
        <a:buChar char="►"/>
        <a:defRPr sz="2800" kern="1200">
          <a:solidFill>
            <a:srgbClr val="505064"/>
          </a:solidFill>
          <a:latin typeface="+mn-lt"/>
          <a:ea typeface="+mn-ea"/>
          <a:cs typeface="+mn-cs"/>
        </a:defRPr>
      </a:lvl2pPr>
      <a:lvl3pPr marL="1143000" indent="-228600" algn="l" defTabSz="914400" rtl="0" eaLnBrk="1" latinLnBrk="0" hangingPunct="1">
        <a:spcBef>
          <a:spcPct val="20000"/>
        </a:spcBef>
        <a:buClr>
          <a:srgbClr val="505064"/>
        </a:buClr>
        <a:buFont typeface="Symbol" pitchFamily="18" charset="2"/>
        <a:buChar char="-"/>
        <a:defRPr sz="2400" kern="1200">
          <a:solidFill>
            <a:srgbClr val="505064"/>
          </a:solidFill>
          <a:latin typeface="+mn-lt"/>
          <a:ea typeface="+mn-ea"/>
          <a:cs typeface="+mn-cs"/>
        </a:defRPr>
      </a:lvl3pPr>
      <a:lvl4pPr marL="1600200" indent="-228600" algn="l" defTabSz="914400" rtl="0" eaLnBrk="1" latinLnBrk="0" hangingPunct="1">
        <a:spcBef>
          <a:spcPct val="20000"/>
        </a:spcBef>
        <a:buClr>
          <a:srgbClr val="505064"/>
        </a:buClr>
        <a:buFont typeface="Arial" pitchFamily="34" charset="0"/>
        <a:buChar char="»"/>
        <a:defRPr sz="2000" kern="1200">
          <a:solidFill>
            <a:srgbClr val="50506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5050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0C4CD-8AE7-4336-9DCB-D7CFA7952A8A}" type="datetime1">
              <a:rPr lang="de-DE" smtClean="0"/>
              <a:t>20.09.2025</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7188D-D748-495D-852A-F009470026EB}" type="slidenum">
              <a:rPr lang="de-DE" smtClean="0"/>
              <a:t>‹Nr.›</a:t>
            </a:fld>
            <a:endParaRPr lang="de-DE"/>
          </a:p>
        </p:txBody>
      </p:sp>
    </p:spTree>
    <p:extLst>
      <p:ext uri="{BB962C8B-B14F-4D97-AF65-F5344CB8AC3E}">
        <p14:creationId xmlns:p14="http://schemas.microsoft.com/office/powerpoint/2010/main" val="427604560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25358/openscience-5808" TargetMode="External"/><Relationship Id="rId2" Type="http://schemas.openxmlformats.org/officeDocument/2006/relationships/image" Target="../media/image18.emf"/><Relationship Id="rId1" Type="http://schemas.openxmlformats.org/officeDocument/2006/relationships/slideLayout" Target="../slideLayouts/slideLayout6.xml"/><Relationship Id="rId5" Type="http://schemas.openxmlformats.org/officeDocument/2006/relationships/image" Target="../media/image20.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416" y="476672"/>
            <a:ext cx="10513168" cy="2736304"/>
          </a:xfrm>
        </p:spPr>
        <p:txBody>
          <a:bodyPr anchor="ctr"/>
          <a:lstStyle/>
          <a:p>
            <a:pPr algn="ctr"/>
            <a:r>
              <a:rPr lang="en-US" sz="5400" noProof="0" dirty="0">
                <a:solidFill>
                  <a:srgbClr val="C00000"/>
                </a:solidFill>
              </a:rPr>
              <a:t>Status MESA</a:t>
            </a:r>
            <a:br>
              <a:rPr lang="en-US" sz="5400" noProof="0" dirty="0">
                <a:solidFill>
                  <a:srgbClr val="C00000"/>
                </a:solidFill>
              </a:rPr>
            </a:br>
            <a:endParaRPr lang="en-US" sz="2000" noProof="0" dirty="0"/>
          </a:p>
        </p:txBody>
      </p:sp>
      <p:sp>
        <p:nvSpPr>
          <p:cNvPr id="3" name="Textplatzhalter 2"/>
          <p:cNvSpPr>
            <a:spLocks noGrp="1"/>
          </p:cNvSpPr>
          <p:nvPr>
            <p:ph type="body" idx="1"/>
          </p:nvPr>
        </p:nvSpPr>
        <p:spPr>
          <a:xfrm>
            <a:off x="2209800" y="3350129"/>
            <a:ext cx="7772400" cy="1500187"/>
          </a:xfrm>
        </p:spPr>
        <p:txBody>
          <a:bodyPr>
            <a:normAutofit fontScale="92500" lnSpcReduction="20000"/>
          </a:bodyPr>
          <a:lstStyle/>
          <a:p>
            <a:pPr algn="ctr"/>
            <a:endParaRPr lang="en-US" noProof="0" dirty="0"/>
          </a:p>
          <a:p>
            <a:pPr algn="ctr"/>
            <a:r>
              <a:rPr lang="en-US" noProof="0" dirty="0"/>
              <a:t>SFB Students workshop </a:t>
            </a:r>
          </a:p>
          <a:p>
            <a:pPr algn="ctr"/>
            <a:r>
              <a:rPr lang="en-US" noProof="0" dirty="0" err="1"/>
              <a:t>Schwäbisch</a:t>
            </a:r>
            <a:r>
              <a:rPr lang="en-US" noProof="0" dirty="0"/>
              <a:t> </a:t>
            </a:r>
            <a:r>
              <a:rPr lang="en-US" noProof="0" dirty="0" err="1"/>
              <a:t>Gmünd</a:t>
            </a:r>
            <a:r>
              <a:rPr lang="en-US" noProof="0" dirty="0"/>
              <a:t>, Tue 09/23/25 </a:t>
            </a:r>
          </a:p>
          <a:p>
            <a:pPr algn="ctr"/>
            <a:r>
              <a:rPr lang="en-US" noProof="0" dirty="0"/>
              <a:t>Kurt Aulenbacher for the MESA team</a:t>
            </a:r>
          </a:p>
          <a:p>
            <a:pPr algn="ctr"/>
            <a:r>
              <a:rPr lang="en-US" noProof="0" dirty="0" err="1"/>
              <a:t>Institut</a:t>
            </a:r>
            <a:r>
              <a:rPr lang="en-US" noProof="0" dirty="0"/>
              <a:t> für Kernphysik, Johannes Gutenberg-Universität Mainz </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71" b="5542"/>
          <a:stretch/>
        </p:blipFill>
        <p:spPr bwMode="auto">
          <a:xfrm>
            <a:off x="4367808" y="5347510"/>
            <a:ext cx="3600400" cy="103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74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DC8D-48DC-1779-489E-E9678E73403D}"/>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C90ED2A8-5D0A-BA6D-5F06-60197D54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6038"/>
            <a:ext cx="12192000" cy="3385923"/>
          </a:xfrm>
          <a:prstGeom prst="rect">
            <a:avLst/>
          </a:prstGeom>
        </p:spPr>
      </p:pic>
      <p:sp>
        <p:nvSpPr>
          <p:cNvPr id="6" name="Ellipse 5">
            <a:extLst>
              <a:ext uri="{FF2B5EF4-FFF2-40B4-BE49-F238E27FC236}">
                <a16:creationId xmlns:a16="http://schemas.microsoft.com/office/drawing/2014/main" id="{F05FC43A-0CCD-A21B-5DD6-4C77D98AC196}"/>
              </a:ext>
            </a:extLst>
          </p:cNvPr>
          <p:cNvSpPr/>
          <p:nvPr/>
        </p:nvSpPr>
        <p:spPr>
          <a:xfrm>
            <a:off x="11727016" y="1782999"/>
            <a:ext cx="147484" cy="943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
        <p:nvSpPr>
          <p:cNvPr id="7" name="Ellipse 6">
            <a:extLst>
              <a:ext uri="{FF2B5EF4-FFF2-40B4-BE49-F238E27FC236}">
                <a16:creationId xmlns:a16="http://schemas.microsoft.com/office/drawing/2014/main" id="{AD73E04D-BB2B-B749-5561-A557BC0C8C82}"/>
              </a:ext>
            </a:extLst>
          </p:cNvPr>
          <p:cNvSpPr/>
          <p:nvPr/>
        </p:nvSpPr>
        <p:spPr>
          <a:xfrm>
            <a:off x="8185150" y="3263900"/>
            <a:ext cx="146050" cy="952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noProof="0" dirty="0"/>
          </a:p>
        </p:txBody>
      </p:sp>
      <p:sp>
        <p:nvSpPr>
          <p:cNvPr id="8" name="Textfeld 7">
            <a:extLst>
              <a:ext uri="{FF2B5EF4-FFF2-40B4-BE49-F238E27FC236}">
                <a16:creationId xmlns:a16="http://schemas.microsoft.com/office/drawing/2014/main" id="{42FE09BF-073B-87DA-5F35-D20CEAD2E9FB}"/>
              </a:ext>
            </a:extLst>
          </p:cNvPr>
          <p:cNvSpPr txBox="1"/>
          <p:nvPr/>
        </p:nvSpPr>
        <p:spPr>
          <a:xfrm>
            <a:off x="4368800" y="2044700"/>
            <a:ext cx="3155950" cy="646331"/>
          </a:xfrm>
          <a:prstGeom prst="rect">
            <a:avLst/>
          </a:prstGeom>
          <a:noFill/>
        </p:spPr>
        <p:txBody>
          <a:bodyPr wrap="square" rtlCol="0">
            <a:spAutoFit/>
          </a:bodyPr>
          <a:lstStyle/>
          <a:p>
            <a:r>
              <a:rPr lang="en-US" sz="3600" noProof="0" dirty="0">
                <a:solidFill>
                  <a:schemeClr val="accent2"/>
                </a:solidFill>
              </a:rPr>
              <a:t>Acceleration</a:t>
            </a:r>
          </a:p>
        </p:txBody>
      </p:sp>
      <p:sp>
        <p:nvSpPr>
          <p:cNvPr id="9" name="Textfeld 8">
            <a:extLst>
              <a:ext uri="{FF2B5EF4-FFF2-40B4-BE49-F238E27FC236}">
                <a16:creationId xmlns:a16="http://schemas.microsoft.com/office/drawing/2014/main" id="{E1F12328-334B-0972-3377-6727572719A5}"/>
              </a:ext>
            </a:extLst>
          </p:cNvPr>
          <p:cNvSpPr txBox="1"/>
          <p:nvPr/>
        </p:nvSpPr>
        <p:spPr>
          <a:xfrm>
            <a:off x="4318000" y="2044700"/>
            <a:ext cx="3409950" cy="646331"/>
          </a:xfrm>
          <a:prstGeom prst="rect">
            <a:avLst/>
          </a:prstGeom>
          <a:noFill/>
        </p:spPr>
        <p:txBody>
          <a:bodyPr wrap="square" rtlCol="0">
            <a:spAutoFit/>
          </a:bodyPr>
          <a:lstStyle/>
          <a:p>
            <a:r>
              <a:rPr lang="en-US" sz="3600" noProof="0" dirty="0">
                <a:solidFill>
                  <a:schemeClr val="accent6"/>
                </a:solidFill>
              </a:rPr>
              <a:t>Deceleration</a:t>
            </a:r>
          </a:p>
        </p:txBody>
      </p:sp>
      <p:sp>
        <p:nvSpPr>
          <p:cNvPr id="10" name="Textfeld 9">
            <a:extLst>
              <a:ext uri="{FF2B5EF4-FFF2-40B4-BE49-F238E27FC236}">
                <a16:creationId xmlns:a16="http://schemas.microsoft.com/office/drawing/2014/main" id="{4E397918-C30B-48F1-88A1-840734EE365F}"/>
              </a:ext>
            </a:extLst>
          </p:cNvPr>
          <p:cNvSpPr txBox="1"/>
          <p:nvPr/>
        </p:nvSpPr>
        <p:spPr>
          <a:xfrm>
            <a:off x="190500" y="247650"/>
            <a:ext cx="8331200" cy="830997"/>
          </a:xfrm>
          <a:prstGeom prst="rect">
            <a:avLst/>
          </a:prstGeom>
          <a:noFill/>
        </p:spPr>
        <p:txBody>
          <a:bodyPr wrap="square" rtlCol="0">
            <a:spAutoFit/>
          </a:bodyPr>
          <a:lstStyle/>
          <a:p>
            <a:r>
              <a:rPr lang="en-US" sz="4800" noProof="0" dirty="0"/>
              <a:t>Energy Recovery Mode – MAGIX</a:t>
            </a:r>
          </a:p>
        </p:txBody>
      </p:sp>
      <p:sp>
        <p:nvSpPr>
          <p:cNvPr id="2" name="Textfeld 1">
            <a:extLst>
              <a:ext uri="{FF2B5EF4-FFF2-40B4-BE49-F238E27FC236}">
                <a16:creationId xmlns:a16="http://schemas.microsoft.com/office/drawing/2014/main" id="{A6504A43-D885-8DA5-C6A9-CF5E94D43A48}"/>
              </a:ext>
            </a:extLst>
          </p:cNvPr>
          <p:cNvSpPr txBox="1"/>
          <p:nvPr/>
        </p:nvSpPr>
        <p:spPr>
          <a:xfrm>
            <a:off x="1847528" y="5279535"/>
            <a:ext cx="8496944" cy="1200329"/>
          </a:xfrm>
          <a:prstGeom prst="rect">
            <a:avLst/>
          </a:prstGeom>
          <a:solidFill>
            <a:schemeClr val="bg1"/>
          </a:solidFill>
        </p:spPr>
        <p:txBody>
          <a:bodyPr wrap="square" rtlCol="0">
            <a:spAutoFit/>
          </a:bodyPr>
          <a:lstStyle/>
          <a:p>
            <a:r>
              <a:rPr lang="en-US" noProof="0" dirty="0"/>
              <a:t>MESA will be a </a:t>
            </a:r>
            <a:r>
              <a:rPr lang="en-US" noProof="0" dirty="0">
                <a:solidFill>
                  <a:srgbClr val="FF0000"/>
                </a:solidFill>
              </a:rPr>
              <a:t>two-turn superconducting ERL</a:t>
            </a:r>
          </a:p>
          <a:p>
            <a:pPr marL="285750" indent="-285750">
              <a:buFontTx/>
              <a:buChar char="-"/>
            </a:pPr>
            <a:r>
              <a:rPr lang="en-US" noProof="0" dirty="0"/>
              <a:t>Aims to demonstrate significantly higher beam currents than  at existing multiturn-superconducting  ERL‘s </a:t>
            </a:r>
          </a:p>
          <a:p>
            <a:r>
              <a:rPr lang="en-US" noProof="0" dirty="0"/>
              <a:t>- Staged approach, adapted to needs of experiments (55 MeV EB, single turn ERL,…) </a:t>
            </a:r>
          </a:p>
        </p:txBody>
      </p:sp>
      <p:pic>
        <p:nvPicPr>
          <p:cNvPr id="4" name="Grafik 3" descr="Ein Bild, das Maschine, Im Haus, Bautechnik, Fabrik enthält.&#10;&#10;KI-generierte Inhalte können fehlerhaft sein.">
            <a:extLst>
              <a:ext uri="{FF2B5EF4-FFF2-40B4-BE49-F238E27FC236}">
                <a16:creationId xmlns:a16="http://schemas.microsoft.com/office/drawing/2014/main" id="{50B23E68-E006-CF0D-F3D7-A05121A1D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92" y="980728"/>
            <a:ext cx="2718048" cy="2038536"/>
          </a:xfrm>
          <a:prstGeom prst="rect">
            <a:avLst/>
          </a:prstGeom>
        </p:spPr>
      </p:pic>
    </p:spTree>
    <p:extLst>
      <p:ext uri="{BB962C8B-B14F-4D97-AF65-F5344CB8AC3E}">
        <p14:creationId xmlns:p14="http://schemas.microsoft.com/office/powerpoint/2010/main" val="311344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0" presetClass="path" presetSubtype="0" fill="hold" grpId="1" nodeType="afterEffect">
                                  <p:stCondLst>
                                    <p:cond delay="0"/>
                                  </p:stCondLst>
                                  <p:childTnLst>
                                    <p:animMotion origin="layout" path="M 0.00039 -0.00209 L 0.00039 0.03032 L -0.31315 0.0294 L -0.33138 0.05162 L -0.33138 0.19329 L -0.31315 0.21643 L -0.22201 0.21643 L -0.2069 0.19699 L -0.17201 0.19514 L -0.15638 0.17847 L -0.10638 0.17662 L -0.07826 0.21366 L -0.07721 0.35254 L -0.1069 0.38958 L -0.1569 0.39421 L -0.17201 0.41088 L -0.20742 0.41273 L -0.22096 0.43032 L -0.39909 0.43217 L -0.41367 0.41273 L -0.44909 0.41088 L -0.46315 0.39421 L -0.50951 0.39143 L -0.53763 0.3544 L -0.53919 0.2118 L -0.51003 0.17662 L -0.46263 0.17754 L -0.44961 0.19514 L -0.41263 0.19699 L -0.39805 0.21643 L -0.22149 0.21643 L -0.19701 0.20625 L -0.16576 0.20717 L -0.1418 0.19884 L -0.10638 0.19977 L -0.07721 0.23495 C -0.07748 0.28148 -0.07761 0.32801 -0.07774 0.37477 L -0.10742 0.4118 L -0.14232 0.41088 L -0.16524 0.42014 L -0.19753 0.42106 L -0.22357 0.43125 L -0.39753 0.4294 L -0.41784 0.42199 L -0.44753 0.42106 L -0.46471 0.41273 L -0.59388 0.41273 L -0.61159 0.40254 L -0.70378 0.28495 L -0.70482 0.24236 L -0.69857 0.22477 L -0.67409 0.19606 L -0.46211 0.19884 L -0.44805 0.20903 L -0.41576 0.20995 L -0.39857 0.21458 L -0.29336 0.21643 " pathEditMode="relative" ptsTypes="AAAAAAAAAAAAAAAAAAAAAAAAAAAAAAAAAAAAAAAAAAAAAAAAAAAAAAAAA">
                                      <p:cBhvr>
                                        <p:cTn id="11" dur="5000" fill="hold"/>
                                        <p:tgtEl>
                                          <p:spTgt spid="6"/>
                                        </p:tgtEl>
                                        <p:attrNameLst>
                                          <p:attrName>ppt_x</p:attrName>
                                          <p:attrName>ppt_y</p:attrName>
                                        </p:attrNameLst>
                                      </p:cBhvr>
                                    </p:animMotion>
                                  </p:childTnLst>
                                </p:cTn>
                              </p:par>
                            </p:childTnLst>
                          </p:cTn>
                        </p:par>
                        <p:par>
                          <p:cTn id="12" fill="hold">
                            <p:stCondLst>
                              <p:cond delay="5000"/>
                            </p:stCondLst>
                            <p:childTnLst>
                              <p:par>
                                <p:cTn id="13" presetID="1" presetClass="exit" presetSubtype="0" fill="hold" grpId="2" nodeType="after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par>
                          <p:cTn id="17" fill="hold">
                            <p:stCondLst>
                              <p:cond delay="50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0"/>
                            </p:stCondLst>
                            <p:childTnLst>
                              <p:par>
                                <p:cTn id="23" presetID="0" presetClass="path" presetSubtype="0" fill="hold" grpId="1" nodeType="afterEffect">
                                  <p:stCondLst>
                                    <p:cond delay="0"/>
                                  </p:stCondLst>
                                  <p:childTnLst>
                                    <p:animMotion origin="layout" path="M -0.00026 -0.00231 L 0.06849 -0.00046 L 0.09349 -0.0088 L 0.12474 -0.0088 L 0.1487 -0.01806 L 0.1836 -0.01713 L 0.21276 0.01806 L 0.21276 0.15694 L 0.1836 0.19491 L 0.14818 0.19676 L 0.12422 0.20602 L 0.09349 0.20509 L 0.06797 0.21528 L -0.10911 0.21343 L -0.12317 0.19769 L -0.15911 0.19491 L -0.17317 0.17917 L -0.21901 0.17639 L -0.24765 0.13843 L -0.24921 -0.00139 L -0.21901 -0.03935 L -0.17317 -0.03843 L -0.15859 -0.01991 L -0.12213 -0.01713 L -0.10546 -0.00046 L 0.07006 -0.00139 L 0.0836 -0.01898 L 0.11901 -0.01991 L 0.13464 -0.0375 L 0.18516 -0.03843 L 0.21224 -0.00324 L 0.21329 0.14213 L 0.18308 0.17361 L 0.13464 0.17917 L 0.11849 0.19491 L 0.0836 0.19676 L 0.06901 0.2125 L -0.02265 0.21528 L -0.0414 0.18935 " pathEditMode="relative" ptsTypes="AAAAAAAAAAAAAAAAAAAAAAAAAAAAAAAAAAAAAAA">
                                      <p:cBhvr>
                                        <p:cTn id="24"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8" grpId="0"/>
      <p:bldP spid="8" grpId="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7297D-7A97-5B23-D5A4-EF7BD3845612}"/>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A814D348-41F1-29F3-58E9-1F2C0265C03D}"/>
              </a:ext>
            </a:extLst>
          </p:cNvPr>
          <p:cNvSpPr>
            <a:spLocks noGrp="1"/>
          </p:cNvSpPr>
          <p:nvPr>
            <p:ph type="title"/>
          </p:nvPr>
        </p:nvSpPr>
        <p:spPr>
          <a:xfrm>
            <a:off x="839416" y="-45350"/>
            <a:ext cx="10972800" cy="1143000"/>
          </a:xfrm>
        </p:spPr>
        <p:txBody>
          <a:bodyPr/>
          <a:lstStyle/>
          <a:p>
            <a:r>
              <a:rPr lang="en-US" noProof="0" dirty="0"/>
              <a:t>Gas Jet target at MAMI A1 /MAGIX</a:t>
            </a:r>
          </a:p>
        </p:txBody>
      </p:sp>
      <p:sp>
        <p:nvSpPr>
          <p:cNvPr id="2" name="Datumsplatzhalter 1">
            <a:extLst>
              <a:ext uri="{FF2B5EF4-FFF2-40B4-BE49-F238E27FC236}">
                <a16:creationId xmlns:a16="http://schemas.microsoft.com/office/drawing/2014/main" id="{6CEB1598-32F8-8A5D-E1B8-DD9276076144}"/>
              </a:ext>
            </a:extLst>
          </p:cNvPr>
          <p:cNvSpPr>
            <a:spLocks noGrp="1"/>
          </p:cNvSpPr>
          <p:nvPr>
            <p:ph type="dt" sz="half" idx="10"/>
          </p:nvPr>
        </p:nvSpPr>
        <p:spPr/>
        <p:txBody>
          <a:bodyPr/>
          <a:lstStyle/>
          <a:p>
            <a:fld id="{CC9472AD-0EDC-4B19-B1CA-1A0771566D83}" type="datetime1">
              <a:rPr lang="en-US" noProof="0" smtClean="0"/>
              <a:t>9/22/2025</a:t>
            </a:fld>
            <a:endParaRPr lang="en-US" noProof="0" dirty="0"/>
          </a:p>
        </p:txBody>
      </p:sp>
      <p:sp>
        <p:nvSpPr>
          <p:cNvPr id="3" name="Foliennummernplatzhalter 2">
            <a:extLst>
              <a:ext uri="{FF2B5EF4-FFF2-40B4-BE49-F238E27FC236}">
                <a16:creationId xmlns:a16="http://schemas.microsoft.com/office/drawing/2014/main" id="{AFFD8142-5712-FF9F-78ED-6A86AB14E437}"/>
              </a:ext>
            </a:extLst>
          </p:cNvPr>
          <p:cNvSpPr>
            <a:spLocks noGrp="1"/>
          </p:cNvSpPr>
          <p:nvPr>
            <p:ph type="sldNum" sz="quarter" idx="12"/>
          </p:nvPr>
        </p:nvSpPr>
        <p:spPr>
          <a:xfrm>
            <a:off x="10800523" y="6520260"/>
            <a:ext cx="781877"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569BA5-88D4-471A-9C47-F7F059789784}" type="slidenum">
              <a:rPr lang="en-US" noProof="0" smtClean="0"/>
              <a:pPr/>
              <a:t>11</a:t>
            </a:fld>
            <a:endParaRPr lang="en-US" noProof="0" dirty="0"/>
          </a:p>
        </p:txBody>
      </p:sp>
      <p:pic>
        <p:nvPicPr>
          <p:cNvPr id="7" name="Grafik 6">
            <a:extLst>
              <a:ext uri="{FF2B5EF4-FFF2-40B4-BE49-F238E27FC236}">
                <a16:creationId xmlns:a16="http://schemas.microsoft.com/office/drawing/2014/main" id="{D5C96FD3-566E-E57A-A3D7-23771C9750CE}"/>
              </a:ext>
            </a:extLst>
          </p:cNvPr>
          <p:cNvPicPr>
            <a:picLocks noChangeAspect="1"/>
          </p:cNvPicPr>
          <p:nvPr/>
        </p:nvPicPr>
        <p:blipFill>
          <a:blip r:embed="rId2"/>
          <a:stretch>
            <a:fillRect/>
          </a:stretch>
        </p:blipFill>
        <p:spPr>
          <a:xfrm>
            <a:off x="2135560" y="1124744"/>
            <a:ext cx="6984776" cy="5054201"/>
          </a:xfrm>
          <a:prstGeom prst="rect">
            <a:avLst/>
          </a:prstGeom>
        </p:spPr>
      </p:pic>
      <p:sp>
        <p:nvSpPr>
          <p:cNvPr id="6" name="Textfeld 5">
            <a:extLst>
              <a:ext uri="{FF2B5EF4-FFF2-40B4-BE49-F238E27FC236}">
                <a16:creationId xmlns:a16="http://schemas.microsoft.com/office/drawing/2014/main" id="{00B7EAED-2BE4-0D3D-E6AE-C956EB207BD4}"/>
              </a:ext>
            </a:extLst>
          </p:cNvPr>
          <p:cNvSpPr txBox="1"/>
          <p:nvPr/>
        </p:nvSpPr>
        <p:spPr>
          <a:xfrm>
            <a:off x="713879" y="6158190"/>
            <a:ext cx="6096000" cy="246221"/>
          </a:xfrm>
          <a:prstGeom prst="rect">
            <a:avLst/>
          </a:prstGeom>
          <a:noFill/>
        </p:spPr>
        <p:txBody>
          <a:bodyPr wrap="square">
            <a:spAutoFit/>
          </a:bodyPr>
          <a:lstStyle/>
          <a:p>
            <a:r>
              <a:rPr lang="en-US" sz="1000" noProof="0" dirty="0" err="1"/>
              <a:t>H.Merkel</a:t>
            </a:r>
            <a:r>
              <a:rPr lang="en-US" sz="1000" noProof="0" dirty="0"/>
              <a:t> Talk at DPG </a:t>
            </a:r>
            <a:r>
              <a:rPr lang="en-US" sz="1000" noProof="0" dirty="0" err="1"/>
              <a:t>Springmeeting</a:t>
            </a:r>
            <a:r>
              <a:rPr lang="en-US" sz="1000" noProof="0" dirty="0"/>
              <a:t> 2022</a:t>
            </a:r>
            <a:r>
              <a:rPr lang="en-US" sz="1000" noProof="0" dirty="0">
                <a:solidFill>
                  <a:schemeClr val="tx1"/>
                </a:solidFill>
              </a:rPr>
              <a:t> </a:t>
            </a:r>
            <a:endParaRPr lang="en-US" sz="1000" noProof="0" dirty="0"/>
          </a:p>
        </p:txBody>
      </p:sp>
      <p:sp>
        <p:nvSpPr>
          <p:cNvPr id="4" name="Textfeld 3">
            <a:extLst>
              <a:ext uri="{FF2B5EF4-FFF2-40B4-BE49-F238E27FC236}">
                <a16:creationId xmlns:a16="http://schemas.microsoft.com/office/drawing/2014/main" id="{DA38343B-BA1B-9D2D-E3DF-E2BA720A69FA}"/>
              </a:ext>
            </a:extLst>
          </p:cNvPr>
          <p:cNvSpPr txBox="1"/>
          <p:nvPr/>
        </p:nvSpPr>
        <p:spPr>
          <a:xfrm>
            <a:off x="9505548" y="3105834"/>
            <a:ext cx="2318048" cy="2585323"/>
          </a:xfrm>
          <a:prstGeom prst="rect">
            <a:avLst/>
          </a:prstGeom>
          <a:noFill/>
        </p:spPr>
        <p:txBody>
          <a:bodyPr wrap="square" rtlCol="0">
            <a:spAutoFit/>
          </a:bodyPr>
          <a:lstStyle/>
          <a:p>
            <a:r>
              <a:rPr lang="en-US" noProof="0" dirty="0"/>
              <a:t>Gas Jet target designed </a:t>
            </a:r>
          </a:p>
          <a:p>
            <a:r>
              <a:rPr lang="en-US" noProof="0" dirty="0"/>
              <a:t>by AG Khoukaz from </a:t>
            </a:r>
          </a:p>
          <a:p>
            <a:r>
              <a:rPr lang="en-US" noProof="0" dirty="0"/>
              <a:t>U- Münster</a:t>
            </a:r>
          </a:p>
          <a:p>
            <a:r>
              <a:rPr lang="en-US" noProof="0" dirty="0">
                <a:sym typeface="Wingdings" panose="05000000000000000000" pitchFamily="2" charset="2"/>
              </a:rPr>
              <a:t> And tested with beam at MAMI/A1</a:t>
            </a:r>
            <a:r>
              <a:rPr lang="en-US" noProof="0" dirty="0"/>
              <a:t> </a:t>
            </a:r>
          </a:p>
          <a:p>
            <a:endParaRPr lang="en-US" noProof="0" dirty="0"/>
          </a:p>
          <a:p>
            <a:endParaRPr lang="en-US" noProof="0" dirty="0"/>
          </a:p>
          <a:p>
            <a:endParaRPr lang="en-US" noProof="0" dirty="0"/>
          </a:p>
        </p:txBody>
      </p:sp>
    </p:spTree>
    <p:extLst>
      <p:ext uri="{BB962C8B-B14F-4D97-AF65-F5344CB8AC3E}">
        <p14:creationId xmlns:p14="http://schemas.microsoft.com/office/powerpoint/2010/main" val="399636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B43F-FE4D-4CCE-8D56-CDF2A4154607}"/>
              </a:ext>
            </a:extLst>
          </p:cNvPr>
          <p:cNvSpPr>
            <a:spLocks noGrp="1"/>
          </p:cNvSpPr>
          <p:nvPr>
            <p:ph type="title"/>
          </p:nvPr>
        </p:nvSpPr>
        <p:spPr>
          <a:xfrm>
            <a:off x="407368" y="-171400"/>
            <a:ext cx="10972800" cy="1143000"/>
          </a:xfrm>
        </p:spPr>
        <p:txBody>
          <a:bodyPr/>
          <a:lstStyle/>
          <a:p>
            <a:r>
              <a:rPr lang="en-US" noProof="0" dirty="0"/>
              <a:t>Experimental program at MAGIX</a:t>
            </a:r>
          </a:p>
        </p:txBody>
      </p:sp>
      <p:pic>
        <p:nvPicPr>
          <p:cNvPr id="4" name="Grafik 3">
            <a:extLst>
              <a:ext uri="{FF2B5EF4-FFF2-40B4-BE49-F238E27FC236}">
                <a16:creationId xmlns:a16="http://schemas.microsoft.com/office/drawing/2014/main" id="{9EA056E8-8FE8-F334-B9B0-624C1BC7285C}"/>
              </a:ext>
            </a:extLst>
          </p:cNvPr>
          <p:cNvPicPr>
            <a:picLocks noChangeAspect="1"/>
          </p:cNvPicPr>
          <p:nvPr/>
        </p:nvPicPr>
        <p:blipFill>
          <a:blip r:embed="rId2"/>
          <a:stretch>
            <a:fillRect/>
          </a:stretch>
        </p:blipFill>
        <p:spPr>
          <a:xfrm>
            <a:off x="1847528" y="838225"/>
            <a:ext cx="7416492" cy="5400600"/>
          </a:xfrm>
          <a:prstGeom prst="rect">
            <a:avLst/>
          </a:prstGeom>
        </p:spPr>
      </p:pic>
      <p:sp>
        <p:nvSpPr>
          <p:cNvPr id="5" name="Textfeld 4">
            <a:extLst>
              <a:ext uri="{FF2B5EF4-FFF2-40B4-BE49-F238E27FC236}">
                <a16:creationId xmlns:a16="http://schemas.microsoft.com/office/drawing/2014/main" id="{EE4379A3-0C6E-A827-5CED-7334519F405B}"/>
              </a:ext>
            </a:extLst>
          </p:cNvPr>
          <p:cNvSpPr txBox="1"/>
          <p:nvPr/>
        </p:nvSpPr>
        <p:spPr>
          <a:xfrm>
            <a:off x="117527" y="6105450"/>
            <a:ext cx="6096000" cy="246221"/>
          </a:xfrm>
          <a:prstGeom prst="rect">
            <a:avLst/>
          </a:prstGeom>
          <a:noFill/>
        </p:spPr>
        <p:txBody>
          <a:bodyPr wrap="square">
            <a:spAutoFit/>
          </a:bodyPr>
          <a:lstStyle/>
          <a:p>
            <a:r>
              <a:rPr lang="en-US" sz="1000" noProof="0" dirty="0" err="1"/>
              <a:t>H.Merkel</a:t>
            </a:r>
            <a:r>
              <a:rPr lang="en-US" sz="1000" noProof="0" dirty="0"/>
              <a:t> Talk at DPG </a:t>
            </a:r>
            <a:r>
              <a:rPr lang="en-US" sz="1000" noProof="0" dirty="0" err="1"/>
              <a:t>Springmeeting</a:t>
            </a:r>
            <a:r>
              <a:rPr lang="en-US" sz="1000" noProof="0" dirty="0"/>
              <a:t> 2022</a:t>
            </a:r>
            <a:r>
              <a:rPr lang="en-US" sz="1000" noProof="0" dirty="0">
                <a:solidFill>
                  <a:schemeClr val="tx1"/>
                </a:solidFill>
              </a:rPr>
              <a:t> </a:t>
            </a:r>
            <a:endParaRPr lang="en-US" sz="1000" noProof="0" dirty="0"/>
          </a:p>
        </p:txBody>
      </p:sp>
      <p:sp>
        <p:nvSpPr>
          <p:cNvPr id="3" name="Datumsplatzhalter 2">
            <a:extLst>
              <a:ext uri="{FF2B5EF4-FFF2-40B4-BE49-F238E27FC236}">
                <a16:creationId xmlns:a16="http://schemas.microsoft.com/office/drawing/2014/main" id="{8BDA8ABB-A442-67A0-C25B-D5958C0330C2}"/>
              </a:ext>
            </a:extLst>
          </p:cNvPr>
          <p:cNvSpPr>
            <a:spLocks noGrp="1"/>
          </p:cNvSpPr>
          <p:nvPr>
            <p:ph type="dt" sz="half" idx="10"/>
          </p:nvPr>
        </p:nvSpPr>
        <p:spPr/>
        <p:txBody>
          <a:bodyPr/>
          <a:lstStyle/>
          <a:p>
            <a:fld id="{C0DD1410-394C-4158-AC53-11F5E8B4DE25}" type="datetime1">
              <a:rPr lang="en-US" noProof="0" smtClean="0"/>
              <a:t>9/22/2025</a:t>
            </a:fld>
            <a:endParaRPr lang="en-US" noProof="0" dirty="0"/>
          </a:p>
        </p:txBody>
      </p:sp>
    </p:spTree>
    <p:extLst>
      <p:ext uri="{BB962C8B-B14F-4D97-AF65-F5344CB8AC3E}">
        <p14:creationId xmlns:p14="http://schemas.microsoft.com/office/powerpoint/2010/main" val="2185744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9ADC-FE5B-B707-E62D-A941DA8B90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48FB96-E821-38E8-00F6-7B1B1BB21A45}"/>
              </a:ext>
            </a:extLst>
          </p:cNvPr>
          <p:cNvSpPr>
            <a:spLocks noGrp="1"/>
          </p:cNvSpPr>
          <p:nvPr>
            <p:ph type="title"/>
          </p:nvPr>
        </p:nvSpPr>
        <p:spPr/>
        <p:txBody>
          <a:bodyPr/>
          <a:lstStyle/>
          <a:p>
            <a:r>
              <a:rPr lang="en-US" dirty="0"/>
              <a:t>Accelerator devices </a:t>
            </a:r>
            <a:r>
              <a:rPr lang="en-US" noProof="0" dirty="0"/>
              <a:t> for Experiments-MAGIX</a:t>
            </a:r>
          </a:p>
        </p:txBody>
      </p:sp>
      <p:sp>
        <p:nvSpPr>
          <p:cNvPr id="3" name="Datumsplatzhalter 2">
            <a:extLst>
              <a:ext uri="{FF2B5EF4-FFF2-40B4-BE49-F238E27FC236}">
                <a16:creationId xmlns:a16="http://schemas.microsoft.com/office/drawing/2014/main" id="{BA807F32-982B-3DF7-8C82-4FEF3F419896}"/>
              </a:ext>
            </a:extLst>
          </p:cNvPr>
          <p:cNvSpPr>
            <a:spLocks noGrp="1"/>
          </p:cNvSpPr>
          <p:nvPr>
            <p:ph type="dt" sz="half" idx="10"/>
          </p:nvPr>
        </p:nvSpPr>
        <p:spPr/>
        <p:txBody>
          <a:bodyPr/>
          <a:lstStyle/>
          <a:p>
            <a:fld id="{A9ED8F35-750B-4A7E-9E8F-FB60E79CCF08}" type="datetime1">
              <a:rPr lang="en-US" noProof="0" smtClean="0"/>
              <a:t>9/22/2025</a:t>
            </a:fld>
            <a:endParaRPr lang="en-US" noProof="0" dirty="0"/>
          </a:p>
        </p:txBody>
      </p:sp>
      <p:sp>
        <p:nvSpPr>
          <p:cNvPr id="4" name="Foliennummernplatzhalter 3">
            <a:extLst>
              <a:ext uri="{FF2B5EF4-FFF2-40B4-BE49-F238E27FC236}">
                <a16:creationId xmlns:a16="http://schemas.microsoft.com/office/drawing/2014/main" id="{76E75F89-AF7B-DD9D-2018-F68520E43A3D}"/>
              </a:ext>
            </a:extLst>
          </p:cNvPr>
          <p:cNvSpPr>
            <a:spLocks noGrp="1"/>
          </p:cNvSpPr>
          <p:nvPr>
            <p:ph type="sldNum" sz="quarter" idx="12"/>
          </p:nvPr>
        </p:nvSpPr>
        <p:spPr/>
        <p:txBody>
          <a:bodyPr/>
          <a:lstStyle/>
          <a:p>
            <a:fld id="{C5569BA5-88D4-471A-9C47-F7F059789784}" type="slidenum">
              <a:rPr lang="en-US" noProof="0" smtClean="0"/>
              <a:pPr/>
              <a:t>13</a:t>
            </a:fld>
            <a:endParaRPr lang="en-US" noProof="0" dirty="0"/>
          </a:p>
        </p:txBody>
      </p:sp>
      <p:sp>
        <p:nvSpPr>
          <p:cNvPr id="5" name="Textfeld 4">
            <a:extLst>
              <a:ext uri="{FF2B5EF4-FFF2-40B4-BE49-F238E27FC236}">
                <a16:creationId xmlns:a16="http://schemas.microsoft.com/office/drawing/2014/main" id="{518304B2-523C-9FDD-785F-2B87E8C5E958}"/>
              </a:ext>
            </a:extLst>
          </p:cNvPr>
          <p:cNvSpPr txBox="1"/>
          <p:nvPr/>
        </p:nvSpPr>
        <p:spPr>
          <a:xfrm>
            <a:off x="983432" y="2204864"/>
            <a:ext cx="10225136" cy="2246769"/>
          </a:xfrm>
          <a:prstGeom prst="rect">
            <a:avLst/>
          </a:prstGeom>
          <a:noFill/>
        </p:spPr>
        <p:txBody>
          <a:bodyPr wrap="square" rtlCol="0">
            <a:spAutoFit/>
          </a:bodyPr>
          <a:lstStyle/>
          <a:p>
            <a:r>
              <a:rPr lang="en-US" sz="2800" b="1" noProof="0" dirty="0"/>
              <a:t>NEW</a:t>
            </a:r>
            <a:r>
              <a:rPr lang="en-US" sz="2800" noProof="0" dirty="0"/>
              <a:t> due to ERL/gas target vs. already </a:t>
            </a:r>
            <a:r>
              <a:rPr lang="en-US" sz="2800" b="1" noProof="0" dirty="0"/>
              <a:t>established</a:t>
            </a:r>
            <a:r>
              <a:rPr lang="en-US" sz="2800" noProof="0" dirty="0"/>
              <a:t> at MAMI: </a:t>
            </a:r>
          </a:p>
          <a:p>
            <a:pPr marL="285750" indent="-285750">
              <a:buFont typeface="Arial" panose="020B0604020202020204" pitchFamily="34" charset="0"/>
              <a:buChar char="•"/>
            </a:pPr>
            <a:r>
              <a:rPr lang="en-US" sz="2800" noProof="0" dirty="0"/>
              <a:t>NEW: </a:t>
            </a:r>
            <a:r>
              <a:rPr lang="en-US" sz="2800" noProof="0" dirty="0" err="1"/>
              <a:t>Kollimation</a:t>
            </a:r>
            <a:r>
              <a:rPr lang="en-US" sz="2800" noProof="0" dirty="0"/>
              <a:t> system  </a:t>
            </a:r>
            <a:r>
              <a:rPr lang="en-US" sz="2800" noProof="0" dirty="0">
                <a:sym typeface="Wingdings" panose="05000000000000000000" pitchFamily="2" charset="2"/>
              </a:rPr>
              <a:t> example</a:t>
            </a:r>
            <a:endParaRPr lang="en-US" sz="2800" noProof="0" dirty="0"/>
          </a:p>
          <a:p>
            <a:pPr marL="285750" indent="-285750">
              <a:buFont typeface="Arial" panose="020B0604020202020204" pitchFamily="34" charset="0"/>
              <a:buChar char="•"/>
            </a:pPr>
            <a:r>
              <a:rPr lang="en-US" sz="2800" noProof="0" dirty="0"/>
              <a:t>Established Non-invasive beam diagnostics &amp; feedback </a:t>
            </a:r>
            <a:r>
              <a:rPr lang="en-US" sz="2800" noProof="0" dirty="0">
                <a:sym typeface="Wingdings" panose="05000000000000000000" pitchFamily="2" charset="2"/>
              </a:rPr>
              <a:t>see P2</a:t>
            </a:r>
            <a:r>
              <a:rPr lang="en-US" sz="2800" noProof="0" dirty="0"/>
              <a:t> </a:t>
            </a:r>
          </a:p>
          <a:p>
            <a:pPr marL="285750" indent="-285750">
              <a:buFont typeface="Arial" panose="020B0604020202020204" pitchFamily="34" charset="0"/>
              <a:buChar char="•"/>
            </a:pPr>
            <a:r>
              <a:rPr lang="en-US" sz="2800" noProof="0" dirty="0"/>
              <a:t>Established Beam dump  (concept,  installation ongoing)</a:t>
            </a:r>
          </a:p>
          <a:p>
            <a:pPr marL="285750" indent="-285750">
              <a:buFont typeface="Arial" panose="020B0604020202020204" pitchFamily="34" charset="0"/>
              <a:buChar char="•"/>
            </a:pPr>
            <a:r>
              <a:rPr lang="en-US" sz="2800" noProof="0" dirty="0"/>
              <a:t>Established: Absolute energy calibration</a:t>
            </a:r>
          </a:p>
        </p:txBody>
      </p:sp>
    </p:spTree>
    <p:extLst>
      <p:ext uri="{BB962C8B-B14F-4D97-AF65-F5344CB8AC3E}">
        <p14:creationId xmlns:p14="http://schemas.microsoft.com/office/powerpoint/2010/main" val="211888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B43F-FE4D-4CCE-8D56-CDF2A4154607}"/>
              </a:ext>
            </a:extLst>
          </p:cNvPr>
          <p:cNvSpPr>
            <a:spLocks noGrp="1"/>
          </p:cNvSpPr>
          <p:nvPr>
            <p:ph type="title"/>
          </p:nvPr>
        </p:nvSpPr>
        <p:spPr>
          <a:xfrm>
            <a:off x="592438" y="6807"/>
            <a:ext cx="10972800" cy="1143000"/>
          </a:xfrm>
        </p:spPr>
        <p:txBody>
          <a:bodyPr/>
          <a:lstStyle/>
          <a:p>
            <a:r>
              <a:rPr lang="en-US" noProof="0" dirty="0"/>
              <a:t>Luminosity limitation ERL gas jet target</a:t>
            </a:r>
          </a:p>
        </p:txBody>
      </p:sp>
      <p:pic>
        <p:nvPicPr>
          <p:cNvPr id="4" name="Grafik 3">
            <a:extLst>
              <a:ext uri="{FF2B5EF4-FFF2-40B4-BE49-F238E27FC236}">
                <a16:creationId xmlns:a16="http://schemas.microsoft.com/office/drawing/2014/main" id="{0213606B-0D7D-451E-9613-71E686D16D8E}"/>
              </a:ext>
            </a:extLst>
          </p:cNvPr>
          <p:cNvPicPr>
            <a:picLocks noChangeAspect="1"/>
          </p:cNvPicPr>
          <p:nvPr/>
        </p:nvPicPr>
        <p:blipFill>
          <a:blip r:embed="rId2"/>
          <a:stretch>
            <a:fillRect/>
          </a:stretch>
        </p:blipFill>
        <p:spPr>
          <a:xfrm>
            <a:off x="335360" y="1988840"/>
            <a:ext cx="5368996" cy="3237528"/>
          </a:xfrm>
          <a:prstGeom prst="rect">
            <a:avLst/>
          </a:prstGeom>
        </p:spPr>
      </p:pic>
      <p:sp>
        <p:nvSpPr>
          <p:cNvPr id="5" name="Textfeld 4">
            <a:extLst>
              <a:ext uri="{FF2B5EF4-FFF2-40B4-BE49-F238E27FC236}">
                <a16:creationId xmlns:a16="http://schemas.microsoft.com/office/drawing/2014/main" id="{E5EB2100-CA4D-46D8-9E47-51A879F91BB8}"/>
              </a:ext>
            </a:extLst>
          </p:cNvPr>
          <p:cNvSpPr txBox="1"/>
          <p:nvPr/>
        </p:nvSpPr>
        <p:spPr>
          <a:xfrm>
            <a:off x="739161" y="5246528"/>
            <a:ext cx="4039696" cy="923330"/>
          </a:xfrm>
          <a:prstGeom prst="rect">
            <a:avLst/>
          </a:prstGeom>
          <a:noFill/>
        </p:spPr>
        <p:txBody>
          <a:bodyPr wrap="none" rtlCol="0">
            <a:spAutoFit/>
          </a:bodyPr>
          <a:lstStyle/>
          <a:p>
            <a:r>
              <a:rPr lang="en-US" noProof="0" dirty="0"/>
              <a:t>Ben </a:t>
            </a:r>
            <a:r>
              <a:rPr lang="en-US" noProof="0" dirty="0" err="1"/>
              <a:t>LeDroit</a:t>
            </a:r>
            <a:r>
              <a:rPr lang="en-US" noProof="0" dirty="0"/>
              <a:t>, PhD thesis Mainz 2021</a:t>
            </a:r>
          </a:p>
          <a:p>
            <a:r>
              <a:rPr lang="en-US" noProof="0" dirty="0"/>
              <a:t>Calculation for realistic MAGIX geometry </a:t>
            </a:r>
          </a:p>
          <a:p>
            <a:endParaRPr lang="en-US" noProof="0" dirty="0"/>
          </a:p>
        </p:txBody>
      </p:sp>
      <p:sp>
        <p:nvSpPr>
          <p:cNvPr id="9" name="Textfeld 8">
            <a:extLst>
              <a:ext uri="{FF2B5EF4-FFF2-40B4-BE49-F238E27FC236}">
                <a16:creationId xmlns:a16="http://schemas.microsoft.com/office/drawing/2014/main" id="{0DF8B0A4-8CF1-4794-B4AC-1E1C657D85CC}"/>
              </a:ext>
            </a:extLst>
          </p:cNvPr>
          <p:cNvSpPr txBox="1"/>
          <p:nvPr/>
        </p:nvSpPr>
        <p:spPr>
          <a:xfrm>
            <a:off x="4151784" y="5323665"/>
            <a:ext cx="6201014" cy="246221"/>
          </a:xfrm>
          <a:prstGeom prst="rect">
            <a:avLst/>
          </a:prstGeom>
          <a:noFill/>
        </p:spPr>
        <p:txBody>
          <a:bodyPr wrap="square">
            <a:spAutoFit/>
          </a:bodyPr>
          <a:lstStyle/>
          <a:p>
            <a:r>
              <a:rPr lang="en-US" sz="1000" noProof="0" dirty="0">
                <a:hlinkClick r:id="rId3"/>
              </a:rPr>
              <a:t>http://doi.org/10.25358/openscience-5808</a:t>
            </a:r>
            <a:endParaRPr lang="en-US" sz="1000" noProof="0" dirty="0"/>
          </a:p>
        </p:txBody>
      </p:sp>
      <mc:AlternateContent xmlns:mc="http://schemas.openxmlformats.org/markup-compatibility/2006">
        <mc:Choice xmlns:a14="http://schemas.microsoft.com/office/drawing/2010/main" Requires="a14">
          <p:sp>
            <p:nvSpPr>
              <p:cNvPr id="15" name="Textfeld 14">
                <a:extLst>
                  <a:ext uri="{FF2B5EF4-FFF2-40B4-BE49-F238E27FC236}">
                    <a16:creationId xmlns:a16="http://schemas.microsoft.com/office/drawing/2014/main" id="{3134C16C-5376-4EB4-B4CF-801CA027B9B3}"/>
                  </a:ext>
                </a:extLst>
              </p:cNvPr>
              <p:cNvSpPr txBox="1"/>
              <p:nvPr/>
            </p:nvSpPr>
            <p:spPr>
              <a:xfrm>
                <a:off x="1415480" y="1033629"/>
                <a:ext cx="8697830" cy="945131"/>
              </a:xfrm>
              <a:prstGeom prst="rect">
                <a:avLst/>
              </a:prstGeom>
              <a:noFill/>
            </p:spPr>
            <p:txBody>
              <a:bodyPr wrap="none" lIns="0" tIns="0" rIns="0" bIns="0" rtlCol="0">
                <a:spAutoFit/>
              </a:bodyPr>
              <a:lstStyle/>
              <a:p>
                <a:r>
                  <a:rPr lang="en-US" noProof="0" dirty="0"/>
                  <a:t>Coulomb scattering - expect for fixed power loss and geometry: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𝐿</m:t>
                        </m:r>
                      </m:e>
                      <m:sub>
                        <m:r>
                          <a:rPr lang="en-US" b="0" i="1" noProof="0" smtClean="0">
                            <a:latin typeface="Cambria Math" panose="02040503050406030204" pitchFamily="18" charset="0"/>
                          </a:rPr>
                          <m:t>𝑚𝑎𝑥</m:t>
                        </m:r>
                      </m:sub>
                    </m:sSub>
                    <m:r>
                      <a:rPr lang="en-US" b="0" i="1" noProof="0" smtClean="0">
                        <a:latin typeface="Cambria Math" panose="02040503050406030204" pitchFamily="18" charset="0"/>
                        <a:ea typeface="Cambria Math" panose="02040503050406030204" pitchFamily="18" charset="0"/>
                      </a:rPr>
                      <m:t>∝</m:t>
                    </m:r>
                    <m:f>
                      <m:fPr>
                        <m:ctrlPr>
                          <a:rPr lang="en-US" b="0" i="1" noProof="0" smtClean="0">
                            <a:latin typeface="Cambria Math" panose="02040503050406030204" pitchFamily="18" charset="0"/>
                            <a:ea typeface="Cambria Math" panose="02040503050406030204" pitchFamily="18" charset="0"/>
                          </a:rPr>
                        </m:ctrlPr>
                      </m:fPr>
                      <m:num>
                        <m:r>
                          <a:rPr lang="en-US" b="0" i="1" noProof="0" smtClean="0">
                            <a:latin typeface="Cambria Math" panose="02040503050406030204" pitchFamily="18" charset="0"/>
                            <a:ea typeface="Cambria Math" panose="02040503050406030204" pitchFamily="18" charset="0"/>
                          </a:rPr>
                          <m:t>1</m:t>
                        </m:r>
                      </m:num>
                      <m:den>
                        <m:sSup>
                          <m:sSupPr>
                            <m:ctrlPr>
                              <a:rPr lang="en-US" b="0" i="1" noProof="0" smtClean="0">
                                <a:latin typeface="Cambria Math" panose="02040503050406030204" pitchFamily="18" charset="0"/>
                                <a:ea typeface="Cambria Math" panose="02040503050406030204" pitchFamily="18" charset="0"/>
                              </a:rPr>
                            </m:ctrlPr>
                          </m:sSupPr>
                          <m:e>
                            <m:r>
                              <a:rPr lang="en-US" b="0" i="1" noProof="0" smtClean="0">
                                <a:latin typeface="Cambria Math" panose="02040503050406030204" pitchFamily="18" charset="0"/>
                                <a:ea typeface="Cambria Math" panose="02040503050406030204" pitchFamily="18" charset="0"/>
                              </a:rPr>
                              <m:t>𝑍</m:t>
                            </m:r>
                          </m:e>
                          <m:sup>
                            <m:r>
                              <a:rPr lang="en-US" b="0" i="1" noProof="0" smtClean="0">
                                <a:latin typeface="Cambria Math" panose="02040503050406030204" pitchFamily="18" charset="0"/>
                                <a:ea typeface="Cambria Math" panose="02040503050406030204" pitchFamily="18" charset="0"/>
                              </a:rPr>
                              <m:t>2</m:t>
                            </m:r>
                          </m:sup>
                        </m:sSup>
                      </m:den>
                    </m:f>
                    <m:sSub>
                      <m:sSubPr>
                        <m:ctrlPr>
                          <a:rPr lang="en-US" b="0" i="1" noProof="0" smtClean="0">
                            <a:latin typeface="Cambria Math" panose="02040503050406030204" pitchFamily="18" charset="0"/>
                            <a:ea typeface="Cambria Math" panose="02040503050406030204" pitchFamily="18" charset="0"/>
                          </a:rPr>
                        </m:ctrlPr>
                      </m:sSubPr>
                      <m:e>
                        <m:r>
                          <a:rPr lang="en-US" b="0" i="1" noProof="0" smtClean="0">
                            <a:latin typeface="Cambria Math" panose="02040503050406030204" pitchFamily="18" charset="0"/>
                            <a:ea typeface="Cambria Math" panose="02040503050406030204" pitchFamily="18" charset="0"/>
                          </a:rPr>
                          <m:t>𝐸</m:t>
                        </m:r>
                      </m:e>
                      <m:sub>
                        <m:r>
                          <a:rPr lang="en-US" b="0" i="1" noProof="0" smtClean="0">
                            <a:latin typeface="Cambria Math" panose="02040503050406030204" pitchFamily="18" charset="0"/>
                            <a:ea typeface="Cambria Math" panose="02040503050406030204" pitchFamily="18" charset="0"/>
                          </a:rPr>
                          <m:t>𝑏𝑒𝑎𝑚</m:t>
                        </m:r>
                      </m:sub>
                    </m:sSub>
                  </m:oMath>
                </a14:m>
                <a:endParaRPr lang="en-US" b="0" i="1" noProof="0" dirty="0">
                  <a:latin typeface="Cambria Math" panose="02040503050406030204" pitchFamily="18" charset="0"/>
                  <a:ea typeface="Cambria Math" panose="02040503050406030204" pitchFamily="18" charset="0"/>
                </a:endParaRPr>
              </a:p>
              <a:p>
                <a:r>
                  <a:rPr lang="en-US" b="0" noProof="0" dirty="0"/>
                  <a:t>Confirmed by G4 (BDSIM) simulation of deceleration process. </a:t>
                </a:r>
                <a14:m>
                  <m:oMath xmlns:m="http://schemas.openxmlformats.org/officeDocument/2006/math">
                    <m:r>
                      <a:rPr lang="en-US" b="0" i="1" noProof="0" smtClean="0">
                        <a:latin typeface="Cambria Math" panose="02040503050406030204" pitchFamily="18" charset="0"/>
                      </a:rPr>
                      <m:t> </m:t>
                    </m:r>
                  </m:oMath>
                </a14:m>
                <a:endParaRPr lang="en-US" b="0" noProof="0" dirty="0"/>
              </a:p>
              <a:p>
                <a:r>
                  <a:rPr lang="en-US" noProof="0" dirty="0"/>
                  <a:t>Losses can be concentrated in collimator region separated from experiment and accelerator  </a:t>
                </a:r>
              </a:p>
            </p:txBody>
          </p:sp>
        </mc:Choice>
        <mc:Fallback>
          <p:sp>
            <p:nvSpPr>
              <p:cNvPr id="15" name="Textfeld 14">
                <a:extLst>
                  <a:ext uri="{FF2B5EF4-FFF2-40B4-BE49-F238E27FC236}">
                    <a16:creationId xmlns:a16="http://schemas.microsoft.com/office/drawing/2014/main" id="{3134C16C-5376-4EB4-B4CF-801CA027B9B3}"/>
                  </a:ext>
                </a:extLst>
              </p:cNvPr>
              <p:cNvSpPr txBox="1">
                <a:spLocks noRot="1" noChangeAspect="1" noMove="1" noResize="1" noEditPoints="1" noAdjustHandles="1" noChangeArrowheads="1" noChangeShapeType="1" noTextEdit="1"/>
              </p:cNvSpPr>
              <p:nvPr/>
            </p:nvSpPr>
            <p:spPr>
              <a:xfrm>
                <a:off x="1415480" y="1033629"/>
                <a:ext cx="8697830" cy="945131"/>
              </a:xfrm>
              <a:prstGeom prst="rect">
                <a:avLst/>
              </a:prstGeom>
              <a:blipFill>
                <a:blip r:embed="rId4"/>
                <a:stretch>
                  <a:fillRect l="-1612" t="-1935" r="-631" b="-14194"/>
                </a:stretch>
              </a:blipFill>
            </p:spPr>
            <p:txBody>
              <a:bodyPr/>
              <a:lstStyle/>
              <a:p>
                <a:r>
                  <a:rPr lang="de-DE">
                    <a:noFill/>
                  </a:rPr>
                  <a:t> </a:t>
                </a:r>
              </a:p>
            </p:txBody>
          </p:sp>
        </mc:Fallback>
      </mc:AlternateContent>
      <p:pic>
        <p:nvPicPr>
          <p:cNvPr id="20" name="Grafik 19">
            <a:extLst>
              <a:ext uri="{FF2B5EF4-FFF2-40B4-BE49-F238E27FC236}">
                <a16:creationId xmlns:a16="http://schemas.microsoft.com/office/drawing/2014/main" id="{F5467E21-E1A2-448C-B677-7E1681546D3A}"/>
              </a:ext>
            </a:extLst>
          </p:cNvPr>
          <p:cNvPicPr>
            <a:picLocks noChangeAspect="1"/>
          </p:cNvPicPr>
          <p:nvPr/>
        </p:nvPicPr>
        <p:blipFill>
          <a:blip r:embed="rId5"/>
          <a:stretch>
            <a:fillRect/>
          </a:stretch>
        </p:blipFill>
        <p:spPr>
          <a:xfrm>
            <a:off x="5447928" y="2852936"/>
            <a:ext cx="7159557" cy="2062264"/>
          </a:xfrm>
          <a:prstGeom prst="rect">
            <a:avLst/>
          </a:prstGeom>
        </p:spPr>
      </p:pic>
      <p:sp>
        <p:nvSpPr>
          <p:cNvPr id="21" name="Textfeld 20">
            <a:extLst>
              <a:ext uri="{FF2B5EF4-FFF2-40B4-BE49-F238E27FC236}">
                <a16:creationId xmlns:a16="http://schemas.microsoft.com/office/drawing/2014/main" id="{1236B60F-9445-4FE4-BD9C-79BEBF0CC2FE}"/>
              </a:ext>
            </a:extLst>
          </p:cNvPr>
          <p:cNvSpPr txBox="1"/>
          <p:nvPr/>
        </p:nvSpPr>
        <p:spPr>
          <a:xfrm>
            <a:off x="5989548" y="2157956"/>
            <a:ext cx="5849810" cy="646331"/>
          </a:xfrm>
          <a:prstGeom prst="rect">
            <a:avLst/>
          </a:prstGeom>
          <a:noFill/>
        </p:spPr>
        <p:txBody>
          <a:bodyPr wrap="square" rtlCol="0">
            <a:spAutoFit/>
          </a:bodyPr>
          <a:lstStyle/>
          <a:p>
            <a:r>
              <a:rPr lang="en-US" noProof="0" dirty="0"/>
              <a:t>Results for „two collimator“ system at 100kW, 105MeV</a:t>
            </a:r>
          </a:p>
          <a:p>
            <a:r>
              <a:rPr lang="en-US" noProof="0" dirty="0"/>
              <a:t>Total loss &lt;100 Watt, loss in accelerator &lt;0.05 W.</a:t>
            </a:r>
          </a:p>
        </p:txBody>
      </p:sp>
      <p:sp>
        <p:nvSpPr>
          <p:cNvPr id="3" name="Datumsplatzhalter 2">
            <a:extLst>
              <a:ext uri="{FF2B5EF4-FFF2-40B4-BE49-F238E27FC236}">
                <a16:creationId xmlns:a16="http://schemas.microsoft.com/office/drawing/2014/main" id="{E7C8BEDA-E28F-9957-83D6-BC328D112032}"/>
              </a:ext>
            </a:extLst>
          </p:cNvPr>
          <p:cNvSpPr>
            <a:spLocks noGrp="1"/>
          </p:cNvSpPr>
          <p:nvPr>
            <p:ph type="dt" sz="half" idx="10"/>
          </p:nvPr>
        </p:nvSpPr>
        <p:spPr/>
        <p:txBody>
          <a:bodyPr/>
          <a:lstStyle/>
          <a:p>
            <a:fld id="{0FD4EA41-1379-4AF0-84E6-F1FD78B9E303}" type="datetime1">
              <a:rPr lang="en-US" noProof="0" smtClean="0"/>
              <a:t>22.09.2025</a:t>
            </a:fld>
            <a:endParaRPr lang="en-US" noProof="0" dirty="0"/>
          </a:p>
        </p:txBody>
      </p:sp>
    </p:spTree>
    <p:extLst>
      <p:ext uri="{BB962C8B-B14F-4D97-AF65-F5344CB8AC3E}">
        <p14:creationId xmlns:p14="http://schemas.microsoft.com/office/powerpoint/2010/main" val="413116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09486-4686-49E6-91D6-09B1B1B5AC72}"/>
              </a:ext>
            </a:extLst>
          </p:cNvPr>
          <p:cNvSpPr>
            <a:spLocks noGrp="1"/>
          </p:cNvSpPr>
          <p:nvPr>
            <p:ph type="title"/>
          </p:nvPr>
        </p:nvSpPr>
        <p:spPr/>
        <p:txBody>
          <a:bodyPr/>
          <a:lstStyle/>
          <a:p>
            <a:r>
              <a:rPr lang="en-US" dirty="0" err="1"/>
              <a:t>Acclerator</a:t>
            </a:r>
            <a:r>
              <a:rPr lang="en-US" dirty="0"/>
              <a:t> </a:t>
            </a:r>
            <a:r>
              <a:rPr lang="en-US" noProof="0" dirty="0"/>
              <a:t>devices for Experiments-P2</a:t>
            </a:r>
            <a:br>
              <a:rPr lang="en-US" noProof="0" dirty="0"/>
            </a:br>
            <a:endParaRPr lang="en-US" noProof="0" dirty="0"/>
          </a:p>
        </p:txBody>
      </p:sp>
      <p:sp>
        <p:nvSpPr>
          <p:cNvPr id="3" name="Datumsplatzhalter 2">
            <a:extLst>
              <a:ext uri="{FF2B5EF4-FFF2-40B4-BE49-F238E27FC236}">
                <a16:creationId xmlns:a16="http://schemas.microsoft.com/office/drawing/2014/main" id="{FED1E363-CE52-4551-8F2D-E0664A242062}"/>
              </a:ext>
            </a:extLst>
          </p:cNvPr>
          <p:cNvSpPr>
            <a:spLocks noGrp="1"/>
          </p:cNvSpPr>
          <p:nvPr>
            <p:ph type="dt" sz="half" idx="10"/>
          </p:nvPr>
        </p:nvSpPr>
        <p:spPr/>
        <p:txBody>
          <a:bodyPr/>
          <a:lstStyle/>
          <a:p>
            <a:fld id="{A9ED8F35-750B-4A7E-9E8F-FB60E79CCF08}" type="datetime1">
              <a:rPr lang="en-US" noProof="0" smtClean="0"/>
              <a:t>9/22/2025</a:t>
            </a:fld>
            <a:endParaRPr lang="en-US" noProof="0" dirty="0"/>
          </a:p>
        </p:txBody>
      </p:sp>
      <p:sp>
        <p:nvSpPr>
          <p:cNvPr id="4" name="Foliennummernplatzhalter 3">
            <a:extLst>
              <a:ext uri="{FF2B5EF4-FFF2-40B4-BE49-F238E27FC236}">
                <a16:creationId xmlns:a16="http://schemas.microsoft.com/office/drawing/2014/main" id="{40888F7D-DA00-418A-8CF3-B95140D5803B}"/>
              </a:ext>
            </a:extLst>
          </p:cNvPr>
          <p:cNvSpPr>
            <a:spLocks noGrp="1"/>
          </p:cNvSpPr>
          <p:nvPr>
            <p:ph type="sldNum" sz="quarter" idx="12"/>
          </p:nvPr>
        </p:nvSpPr>
        <p:spPr/>
        <p:txBody>
          <a:bodyPr/>
          <a:lstStyle/>
          <a:p>
            <a:fld id="{C5569BA5-88D4-471A-9C47-F7F059789784}" type="slidenum">
              <a:rPr lang="en-US" noProof="0" smtClean="0"/>
              <a:pPr/>
              <a:t>15</a:t>
            </a:fld>
            <a:endParaRPr lang="en-US" noProof="0" dirty="0"/>
          </a:p>
        </p:txBody>
      </p:sp>
      <p:sp>
        <p:nvSpPr>
          <p:cNvPr id="5" name="Textfeld 4">
            <a:extLst>
              <a:ext uri="{FF2B5EF4-FFF2-40B4-BE49-F238E27FC236}">
                <a16:creationId xmlns:a16="http://schemas.microsoft.com/office/drawing/2014/main" id="{E8A1877B-D0AB-CD99-54B7-A417DC29A2DD}"/>
              </a:ext>
            </a:extLst>
          </p:cNvPr>
          <p:cNvSpPr txBox="1"/>
          <p:nvPr/>
        </p:nvSpPr>
        <p:spPr>
          <a:xfrm>
            <a:off x="983432" y="2204864"/>
            <a:ext cx="1022513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 nothing fundamentally new,  but huge improvements  </a:t>
            </a:r>
            <a:r>
              <a:rPr lang="en-US" sz="2800" dirty="0" err="1"/>
              <a:t>wrt</a:t>
            </a:r>
            <a:r>
              <a:rPr lang="en-US" sz="2800" dirty="0"/>
              <a:t> MAMI needed </a:t>
            </a:r>
          </a:p>
          <a:p>
            <a:pPr marL="285750" indent="-285750">
              <a:buFont typeface="Arial" panose="020B0604020202020204" pitchFamily="34" charset="0"/>
              <a:buChar char="•"/>
            </a:pPr>
            <a:r>
              <a:rPr lang="en-US" sz="2800" dirty="0"/>
              <a:t>Non-invasive </a:t>
            </a:r>
            <a:r>
              <a:rPr lang="en-US" sz="2800" noProof="0" dirty="0"/>
              <a:t>beam diagnostics &amp; feedback</a:t>
            </a:r>
          </a:p>
          <a:p>
            <a:pPr marL="285750" indent="-285750">
              <a:buFont typeface="Arial" panose="020B0604020202020204" pitchFamily="34" charset="0"/>
              <a:buChar char="•"/>
            </a:pPr>
            <a:r>
              <a:rPr lang="en-US" sz="2800" dirty="0"/>
              <a:t>Polarimetry</a:t>
            </a:r>
            <a:r>
              <a:rPr lang="en-US" sz="2800" noProof="0" dirty="0"/>
              <a:t>  </a:t>
            </a:r>
          </a:p>
          <a:p>
            <a:pPr marL="285750" indent="-285750">
              <a:buFont typeface="Arial" panose="020B0604020202020204" pitchFamily="34" charset="0"/>
              <a:buChar char="•"/>
            </a:pPr>
            <a:r>
              <a:rPr lang="en-US" sz="2800" dirty="0"/>
              <a:t>Helicity switching speed  *20 </a:t>
            </a:r>
            <a:endParaRPr lang="en-US" sz="2800" noProof="0" dirty="0"/>
          </a:p>
          <a:p>
            <a:pPr marL="285750" indent="-285750">
              <a:buFont typeface="Arial" panose="020B0604020202020204" pitchFamily="34" charset="0"/>
              <a:buChar char="•"/>
            </a:pPr>
            <a:endParaRPr lang="en-US" sz="2800" noProof="0" dirty="0"/>
          </a:p>
        </p:txBody>
      </p:sp>
    </p:spTree>
    <p:extLst>
      <p:ext uri="{BB962C8B-B14F-4D97-AF65-F5344CB8AC3E}">
        <p14:creationId xmlns:p14="http://schemas.microsoft.com/office/powerpoint/2010/main" val="189599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A0E68-1338-9A6B-A8F0-CB3F1C04030F}"/>
              </a:ext>
            </a:extLst>
          </p:cNvPr>
          <p:cNvSpPr>
            <a:spLocks noGrp="1"/>
          </p:cNvSpPr>
          <p:nvPr>
            <p:ph type="title"/>
          </p:nvPr>
        </p:nvSpPr>
        <p:spPr/>
        <p:txBody>
          <a:bodyPr/>
          <a:lstStyle/>
          <a:p>
            <a:r>
              <a:rPr lang="en-US" noProof="0" dirty="0"/>
              <a:t>EB-Experiment P2</a:t>
            </a:r>
          </a:p>
        </p:txBody>
      </p:sp>
      <p:pic>
        <p:nvPicPr>
          <p:cNvPr id="9" name="Grafik 8">
            <a:extLst>
              <a:ext uri="{FF2B5EF4-FFF2-40B4-BE49-F238E27FC236}">
                <a16:creationId xmlns:a16="http://schemas.microsoft.com/office/drawing/2014/main" id="{AE296A2F-2783-F8D0-2096-80A9497E04BA}"/>
              </a:ext>
            </a:extLst>
          </p:cNvPr>
          <p:cNvPicPr>
            <a:picLocks noChangeAspect="1"/>
          </p:cNvPicPr>
          <p:nvPr/>
        </p:nvPicPr>
        <p:blipFill>
          <a:blip r:embed="rId2"/>
          <a:stretch>
            <a:fillRect/>
          </a:stretch>
        </p:blipFill>
        <p:spPr>
          <a:xfrm>
            <a:off x="1487488" y="1916101"/>
            <a:ext cx="7500854" cy="4644516"/>
          </a:xfrm>
          <a:prstGeom prst="rect">
            <a:avLst/>
          </a:prstGeom>
        </p:spPr>
      </p:pic>
      <p:sp>
        <p:nvSpPr>
          <p:cNvPr id="11" name="Textfeld 10">
            <a:extLst>
              <a:ext uri="{FF2B5EF4-FFF2-40B4-BE49-F238E27FC236}">
                <a16:creationId xmlns:a16="http://schemas.microsoft.com/office/drawing/2014/main" id="{D371D389-2528-C432-8DE3-B9DFAF8D6FE9}"/>
              </a:ext>
            </a:extLst>
          </p:cNvPr>
          <p:cNvSpPr txBox="1"/>
          <p:nvPr/>
        </p:nvSpPr>
        <p:spPr>
          <a:xfrm>
            <a:off x="6240016" y="1293364"/>
            <a:ext cx="6096000" cy="400110"/>
          </a:xfrm>
          <a:prstGeom prst="rect">
            <a:avLst/>
          </a:prstGeom>
          <a:noFill/>
        </p:spPr>
        <p:txBody>
          <a:bodyPr wrap="square">
            <a:spAutoFit/>
          </a:bodyPr>
          <a:lstStyle/>
          <a:p>
            <a:r>
              <a:rPr lang="en-US" sz="1000" noProof="0" dirty="0">
                <a:solidFill>
                  <a:schemeClr val="tx1"/>
                </a:solidFill>
              </a:rPr>
              <a:t>D. Becker et al.  Eur. Phys. J. A </a:t>
            </a:r>
            <a:r>
              <a:rPr lang="en-US" sz="1000" b="1" noProof="0" dirty="0">
                <a:solidFill>
                  <a:schemeClr val="tx1"/>
                </a:solidFill>
              </a:rPr>
              <a:t>54</a:t>
            </a:r>
            <a:r>
              <a:rPr lang="en-US" sz="1000" noProof="0" dirty="0">
                <a:solidFill>
                  <a:schemeClr val="tx1"/>
                </a:solidFill>
              </a:rPr>
              <a:t> (2018) 11, 208                 </a:t>
            </a:r>
          </a:p>
          <a:p>
            <a:r>
              <a:rPr lang="en-US" sz="1000" noProof="0" dirty="0">
                <a:solidFill>
                  <a:schemeClr val="tx1"/>
                </a:solidFill>
              </a:rPr>
              <a:t>DOI: 10.1140/</a:t>
            </a:r>
            <a:r>
              <a:rPr lang="en-US" sz="1000" noProof="0" dirty="0" err="1">
                <a:solidFill>
                  <a:schemeClr val="tx1"/>
                </a:solidFill>
              </a:rPr>
              <a:t>epja</a:t>
            </a:r>
            <a:r>
              <a:rPr lang="en-US" sz="1000" noProof="0" dirty="0">
                <a:solidFill>
                  <a:schemeClr val="tx1"/>
                </a:solidFill>
              </a:rPr>
              <a:t>/i2018-12611-6 &amp;166, </a:t>
            </a:r>
          </a:p>
        </p:txBody>
      </p:sp>
      <p:sp>
        <p:nvSpPr>
          <p:cNvPr id="3" name="Datumsplatzhalter 2">
            <a:extLst>
              <a:ext uri="{FF2B5EF4-FFF2-40B4-BE49-F238E27FC236}">
                <a16:creationId xmlns:a16="http://schemas.microsoft.com/office/drawing/2014/main" id="{1147AEF5-111E-2B4E-7CB8-9D0CC710CFF1}"/>
              </a:ext>
            </a:extLst>
          </p:cNvPr>
          <p:cNvSpPr>
            <a:spLocks noGrp="1"/>
          </p:cNvSpPr>
          <p:nvPr>
            <p:ph type="dt" sz="half" idx="10"/>
          </p:nvPr>
        </p:nvSpPr>
        <p:spPr/>
        <p:txBody>
          <a:bodyPr/>
          <a:lstStyle/>
          <a:p>
            <a:fld id="{F93145FE-9E45-4110-89A6-D425B73A61E2}" type="datetime1">
              <a:rPr lang="en-US" noProof="0" smtClean="0"/>
              <a:t>22.09.2025</a:t>
            </a:fld>
            <a:endParaRPr lang="en-US" noProof="0" dirty="0"/>
          </a:p>
        </p:txBody>
      </p:sp>
    </p:spTree>
    <p:extLst>
      <p:ext uri="{BB962C8B-B14F-4D97-AF65-F5344CB8AC3E}">
        <p14:creationId xmlns:p14="http://schemas.microsoft.com/office/powerpoint/2010/main" val="2408666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A0E68-1338-9A6B-A8F0-CB3F1C04030F}"/>
              </a:ext>
            </a:extLst>
          </p:cNvPr>
          <p:cNvSpPr>
            <a:spLocks noGrp="1"/>
          </p:cNvSpPr>
          <p:nvPr>
            <p:ph type="title"/>
          </p:nvPr>
        </p:nvSpPr>
        <p:spPr/>
        <p:txBody>
          <a:bodyPr/>
          <a:lstStyle/>
          <a:p>
            <a:r>
              <a:rPr lang="en-US" noProof="0" dirty="0"/>
              <a:t>EB-Experiment P2</a:t>
            </a:r>
          </a:p>
        </p:txBody>
      </p:sp>
      <p:pic>
        <p:nvPicPr>
          <p:cNvPr id="7" name="Grafik 6">
            <a:extLst>
              <a:ext uri="{FF2B5EF4-FFF2-40B4-BE49-F238E27FC236}">
                <a16:creationId xmlns:a16="http://schemas.microsoft.com/office/drawing/2014/main" id="{0194D093-9B4E-7E86-46A5-4885A83DDA7D}"/>
              </a:ext>
            </a:extLst>
          </p:cNvPr>
          <p:cNvPicPr>
            <a:picLocks noChangeAspect="1"/>
          </p:cNvPicPr>
          <p:nvPr/>
        </p:nvPicPr>
        <p:blipFill>
          <a:blip r:embed="rId2"/>
          <a:stretch>
            <a:fillRect/>
          </a:stretch>
        </p:blipFill>
        <p:spPr>
          <a:xfrm>
            <a:off x="-456728" y="1417637"/>
            <a:ext cx="7221174" cy="3940249"/>
          </a:xfrm>
          <a:prstGeom prst="rect">
            <a:avLst/>
          </a:prstGeom>
        </p:spPr>
      </p:pic>
      <p:sp>
        <p:nvSpPr>
          <p:cNvPr id="11" name="Textfeld 10">
            <a:extLst>
              <a:ext uri="{FF2B5EF4-FFF2-40B4-BE49-F238E27FC236}">
                <a16:creationId xmlns:a16="http://schemas.microsoft.com/office/drawing/2014/main" id="{D371D389-2528-C432-8DE3-B9DFAF8D6FE9}"/>
              </a:ext>
            </a:extLst>
          </p:cNvPr>
          <p:cNvSpPr txBox="1"/>
          <p:nvPr/>
        </p:nvSpPr>
        <p:spPr>
          <a:xfrm>
            <a:off x="7680176" y="5274366"/>
            <a:ext cx="6096000" cy="400110"/>
          </a:xfrm>
          <a:prstGeom prst="rect">
            <a:avLst/>
          </a:prstGeom>
          <a:noFill/>
        </p:spPr>
        <p:txBody>
          <a:bodyPr wrap="square">
            <a:spAutoFit/>
          </a:bodyPr>
          <a:lstStyle/>
          <a:p>
            <a:r>
              <a:rPr lang="en-US" sz="1000" noProof="0" dirty="0">
                <a:solidFill>
                  <a:schemeClr val="tx1"/>
                </a:solidFill>
              </a:rPr>
              <a:t>D. Becker et al.  Eur. Phys. J. A </a:t>
            </a:r>
            <a:r>
              <a:rPr lang="en-US" sz="1000" b="1" noProof="0" dirty="0">
                <a:solidFill>
                  <a:schemeClr val="tx1"/>
                </a:solidFill>
              </a:rPr>
              <a:t>54</a:t>
            </a:r>
            <a:r>
              <a:rPr lang="en-US" sz="1000" noProof="0" dirty="0">
                <a:solidFill>
                  <a:schemeClr val="tx1"/>
                </a:solidFill>
              </a:rPr>
              <a:t> (2018) 11, 208                 </a:t>
            </a:r>
          </a:p>
          <a:p>
            <a:r>
              <a:rPr lang="en-US" sz="1000" noProof="0" dirty="0">
                <a:solidFill>
                  <a:schemeClr val="tx1"/>
                </a:solidFill>
              </a:rPr>
              <a:t>DOI: 10.1140/</a:t>
            </a:r>
            <a:r>
              <a:rPr lang="en-US" sz="1000" noProof="0" dirty="0" err="1">
                <a:solidFill>
                  <a:schemeClr val="tx1"/>
                </a:solidFill>
              </a:rPr>
              <a:t>epja</a:t>
            </a:r>
            <a:r>
              <a:rPr lang="en-US" sz="1000" noProof="0" dirty="0">
                <a:solidFill>
                  <a:schemeClr val="tx1"/>
                </a:solidFill>
              </a:rPr>
              <a:t>/i2018-12611-6 &amp;166, </a:t>
            </a:r>
          </a:p>
        </p:txBody>
      </p:sp>
      <mc:AlternateContent xmlns:mc="http://schemas.openxmlformats.org/markup-compatibility/2006">
        <mc:Choice xmlns:a14="http://schemas.microsoft.com/office/drawing/2010/main" Requires="a14">
          <p:sp>
            <p:nvSpPr>
              <p:cNvPr id="14" name="Textfeld 13">
                <a:extLst>
                  <a:ext uri="{FF2B5EF4-FFF2-40B4-BE49-F238E27FC236}">
                    <a16:creationId xmlns:a16="http://schemas.microsoft.com/office/drawing/2014/main" id="{A526422A-3798-87F9-9773-9FC6A7AAC3F6}"/>
                  </a:ext>
                </a:extLst>
              </p:cNvPr>
              <p:cNvSpPr txBox="1"/>
              <p:nvPr/>
            </p:nvSpPr>
            <p:spPr>
              <a:xfrm>
                <a:off x="767408" y="5364955"/>
                <a:ext cx="5261953" cy="1223989"/>
              </a:xfrm>
              <a:prstGeom prst="rect">
                <a:avLst/>
              </a:prstGeom>
              <a:noFill/>
            </p:spPr>
            <p:txBody>
              <a:bodyPr wrap="none" rtlCol="0">
                <a:spAutoFit/>
              </a:bodyPr>
              <a:lstStyle/>
              <a:p>
                <a:r>
                  <a:rPr lang="en-US" noProof="0" dirty="0"/>
                  <a:t>Weak charge of the proton: </a:t>
                </a:r>
                <a14:m>
                  <m:oMath xmlns:m="http://schemas.openxmlformats.org/officeDocument/2006/math">
                    <m:sSub>
                      <m:sSubPr>
                        <m:ctrlPr>
                          <a:rPr lang="en-US" i="1" noProof="0" smtClean="0">
                            <a:latin typeface="Cambria Math" panose="02040503050406030204" pitchFamily="18" charset="0"/>
                          </a:rPr>
                        </m:ctrlPr>
                      </m:sSubPr>
                      <m:e>
                        <m:r>
                          <a:rPr lang="en-US" b="0" i="1" noProof="0" smtClean="0">
                            <a:latin typeface="Cambria Math" panose="02040503050406030204" pitchFamily="18" charset="0"/>
                          </a:rPr>
                          <m:t>𝑄</m:t>
                        </m:r>
                      </m:e>
                      <m:sub>
                        <m:r>
                          <a:rPr lang="en-US" b="0" i="1" noProof="0" smtClean="0">
                            <a:latin typeface="Cambria Math" panose="02040503050406030204" pitchFamily="18" charset="0"/>
                          </a:rPr>
                          <m:t>𝑤</m:t>
                        </m:r>
                        <m:r>
                          <a:rPr lang="en-US" b="0" i="1" noProof="0" smtClean="0">
                            <a:latin typeface="Cambria Math" panose="02040503050406030204" pitchFamily="18" charset="0"/>
                          </a:rPr>
                          <m:t> </m:t>
                        </m:r>
                      </m:sub>
                    </m:sSub>
                    <m:d>
                      <m:dPr>
                        <m:ctrlPr>
                          <a:rPr lang="en-US" b="0" i="1" noProof="0" smtClean="0">
                            <a:latin typeface="Cambria Math" panose="02040503050406030204" pitchFamily="18" charset="0"/>
                          </a:rPr>
                        </m:ctrlPr>
                      </m:dPr>
                      <m:e>
                        <m:r>
                          <a:rPr lang="en-US" b="0" i="1" noProof="0" smtClean="0">
                            <a:latin typeface="Cambria Math" panose="02040503050406030204" pitchFamily="18" charset="0"/>
                          </a:rPr>
                          <m:t>𝑝</m:t>
                        </m:r>
                      </m:e>
                    </m:d>
                    <m:r>
                      <a:rPr lang="en-US" b="0" i="1" noProof="0" smtClean="0">
                        <a:latin typeface="Cambria Math" panose="02040503050406030204" pitchFamily="18" charset="0"/>
                      </a:rPr>
                      <m:t>=1−4</m:t>
                    </m:r>
                    <m:sSup>
                      <m:sSupPr>
                        <m:ctrlPr>
                          <a:rPr lang="en-US" b="0" i="1" noProof="0" smtClean="0">
                            <a:latin typeface="Cambria Math" panose="02040503050406030204" pitchFamily="18" charset="0"/>
                          </a:rPr>
                        </m:ctrlPr>
                      </m:sSupPr>
                      <m:e>
                        <m:func>
                          <m:funcPr>
                            <m:ctrlPr>
                              <a:rPr lang="en-US" i="1" noProof="0" smtClean="0">
                                <a:latin typeface="Cambria Math" panose="02040503050406030204" pitchFamily="18" charset="0"/>
                              </a:rPr>
                            </m:ctrlPr>
                          </m:funcPr>
                          <m:fName>
                            <m:r>
                              <m:rPr>
                                <m:sty m:val="p"/>
                              </m:rPr>
                              <a:rPr lang="en-US" noProof="0" smtClean="0">
                                <a:latin typeface="Cambria Math" panose="02040503050406030204" pitchFamily="18" charset="0"/>
                              </a:rPr>
                              <m:t>sin</m:t>
                            </m:r>
                          </m:fName>
                          <m:e>
                            <m:r>
                              <a:rPr lang="en-US" i="1" noProof="0" smtClean="0">
                                <a:latin typeface="Cambria Math" panose="02040503050406030204" pitchFamily="18" charset="0"/>
                              </a:rPr>
                              <m:t>(</m:t>
                            </m:r>
                            <m:sSub>
                              <m:sSubPr>
                                <m:ctrlPr>
                                  <a:rPr lang="en-US" i="1" noProof="0" smtClean="0">
                                    <a:latin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𝜃</m:t>
                                </m:r>
                              </m:e>
                              <m:sub>
                                <m:r>
                                  <a:rPr lang="en-US" i="1" noProof="0" smtClean="0">
                                    <a:latin typeface="Cambria Math" panose="02040503050406030204" pitchFamily="18" charset="0"/>
                                  </a:rPr>
                                  <m:t>𝑤</m:t>
                                </m:r>
                              </m:sub>
                            </m:sSub>
                            <m:r>
                              <a:rPr lang="en-US" i="1" noProof="0" smtClean="0">
                                <a:latin typeface="Cambria Math" panose="02040503050406030204" pitchFamily="18" charset="0"/>
                              </a:rPr>
                              <m:t>)</m:t>
                            </m:r>
                          </m:e>
                        </m:func>
                      </m:e>
                      <m:sup>
                        <m:r>
                          <a:rPr lang="en-US" b="0" i="1" noProof="0" smtClean="0">
                            <a:latin typeface="Cambria Math" panose="02040503050406030204" pitchFamily="18" charset="0"/>
                          </a:rPr>
                          <m:t>2</m:t>
                        </m:r>
                      </m:sup>
                    </m:sSup>
                  </m:oMath>
                </a14:m>
                <a:endParaRPr lang="en-US" noProof="0" dirty="0"/>
              </a:p>
              <a:p>
                <a:r>
                  <a:rPr lang="en-US" noProof="0" dirty="0"/>
                  <a:t>A weak charge measurement  with accuracy 1.4% </a:t>
                </a:r>
              </a:p>
              <a:p>
                <a:r>
                  <a:rPr lang="en-US" noProof="0" dirty="0"/>
                  <a:t>yields an accuracy </a:t>
                </a:r>
                <a:r>
                  <a:rPr lang="en-US" noProof="0" dirty="0">
                    <a:latin typeface="Symbol" panose="05050102010706020507" pitchFamily="18" charset="2"/>
                  </a:rPr>
                  <a:t>D</a:t>
                </a:r>
                <a:r>
                  <a:rPr lang="en-US" noProof="0" dirty="0"/>
                  <a:t>sin</a:t>
                </a:r>
                <a:r>
                  <a:rPr lang="en-US" baseline="30000" noProof="0" dirty="0"/>
                  <a:t>2</a:t>
                </a:r>
                <a:r>
                  <a:rPr lang="en-US" noProof="0" dirty="0"/>
                  <a:t>(</a:t>
                </a:r>
                <a:r>
                  <a:rPr lang="en-US" noProof="0" dirty="0" err="1">
                    <a:latin typeface="Symbol" panose="05050102010706020507" pitchFamily="18" charset="2"/>
                  </a:rPr>
                  <a:t>q</a:t>
                </a:r>
                <a:r>
                  <a:rPr lang="en-US" baseline="-25000" noProof="0" dirty="0" err="1"/>
                  <a:t>W</a:t>
                </a:r>
                <a:r>
                  <a:rPr lang="en-US" noProof="0" dirty="0"/>
                  <a:t>)/sin</a:t>
                </a:r>
                <a:r>
                  <a:rPr lang="en-US" baseline="30000" noProof="0" dirty="0"/>
                  <a:t>2</a:t>
                </a:r>
                <a:r>
                  <a:rPr lang="en-US" noProof="0" dirty="0"/>
                  <a:t>(</a:t>
                </a:r>
                <a:r>
                  <a:rPr lang="en-US" noProof="0" dirty="0" err="1">
                    <a:latin typeface="Symbol" panose="05050102010706020507" pitchFamily="18" charset="2"/>
                  </a:rPr>
                  <a:t>q</a:t>
                </a:r>
                <a:r>
                  <a:rPr lang="en-US" baseline="-25000" noProof="0" dirty="0" err="1"/>
                  <a:t>W</a:t>
                </a:r>
                <a:r>
                  <a:rPr lang="en-US" noProof="0" dirty="0"/>
                  <a:t>) =0.16%.....</a:t>
                </a:r>
              </a:p>
              <a:p>
                <a:r>
                  <a:rPr lang="en-US" noProof="0" dirty="0"/>
                  <a:t>The asymmetry is </a:t>
                </a:r>
                <a14:m>
                  <m:oMath xmlns:m="http://schemas.openxmlformats.org/officeDocument/2006/math">
                    <m:r>
                      <a:rPr lang="en-US" i="1" noProof="0" smtClean="0">
                        <a:latin typeface="Cambria Math" panose="02040503050406030204" pitchFamily="18" charset="0"/>
                        <a:ea typeface="Cambria Math" panose="02040503050406030204" pitchFamily="18" charset="0"/>
                      </a:rPr>
                      <m:t>∝</m:t>
                    </m:r>
                    <m:sSup>
                      <m:sSupPr>
                        <m:ctrlPr>
                          <a:rPr lang="en-US" i="1" noProof="0" smtClean="0">
                            <a:latin typeface="Cambria Math" panose="02040503050406030204" pitchFamily="18" charset="0"/>
                            <a:ea typeface="Cambria Math" panose="02040503050406030204" pitchFamily="18" charset="0"/>
                          </a:rPr>
                        </m:ctrlPr>
                      </m:sSupPr>
                      <m:e>
                        <m:r>
                          <a:rPr lang="en-US" b="0" i="1" noProof="0" smtClean="0">
                            <a:latin typeface="Cambria Math" panose="02040503050406030204" pitchFamily="18" charset="0"/>
                            <a:ea typeface="Cambria Math" panose="02040503050406030204" pitchFamily="18" charset="0"/>
                          </a:rPr>
                          <m:t>𝑄</m:t>
                        </m:r>
                      </m:e>
                      <m:sup>
                        <m:r>
                          <a:rPr lang="en-US" b="0" i="1" noProof="0" smtClean="0">
                            <a:latin typeface="Cambria Math" panose="02040503050406030204" pitchFamily="18" charset="0"/>
                            <a:ea typeface="Cambria Math" panose="02040503050406030204" pitchFamily="18" charset="0"/>
                          </a:rPr>
                          <m:t>2    </m:t>
                        </m:r>
                      </m:sup>
                    </m:sSup>
                    <m:r>
                      <a:rPr lang="en-US" b="0" i="1" noProof="0" smtClean="0">
                        <a:latin typeface="Cambria Math" panose="02040503050406030204" pitchFamily="18" charset="0"/>
                        <a:ea typeface="Cambria Math" panose="02040503050406030204" pitchFamily="18" charset="0"/>
                      </a:rPr>
                      <m:t>𝑎𝑛𝑑</m:t>
                    </m:r>
                    <m:r>
                      <a:rPr lang="en-US" b="0" i="1" noProof="0" smtClean="0">
                        <a:latin typeface="Cambria Math" panose="02040503050406030204" pitchFamily="18" charset="0"/>
                        <a:ea typeface="Cambria Math" panose="02040503050406030204" pitchFamily="18" charset="0"/>
                      </a:rPr>
                      <m:t> ∝</m:t>
                    </m:r>
                    <m:r>
                      <a:rPr lang="en-US" b="0" i="1" noProof="0" smtClean="0">
                        <a:latin typeface="Cambria Math" panose="02040503050406030204" pitchFamily="18" charset="0"/>
                        <a:ea typeface="Cambria Math" panose="02040503050406030204" pitchFamily="18" charset="0"/>
                      </a:rPr>
                      <m:t>𝑃</m:t>
                    </m:r>
                    <m:r>
                      <a:rPr lang="en-US" b="0" i="1" noProof="0" smtClean="0">
                        <a:latin typeface="Cambria Math" panose="02040503050406030204" pitchFamily="18" charset="0"/>
                        <a:ea typeface="Cambria Math" panose="02040503050406030204" pitchFamily="18" charset="0"/>
                      </a:rPr>
                      <m:t> </m:t>
                    </m:r>
                  </m:oMath>
                </a14:m>
                <a:endParaRPr lang="en-US" noProof="0" dirty="0"/>
              </a:p>
            </p:txBody>
          </p:sp>
        </mc:Choice>
        <mc:Fallback>
          <p:sp>
            <p:nvSpPr>
              <p:cNvPr id="14" name="Textfeld 13">
                <a:extLst>
                  <a:ext uri="{FF2B5EF4-FFF2-40B4-BE49-F238E27FC236}">
                    <a16:creationId xmlns:a16="http://schemas.microsoft.com/office/drawing/2014/main" id="{A526422A-3798-87F9-9773-9FC6A7AAC3F6}"/>
                  </a:ext>
                </a:extLst>
              </p:cNvPr>
              <p:cNvSpPr txBox="1">
                <a:spLocks noRot="1" noChangeAspect="1" noMove="1" noResize="1" noEditPoints="1" noAdjustHandles="1" noChangeArrowheads="1" noChangeShapeType="1" noTextEdit="1"/>
              </p:cNvSpPr>
              <p:nvPr/>
            </p:nvSpPr>
            <p:spPr>
              <a:xfrm>
                <a:off x="767408" y="5364955"/>
                <a:ext cx="5261953" cy="1223989"/>
              </a:xfrm>
              <a:prstGeom prst="rect">
                <a:avLst/>
              </a:prstGeom>
              <a:blipFill>
                <a:blip r:embed="rId3"/>
                <a:stretch>
                  <a:fillRect l="-1043" t="-2488" b="-4975"/>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1878933D-3916-CFA5-9DFB-47138415F55C}"/>
              </a:ext>
            </a:extLst>
          </p:cNvPr>
          <p:cNvPicPr>
            <a:picLocks noChangeAspect="1"/>
          </p:cNvPicPr>
          <p:nvPr/>
        </p:nvPicPr>
        <p:blipFill>
          <a:blip r:embed="rId4"/>
          <a:stretch>
            <a:fillRect/>
          </a:stretch>
        </p:blipFill>
        <p:spPr>
          <a:xfrm>
            <a:off x="7032103" y="1325879"/>
            <a:ext cx="4481579" cy="3948487"/>
          </a:xfrm>
          <a:prstGeom prst="rect">
            <a:avLst/>
          </a:prstGeom>
        </p:spPr>
      </p:pic>
      <p:sp>
        <p:nvSpPr>
          <p:cNvPr id="3" name="Datumsplatzhalter 2">
            <a:extLst>
              <a:ext uri="{FF2B5EF4-FFF2-40B4-BE49-F238E27FC236}">
                <a16:creationId xmlns:a16="http://schemas.microsoft.com/office/drawing/2014/main" id="{EF287436-1F9C-178A-20B1-E149227A8FAD}"/>
              </a:ext>
            </a:extLst>
          </p:cNvPr>
          <p:cNvSpPr>
            <a:spLocks noGrp="1"/>
          </p:cNvSpPr>
          <p:nvPr>
            <p:ph type="dt" sz="half" idx="10"/>
          </p:nvPr>
        </p:nvSpPr>
        <p:spPr/>
        <p:txBody>
          <a:bodyPr/>
          <a:lstStyle/>
          <a:p>
            <a:fld id="{7B579A08-3E6F-4471-A3D2-43C1DFBF8742}" type="datetime1">
              <a:rPr lang="en-US" noProof="0" smtClean="0"/>
              <a:t>22.09.2025</a:t>
            </a:fld>
            <a:endParaRPr lang="en-US" noProof="0" dirty="0"/>
          </a:p>
        </p:txBody>
      </p:sp>
      <p:sp>
        <p:nvSpPr>
          <p:cNvPr id="4" name="Textfeld 3">
            <a:extLst>
              <a:ext uri="{FF2B5EF4-FFF2-40B4-BE49-F238E27FC236}">
                <a16:creationId xmlns:a16="http://schemas.microsoft.com/office/drawing/2014/main" id="{88EF5E2F-805E-6B10-DBA5-088BCE81EBB7}"/>
              </a:ext>
            </a:extLst>
          </p:cNvPr>
          <p:cNvSpPr txBox="1"/>
          <p:nvPr/>
        </p:nvSpPr>
        <p:spPr>
          <a:xfrm>
            <a:off x="7104112" y="6165304"/>
            <a:ext cx="4478288" cy="369332"/>
          </a:xfrm>
          <a:prstGeom prst="rect">
            <a:avLst/>
          </a:prstGeom>
          <a:noFill/>
        </p:spPr>
        <p:txBody>
          <a:bodyPr wrap="square" rtlCol="0">
            <a:spAutoFit/>
          </a:bodyPr>
          <a:lstStyle/>
          <a:p>
            <a:r>
              <a:rPr lang="de-DE" dirty="0"/>
              <a:t>See </a:t>
            </a:r>
            <a:r>
              <a:rPr lang="de-DE" dirty="0" err="1"/>
              <a:t>talk</a:t>
            </a:r>
            <a:r>
              <a:rPr lang="de-DE" dirty="0"/>
              <a:t> </a:t>
            </a:r>
            <a:r>
              <a:rPr lang="de-DE" dirty="0" err="1"/>
              <a:t>by</a:t>
            </a:r>
            <a:r>
              <a:rPr lang="de-DE" dirty="0"/>
              <a:t> S. Baunack, </a:t>
            </a:r>
            <a:r>
              <a:rPr lang="de-DE" dirty="0" err="1"/>
              <a:t>today</a:t>
            </a:r>
            <a:endParaRPr lang="de-DE" dirty="0"/>
          </a:p>
        </p:txBody>
      </p:sp>
    </p:spTree>
    <p:extLst>
      <p:ext uri="{BB962C8B-B14F-4D97-AF65-F5344CB8AC3E}">
        <p14:creationId xmlns:p14="http://schemas.microsoft.com/office/powerpoint/2010/main" val="169599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18810-D0B7-ADE7-00B8-03B57984D2B1}"/>
              </a:ext>
            </a:extLst>
          </p:cNvPr>
          <p:cNvSpPr>
            <a:spLocks noGrp="1"/>
          </p:cNvSpPr>
          <p:nvPr>
            <p:ph type="title" idx="4294967295"/>
          </p:nvPr>
        </p:nvSpPr>
        <p:spPr>
          <a:xfrm>
            <a:off x="0" y="0"/>
            <a:ext cx="10972800" cy="685800"/>
          </a:xfrm>
        </p:spPr>
        <p:txBody>
          <a:bodyPr>
            <a:normAutofit fontScale="90000"/>
          </a:bodyPr>
          <a:lstStyle/>
          <a:p>
            <a:r>
              <a:rPr lang="en-US" sz="3600" noProof="0" dirty="0"/>
              <a:t>Spin polarized beams at MESA - support of P2 experiment </a:t>
            </a:r>
          </a:p>
        </p:txBody>
      </p:sp>
      <p:sp>
        <p:nvSpPr>
          <p:cNvPr id="3" name="Textfeld 2">
            <a:extLst>
              <a:ext uri="{FF2B5EF4-FFF2-40B4-BE49-F238E27FC236}">
                <a16:creationId xmlns:a16="http://schemas.microsoft.com/office/drawing/2014/main" id="{E23DFF5D-8A6E-1E50-DF1E-A58E7302E385}"/>
              </a:ext>
            </a:extLst>
          </p:cNvPr>
          <p:cNvSpPr txBox="1"/>
          <p:nvPr/>
        </p:nvSpPr>
        <p:spPr>
          <a:xfrm>
            <a:off x="460892" y="966444"/>
            <a:ext cx="11305256" cy="1569660"/>
          </a:xfrm>
          <a:prstGeom prst="rect">
            <a:avLst/>
          </a:prstGeom>
          <a:noFill/>
        </p:spPr>
        <p:txBody>
          <a:bodyPr wrap="square" rtlCol="0">
            <a:spAutoFit/>
          </a:bodyPr>
          <a:lstStyle/>
          <a:p>
            <a:pPr marL="342900" indent="-342900">
              <a:buFont typeface="Arial" panose="020B0604020202020204" pitchFamily="34" charset="0"/>
              <a:buChar char="•"/>
            </a:pPr>
            <a:r>
              <a:rPr lang="en-US" sz="2400" noProof="0" dirty="0"/>
              <a:t> Accurate spin polarization measurement </a:t>
            </a:r>
            <a:r>
              <a:rPr lang="en-US" sz="2400" noProof="0" dirty="0">
                <a:sym typeface="Wingdings" panose="05000000000000000000" pitchFamily="2" charset="2"/>
              </a:rPr>
              <a:t> Mott polarimeter (5MeV, backscattering)</a:t>
            </a:r>
            <a:endParaRPr lang="en-US" sz="2400" noProof="0" dirty="0"/>
          </a:p>
          <a:p>
            <a:pPr marL="342900" indent="-342900">
              <a:buFont typeface="Arial" panose="020B0604020202020204" pitchFamily="34" charset="0"/>
              <a:buChar char="•"/>
            </a:pPr>
            <a:r>
              <a:rPr lang="en-US" sz="2400" noProof="0" dirty="0"/>
              <a:t>Spin manipulation </a:t>
            </a:r>
            <a:r>
              <a:rPr lang="en-US" sz="2400" noProof="0" dirty="0">
                <a:sym typeface="Wingdings" panose="05000000000000000000" pitchFamily="2" charset="2"/>
              </a:rPr>
              <a:t> „double“ Wien filter (100keV) for arbitrary orientation in space </a:t>
            </a:r>
          </a:p>
          <a:p>
            <a:pPr marL="342900" indent="-342900">
              <a:buFont typeface="Arial" panose="020B0604020202020204" pitchFamily="34" charset="0"/>
              <a:buChar char="•"/>
            </a:pPr>
            <a:r>
              <a:rPr lang="en-US" sz="2400" noProof="0" dirty="0"/>
              <a:t>Non invasive measurement of beam parameters under polarisation switch (various energies ) </a:t>
            </a:r>
            <a:r>
              <a:rPr lang="en-US" sz="2400" noProof="0" dirty="0">
                <a:sym typeface="Wingdings" panose="05000000000000000000" pitchFamily="2" charset="2"/>
              </a:rPr>
              <a:t> Resonant cavity monitors</a:t>
            </a:r>
            <a:r>
              <a:rPr lang="en-US" sz="2400" noProof="0" dirty="0"/>
              <a:t> </a:t>
            </a:r>
          </a:p>
        </p:txBody>
      </p:sp>
      <p:sp>
        <p:nvSpPr>
          <p:cNvPr id="16" name="Textfeld 15">
            <a:extLst>
              <a:ext uri="{FF2B5EF4-FFF2-40B4-BE49-F238E27FC236}">
                <a16:creationId xmlns:a16="http://schemas.microsoft.com/office/drawing/2014/main" id="{D2AC7625-941E-0678-5ED1-C0AFDE7EDCC2}"/>
              </a:ext>
            </a:extLst>
          </p:cNvPr>
          <p:cNvSpPr txBox="1"/>
          <p:nvPr/>
        </p:nvSpPr>
        <p:spPr>
          <a:xfrm flipH="1">
            <a:off x="1101159" y="6021288"/>
            <a:ext cx="2762593" cy="369332"/>
          </a:xfrm>
          <a:prstGeom prst="rect">
            <a:avLst/>
          </a:prstGeom>
          <a:noFill/>
        </p:spPr>
        <p:txBody>
          <a:bodyPr wrap="square" rtlCol="0">
            <a:spAutoFit/>
          </a:bodyPr>
          <a:lstStyle/>
          <a:p>
            <a:endParaRPr lang="en-US" noProof="0" dirty="0"/>
          </a:p>
        </p:txBody>
      </p:sp>
      <p:sp>
        <p:nvSpPr>
          <p:cNvPr id="18" name="Textfeld 17">
            <a:extLst>
              <a:ext uri="{FF2B5EF4-FFF2-40B4-BE49-F238E27FC236}">
                <a16:creationId xmlns:a16="http://schemas.microsoft.com/office/drawing/2014/main" id="{269EA37B-87EB-ABD0-4F7E-793C28D56BBC}"/>
              </a:ext>
            </a:extLst>
          </p:cNvPr>
          <p:cNvSpPr txBox="1"/>
          <p:nvPr/>
        </p:nvSpPr>
        <p:spPr>
          <a:xfrm>
            <a:off x="6606824" y="2889007"/>
            <a:ext cx="5009165" cy="923330"/>
          </a:xfrm>
          <a:prstGeom prst="rect">
            <a:avLst/>
          </a:prstGeom>
          <a:solidFill>
            <a:schemeClr val="bg1"/>
          </a:solidFill>
        </p:spPr>
        <p:txBody>
          <a:bodyPr wrap="square" rtlCol="0">
            <a:spAutoFit/>
          </a:bodyPr>
          <a:lstStyle/>
          <a:p>
            <a:r>
              <a:rPr lang="en-US" noProof="0" dirty="0"/>
              <a:t>Operation principle of MESA-Spin-Manipulator</a:t>
            </a:r>
          </a:p>
          <a:p>
            <a:r>
              <a:rPr lang="en-US" noProof="0" dirty="0"/>
              <a:t>(here shown option for 180 degree spin flip in </a:t>
            </a:r>
            <a:r>
              <a:rPr lang="en-US" noProof="0" dirty="0" err="1"/>
              <a:t>acclerator</a:t>
            </a:r>
            <a:r>
              <a:rPr lang="en-US" noProof="0" dirty="0"/>
              <a:t> plane)</a:t>
            </a:r>
          </a:p>
        </p:txBody>
      </p:sp>
      <p:sp>
        <p:nvSpPr>
          <p:cNvPr id="22" name="Datumsplatzhalter 21">
            <a:extLst>
              <a:ext uri="{FF2B5EF4-FFF2-40B4-BE49-F238E27FC236}">
                <a16:creationId xmlns:a16="http://schemas.microsoft.com/office/drawing/2014/main" id="{985FE3CE-CCA7-751E-80AE-18D14A7E0389}"/>
              </a:ext>
            </a:extLst>
          </p:cNvPr>
          <p:cNvSpPr>
            <a:spLocks noGrp="1"/>
          </p:cNvSpPr>
          <p:nvPr>
            <p:ph type="dt" sz="half" idx="10"/>
          </p:nvPr>
        </p:nvSpPr>
        <p:spPr/>
        <p:txBody>
          <a:bodyPr/>
          <a:lstStyle/>
          <a:p>
            <a:pPr>
              <a:defRPr/>
            </a:pPr>
            <a:fld id="{3EA13195-CF89-42D9-BF44-6FE3E3BD2211}" type="datetime1">
              <a:rPr lang="en-US" noProof="0" smtClean="0"/>
              <a:t>22.09.2025</a:t>
            </a:fld>
            <a:endParaRPr lang="en-US" noProof="0" dirty="0"/>
          </a:p>
        </p:txBody>
      </p:sp>
      <p:sp>
        <p:nvSpPr>
          <p:cNvPr id="23" name="Fußzeilenplatzhalter 22">
            <a:extLst>
              <a:ext uri="{FF2B5EF4-FFF2-40B4-BE49-F238E27FC236}">
                <a16:creationId xmlns:a16="http://schemas.microsoft.com/office/drawing/2014/main" id="{6CC1CC0A-FE4D-666D-96A5-AB7FB318F663}"/>
              </a:ext>
            </a:extLst>
          </p:cNvPr>
          <p:cNvSpPr>
            <a:spLocks noGrp="1"/>
          </p:cNvSpPr>
          <p:nvPr>
            <p:ph type="ftr" sz="quarter" idx="11"/>
          </p:nvPr>
        </p:nvSpPr>
        <p:spPr/>
        <p:txBody>
          <a:bodyPr/>
          <a:lstStyle/>
          <a:p>
            <a:pPr>
              <a:defRPr/>
            </a:pPr>
            <a:endParaRPr lang="en-US" noProof="0" dirty="0"/>
          </a:p>
        </p:txBody>
      </p:sp>
      <p:sp>
        <p:nvSpPr>
          <p:cNvPr id="24" name="Foliennummernplatzhalter 23">
            <a:extLst>
              <a:ext uri="{FF2B5EF4-FFF2-40B4-BE49-F238E27FC236}">
                <a16:creationId xmlns:a16="http://schemas.microsoft.com/office/drawing/2014/main" id="{0008F10E-2B1F-1135-B1C6-9727EE73902D}"/>
              </a:ext>
            </a:extLst>
          </p:cNvPr>
          <p:cNvSpPr>
            <a:spLocks noGrp="1"/>
          </p:cNvSpPr>
          <p:nvPr>
            <p:ph type="sldNum" sz="quarter" idx="12"/>
          </p:nvPr>
        </p:nvSpPr>
        <p:spPr/>
        <p:txBody>
          <a:bodyPr/>
          <a:lstStyle/>
          <a:p>
            <a:pPr>
              <a:defRPr/>
            </a:pPr>
            <a:fld id="{8509CF2F-E404-418A-A505-5C29661271FF}" type="slidenum">
              <a:rPr lang="en-US" noProof="0" smtClean="0"/>
              <a:pPr>
                <a:defRPr/>
              </a:pPr>
              <a:t>18</a:t>
            </a:fld>
            <a:endParaRPr lang="en-US" noProof="0" dirty="0"/>
          </a:p>
        </p:txBody>
      </p:sp>
      <p:pic>
        <p:nvPicPr>
          <p:cNvPr id="26" name="Grafik 25" descr="Ein Bild, das Waffe enthält.&#10;&#10;KI-generierte Inhalte können fehlerhaft sein.">
            <a:extLst>
              <a:ext uri="{FF2B5EF4-FFF2-40B4-BE49-F238E27FC236}">
                <a16:creationId xmlns:a16="http://schemas.microsoft.com/office/drawing/2014/main" id="{1CEAC8E5-3168-6DA6-757F-9C76B5E1D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419" y="2731680"/>
            <a:ext cx="4072544" cy="3324077"/>
          </a:xfrm>
          <a:prstGeom prst="rect">
            <a:avLst/>
          </a:prstGeom>
        </p:spPr>
      </p:pic>
      <p:cxnSp>
        <p:nvCxnSpPr>
          <p:cNvPr id="45" name="Gerade Verbindung mit Pfeil 44">
            <a:extLst>
              <a:ext uri="{FF2B5EF4-FFF2-40B4-BE49-F238E27FC236}">
                <a16:creationId xmlns:a16="http://schemas.microsoft.com/office/drawing/2014/main" id="{497C77BF-666F-C5C3-F70F-459133BC3F8B}"/>
              </a:ext>
            </a:extLst>
          </p:cNvPr>
          <p:cNvCxnSpPr/>
          <p:nvPr/>
        </p:nvCxnSpPr>
        <p:spPr>
          <a:xfrm flipV="1">
            <a:off x="863484" y="5537125"/>
            <a:ext cx="818580" cy="4320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282F6647-06F2-F75F-7566-D385A646FC5F}"/>
              </a:ext>
            </a:extLst>
          </p:cNvPr>
          <p:cNvSpPr txBox="1"/>
          <p:nvPr/>
        </p:nvSpPr>
        <p:spPr>
          <a:xfrm>
            <a:off x="409824" y="5389117"/>
            <a:ext cx="749629" cy="369332"/>
          </a:xfrm>
          <a:prstGeom prst="rect">
            <a:avLst/>
          </a:prstGeom>
          <a:noFill/>
        </p:spPr>
        <p:txBody>
          <a:bodyPr wrap="none" rtlCol="0">
            <a:spAutoFit/>
          </a:bodyPr>
          <a:lstStyle/>
          <a:p>
            <a:r>
              <a:rPr lang="en-US" noProof="0" dirty="0"/>
              <a:t>BEAM</a:t>
            </a:r>
          </a:p>
        </p:txBody>
      </p:sp>
      <p:sp>
        <p:nvSpPr>
          <p:cNvPr id="51" name="Textfeld 50">
            <a:extLst>
              <a:ext uri="{FF2B5EF4-FFF2-40B4-BE49-F238E27FC236}">
                <a16:creationId xmlns:a16="http://schemas.microsoft.com/office/drawing/2014/main" id="{F8C73878-B09D-5AA6-16AC-867DD559774C}"/>
              </a:ext>
            </a:extLst>
          </p:cNvPr>
          <p:cNvSpPr txBox="1"/>
          <p:nvPr/>
        </p:nvSpPr>
        <p:spPr>
          <a:xfrm>
            <a:off x="1107951" y="2693802"/>
            <a:ext cx="3777354" cy="646331"/>
          </a:xfrm>
          <a:prstGeom prst="rect">
            <a:avLst/>
          </a:prstGeom>
          <a:solidFill>
            <a:schemeClr val="bg1"/>
          </a:solidFill>
        </p:spPr>
        <p:txBody>
          <a:bodyPr wrap="square" rtlCol="0">
            <a:spAutoFit/>
          </a:bodyPr>
          <a:lstStyle/>
          <a:p>
            <a:r>
              <a:rPr lang="en-US" noProof="0" dirty="0"/>
              <a:t>Mott-polarimeter for 174 degree </a:t>
            </a:r>
          </a:p>
          <a:p>
            <a:r>
              <a:rPr lang="en-US" noProof="0" dirty="0"/>
              <a:t>backscattering on gold at 5 MeV </a:t>
            </a:r>
          </a:p>
        </p:txBody>
      </p:sp>
      <p:pic>
        <p:nvPicPr>
          <p:cNvPr id="53" name="Grafik 52">
            <a:extLst>
              <a:ext uri="{FF2B5EF4-FFF2-40B4-BE49-F238E27FC236}">
                <a16:creationId xmlns:a16="http://schemas.microsoft.com/office/drawing/2014/main" id="{D407D21A-6166-D634-2233-918F9B2743E4}"/>
              </a:ext>
            </a:extLst>
          </p:cNvPr>
          <p:cNvPicPr>
            <a:picLocks noChangeAspect="1"/>
          </p:cNvPicPr>
          <p:nvPr/>
        </p:nvPicPr>
        <p:blipFill>
          <a:blip r:embed="rId4"/>
          <a:stretch>
            <a:fillRect/>
          </a:stretch>
        </p:blipFill>
        <p:spPr>
          <a:xfrm>
            <a:off x="5848724" y="3975375"/>
            <a:ext cx="6151932" cy="1836271"/>
          </a:xfrm>
          <a:prstGeom prst="rect">
            <a:avLst/>
          </a:prstGeom>
          <a:solidFill>
            <a:srgbClr val="FF0000"/>
          </a:solidFill>
          <a:ln w="38100">
            <a:noFill/>
          </a:ln>
        </p:spPr>
      </p:pic>
      <p:cxnSp>
        <p:nvCxnSpPr>
          <p:cNvPr id="55" name="Gerade Verbindung mit Pfeil 54">
            <a:extLst>
              <a:ext uri="{FF2B5EF4-FFF2-40B4-BE49-F238E27FC236}">
                <a16:creationId xmlns:a16="http://schemas.microsoft.com/office/drawing/2014/main" id="{21A0308B-D932-BF6E-5632-BCD4212EF119}"/>
              </a:ext>
            </a:extLst>
          </p:cNvPr>
          <p:cNvCxnSpPr/>
          <p:nvPr/>
        </p:nvCxnSpPr>
        <p:spPr>
          <a:xfrm>
            <a:off x="1227529" y="5840643"/>
            <a:ext cx="278227" cy="363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 name="Textfeld 55">
            <a:extLst>
              <a:ext uri="{FF2B5EF4-FFF2-40B4-BE49-F238E27FC236}">
                <a16:creationId xmlns:a16="http://schemas.microsoft.com/office/drawing/2014/main" id="{502B548B-7C61-F806-3C36-2A3FEA7A967D}"/>
              </a:ext>
            </a:extLst>
          </p:cNvPr>
          <p:cNvSpPr txBox="1"/>
          <p:nvPr/>
        </p:nvSpPr>
        <p:spPr>
          <a:xfrm>
            <a:off x="1549150" y="6042333"/>
            <a:ext cx="615874" cy="369332"/>
          </a:xfrm>
          <a:prstGeom prst="rect">
            <a:avLst/>
          </a:prstGeom>
          <a:noFill/>
        </p:spPr>
        <p:txBody>
          <a:bodyPr wrap="none" rtlCol="0">
            <a:spAutoFit/>
          </a:bodyPr>
          <a:lstStyle/>
          <a:p>
            <a:r>
              <a:rPr lang="en-US" noProof="0" dirty="0"/>
              <a:t>SPIN</a:t>
            </a:r>
          </a:p>
        </p:txBody>
      </p:sp>
      <p:cxnSp>
        <p:nvCxnSpPr>
          <p:cNvPr id="57" name="Gerade Verbindung mit Pfeil 56">
            <a:extLst>
              <a:ext uri="{FF2B5EF4-FFF2-40B4-BE49-F238E27FC236}">
                <a16:creationId xmlns:a16="http://schemas.microsoft.com/office/drawing/2014/main" id="{1FA5CFBD-304A-7FCC-36CE-DDA01449862C}"/>
              </a:ext>
            </a:extLst>
          </p:cNvPr>
          <p:cNvCxnSpPr>
            <a:cxnSpLocks/>
          </p:cNvCxnSpPr>
          <p:nvPr/>
        </p:nvCxnSpPr>
        <p:spPr>
          <a:xfrm flipV="1">
            <a:off x="6091936" y="4933904"/>
            <a:ext cx="412311" cy="180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96F37FAA-4489-FAFD-C108-07A92B6E4B2D}"/>
              </a:ext>
            </a:extLst>
          </p:cNvPr>
          <p:cNvSpPr txBox="1"/>
          <p:nvPr/>
        </p:nvSpPr>
        <p:spPr>
          <a:xfrm>
            <a:off x="5935905" y="4390720"/>
            <a:ext cx="749629" cy="369332"/>
          </a:xfrm>
          <a:prstGeom prst="rect">
            <a:avLst/>
          </a:prstGeom>
          <a:noFill/>
        </p:spPr>
        <p:txBody>
          <a:bodyPr wrap="none" rtlCol="0">
            <a:spAutoFit/>
          </a:bodyPr>
          <a:lstStyle/>
          <a:p>
            <a:r>
              <a:rPr lang="en-US" noProof="0" dirty="0"/>
              <a:t>BEAM</a:t>
            </a:r>
          </a:p>
        </p:txBody>
      </p:sp>
      <p:cxnSp>
        <p:nvCxnSpPr>
          <p:cNvPr id="60" name="Gerade Verbindung mit Pfeil 59">
            <a:extLst>
              <a:ext uri="{FF2B5EF4-FFF2-40B4-BE49-F238E27FC236}">
                <a16:creationId xmlns:a16="http://schemas.microsoft.com/office/drawing/2014/main" id="{0D37E4A9-2A54-20C6-52C3-6A6DA31E956C}"/>
              </a:ext>
            </a:extLst>
          </p:cNvPr>
          <p:cNvCxnSpPr>
            <a:cxnSpLocks/>
          </p:cNvCxnSpPr>
          <p:nvPr/>
        </p:nvCxnSpPr>
        <p:spPr>
          <a:xfrm>
            <a:off x="8272474" y="4976288"/>
            <a:ext cx="45242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CE0B22CF-D636-856D-E29C-021075D88AEC}"/>
              </a:ext>
            </a:extLst>
          </p:cNvPr>
          <p:cNvCxnSpPr>
            <a:cxnSpLocks/>
          </p:cNvCxnSpPr>
          <p:nvPr/>
        </p:nvCxnSpPr>
        <p:spPr>
          <a:xfrm>
            <a:off x="10056440" y="4951944"/>
            <a:ext cx="63914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8ED01A55-B681-A0F3-BE87-275CA250C957}"/>
              </a:ext>
            </a:extLst>
          </p:cNvPr>
          <p:cNvCxnSpPr>
            <a:cxnSpLocks/>
          </p:cNvCxnSpPr>
          <p:nvPr/>
        </p:nvCxnSpPr>
        <p:spPr>
          <a:xfrm>
            <a:off x="11632108" y="4951944"/>
            <a:ext cx="36854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id="{E4251726-2578-E666-65DD-DE54FBD7CA43}"/>
              </a:ext>
            </a:extLst>
          </p:cNvPr>
          <p:cNvSpPr/>
          <p:nvPr/>
        </p:nvSpPr>
        <p:spPr bwMode="auto">
          <a:xfrm>
            <a:off x="191344" y="2623628"/>
            <a:ext cx="5112568" cy="3766992"/>
          </a:xfrm>
          <a:prstGeom prst="rect">
            <a:avLst/>
          </a:prstGeom>
          <a:noFill/>
          <a:ln w="38100">
            <a:solidFill>
              <a:schemeClr val="tx1"/>
            </a:solidFill>
          </a:ln>
          <a:effec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ysClr val="windowText" lastClr="000000"/>
              </a:solidFill>
              <a:effectLst/>
              <a:uLnTx/>
              <a:uFillTx/>
            </a:endParaRPr>
          </a:p>
        </p:txBody>
      </p:sp>
      <p:sp>
        <p:nvSpPr>
          <p:cNvPr id="70" name="Rechteck 69">
            <a:extLst>
              <a:ext uri="{FF2B5EF4-FFF2-40B4-BE49-F238E27FC236}">
                <a16:creationId xmlns:a16="http://schemas.microsoft.com/office/drawing/2014/main" id="{BDDBDF6B-4F3D-EC7D-0438-0F426F16B7FE}"/>
              </a:ext>
            </a:extLst>
          </p:cNvPr>
          <p:cNvSpPr/>
          <p:nvPr/>
        </p:nvSpPr>
        <p:spPr bwMode="auto">
          <a:xfrm>
            <a:off x="5990102" y="2623628"/>
            <a:ext cx="6081261" cy="3698168"/>
          </a:xfrm>
          <a:prstGeom prst="rect">
            <a:avLst/>
          </a:prstGeom>
          <a:noFill/>
          <a:ln w="38100">
            <a:solidFill>
              <a:schemeClr val="tx1"/>
            </a:solidFill>
          </a:ln>
          <a:effec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ysClr val="windowText" lastClr="000000"/>
              </a:solidFill>
              <a:effectLst/>
              <a:uLnTx/>
              <a:uFillTx/>
            </a:endParaRPr>
          </a:p>
        </p:txBody>
      </p:sp>
      <p:sp>
        <p:nvSpPr>
          <p:cNvPr id="71" name="Textfeld 70">
            <a:extLst>
              <a:ext uri="{FF2B5EF4-FFF2-40B4-BE49-F238E27FC236}">
                <a16:creationId xmlns:a16="http://schemas.microsoft.com/office/drawing/2014/main" id="{CBDC4DE7-48B6-447D-273F-C47A67D22491}"/>
              </a:ext>
            </a:extLst>
          </p:cNvPr>
          <p:cNvSpPr txBox="1"/>
          <p:nvPr/>
        </p:nvSpPr>
        <p:spPr>
          <a:xfrm>
            <a:off x="4474182" y="6131846"/>
            <a:ext cx="1494751" cy="246221"/>
          </a:xfrm>
          <a:prstGeom prst="rect">
            <a:avLst/>
          </a:prstGeom>
          <a:noFill/>
        </p:spPr>
        <p:txBody>
          <a:bodyPr wrap="square" rtlCol="0">
            <a:spAutoFit/>
          </a:bodyPr>
          <a:lstStyle/>
          <a:p>
            <a:r>
              <a:rPr lang="en-US" sz="1000" noProof="0" dirty="0"/>
              <a:t>R. Thapa</a:t>
            </a:r>
          </a:p>
        </p:txBody>
      </p:sp>
      <p:sp>
        <p:nvSpPr>
          <p:cNvPr id="72" name="Textfeld 71">
            <a:extLst>
              <a:ext uri="{FF2B5EF4-FFF2-40B4-BE49-F238E27FC236}">
                <a16:creationId xmlns:a16="http://schemas.microsoft.com/office/drawing/2014/main" id="{B6314FB7-DE89-D2DE-26D6-1FE32B911C0E}"/>
              </a:ext>
            </a:extLst>
          </p:cNvPr>
          <p:cNvSpPr txBox="1"/>
          <p:nvPr/>
        </p:nvSpPr>
        <p:spPr>
          <a:xfrm>
            <a:off x="11208568" y="6042333"/>
            <a:ext cx="2438296" cy="246221"/>
          </a:xfrm>
          <a:prstGeom prst="rect">
            <a:avLst/>
          </a:prstGeom>
          <a:noFill/>
        </p:spPr>
        <p:txBody>
          <a:bodyPr wrap="square" rtlCol="0">
            <a:spAutoFit/>
          </a:bodyPr>
          <a:lstStyle/>
          <a:p>
            <a:r>
              <a:rPr lang="en-US" sz="1000" noProof="0" dirty="0"/>
              <a:t>Ch. Matejcek </a:t>
            </a:r>
          </a:p>
        </p:txBody>
      </p:sp>
    </p:spTree>
    <p:extLst>
      <p:ext uri="{BB962C8B-B14F-4D97-AF65-F5344CB8AC3E}">
        <p14:creationId xmlns:p14="http://schemas.microsoft.com/office/powerpoint/2010/main" val="119148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6AFD0-3E20-5CDA-637C-B4EEBBEEA7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066FCC-8175-3252-34A6-DB690FABCD6B}"/>
              </a:ext>
            </a:extLst>
          </p:cNvPr>
          <p:cNvSpPr>
            <a:spLocks noGrp="1"/>
          </p:cNvSpPr>
          <p:nvPr>
            <p:ph type="title" idx="4294967295"/>
          </p:nvPr>
        </p:nvSpPr>
        <p:spPr>
          <a:xfrm>
            <a:off x="0" y="0"/>
            <a:ext cx="10972800" cy="685800"/>
          </a:xfrm>
        </p:spPr>
        <p:txBody>
          <a:bodyPr>
            <a:normAutofit/>
          </a:bodyPr>
          <a:lstStyle/>
          <a:p>
            <a:r>
              <a:rPr lang="en-US" sz="3200" noProof="0" dirty="0"/>
              <a:t>Spin polarized beams at MESA - support of P2 experiment </a:t>
            </a:r>
          </a:p>
        </p:txBody>
      </p:sp>
      <p:sp>
        <p:nvSpPr>
          <p:cNvPr id="3" name="Textfeld 2">
            <a:extLst>
              <a:ext uri="{FF2B5EF4-FFF2-40B4-BE49-F238E27FC236}">
                <a16:creationId xmlns:a16="http://schemas.microsoft.com/office/drawing/2014/main" id="{BC23E4DF-ABE9-A955-AF2B-32CB1C5BD632}"/>
              </a:ext>
            </a:extLst>
          </p:cNvPr>
          <p:cNvSpPr txBox="1"/>
          <p:nvPr/>
        </p:nvSpPr>
        <p:spPr>
          <a:xfrm>
            <a:off x="460892" y="966444"/>
            <a:ext cx="11305256" cy="1231106"/>
          </a:xfrm>
          <a:prstGeom prst="rect">
            <a:avLst/>
          </a:prstGeom>
          <a:noFill/>
        </p:spPr>
        <p:txBody>
          <a:bodyPr wrap="square" rtlCol="0">
            <a:spAutoFit/>
          </a:bodyPr>
          <a:lstStyle/>
          <a:p>
            <a:pPr marL="342900" indent="-342900">
              <a:buFont typeface="Arial" panose="020B0604020202020204" pitchFamily="34" charset="0"/>
              <a:buChar char="•"/>
            </a:pPr>
            <a:r>
              <a:rPr lang="en-US" noProof="0" dirty="0">
                <a:sym typeface="Wingdings" panose="05000000000000000000" pitchFamily="2" charset="2"/>
              </a:rPr>
              <a:t>Mott polarimeter under test at MAMI: Detection system works, first asymmetries on gold targets  measured</a:t>
            </a:r>
            <a:endParaRPr lang="en-US" noProof="0" dirty="0"/>
          </a:p>
          <a:p>
            <a:pPr marL="342900" indent="-342900">
              <a:buFont typeface="Arial" panose="020B0604020202020204" pitchFamily="34" charset="0"/>
              <a:buChar char="•"/>
            </a:pPr>
            <a:r>
              <a:rPr lang="en-US" noProof="0" dirty="0">
                <a:sym typeface="Wingdings" panose="05000000000000000000" pitchFamily="2" charset="2"/>
              </a:rPr>
              <a:t>„Double“ Wien filter (100keV) both Filters and Solenoid operated with beam at parameters for 90 degree rotation  </a:t>
            </a:r>
          </a:p>
          <a:p>
            <a:pPr marL="285750" indent="-285750">
              <a:buFont typeface="Arial" panose="020B0604020202020204" pitchFamily="34" charset="0"/>
              <a:buChar char="•"/>
            </a:pPr>
            <a:r>
              <a:rPr lang="en-US" noProof="0" dirty="0">
                <a:sym typeface="Wingdings" panose="05000000000000000000" pitchFamily="2" charset="2"/>
              </a:rPr>
              <a:t>   </a:t>
            </a:r>
            <a:r>
              <a:rPr lang="en-US" noProof="0" dirty="0" err="1">
                <a:sym typeface="Wingdings" panose="05000000000000000000" pitchFamily="2" charset="2"/>
              </a:rPr>
              <a:t>kHZ</a:t>
            </a:r>
            <a:r>
              <a:rPr lang="en-US" noProof="0" dirty="0">
                <a:sym typeface="Wingdings" panose="05000000000000000000" pitchFamily="2" charset="2"/>
              </a:rPr>
              <a:t>-rate polarization switching obtained and beam current variation detected with 2.6 GHz RF-Monitor</a:t>
            </a:r>
          </a:p>
          <a:p>
            <a:pPr marL="285750" indent="-285750">
              <a:buFont typeface="Arial" panose="020B0604020202020204" pitchFamily="34" charset="0"/>
              <a:buChar char="•"/>
            </a:pPr>
            <a:r>
              <a:rPr lang="en-US" noProof="0" dirty="0">
                <a:sym typeface="Wingdings" panose="05000000000000000000" pitchFamily="2" charset="2"/>
              </a:rPr>
              <a:t>   Bunched polarized  beam achieved by </a:t>
            </a:r>
            <a:r>
              <a:rPr lang="en-US" noProof="0" dirty="0" err="1">
                <a:sym typeface="Wingdings" panose="05000000000000000000" pitchFamily="2" charset="2"/>
              </a:rPr>
              <a:t>photo.source</a:t>
            </a:r>
            <a:r>
              <a:rPr lang="en-US" noProof="0" dirty="0">
                <a:sym typeface="Wingdings" panose="05000000000000000000" pitchFamily="2" charset="2"/>
              </a:rPr>
              <a:t> using RF-synchronized  high power fiber laser (150ps FWHM</a:t>
            </a:r>
            <a:r>
              <a:rPr lang="en-US" sz="2000" noProof="0" dirty="0">
                <a:sym typeface="Wingdings" panose="05000000000000000000" pitchFamily="2" charset="2"/>
              </a:rPr>
              <a:t>)</a:t>
            </a:r>
          </a:p>
        </p:txBody>
      </p:sp>
      <p:pic>
        <p:nvPicPr>
          <p:cNvPr id="9" name="Grafik 8" descr="Ein Bild, das Maschine, Bautechnik, Industrie, Stahl enthält.&#10;&#10;KI-generierte Inhalte können fehlerhaft sein.">
            <a:extLst>
              <a:ext uri="{FF2B5EF4-FFF2-40B4-BE49-F238E27FC236}">
                <a16:creationId xmlns:a16="http://schemas.microsoft.com/office/drawing/2014/main" id="{22EAB907-1503-A4F6-43AC-F645A0C05405}"/>
              </a:ext>
            </a:extLst>
          </p:cNvPr>
          <p:cNvPicPr>
            <a:picLocks noChangeAspect="1"/>
          </p:cNvPicPr>
          <p:nvPr/>
        </p:nvPicPr>
        <p:blipFill>
          <a:blip r:embed="rId3" cstate="print">
            <a:extLst>
              <a:ext uri="{28A0092B-C50C-407E-A947-70E740481C1C}">
                <a14:useLocalDpi xmlns:a14="http://schemas.microsoft.com/office/drawing/2010/main" val="0"/>
              </a:ext>
            </a:extLst>
          </a:blip>
          <a:srcRect t="18100"/>
          <a:stretch>
            <a:fillRect/>
          </a:stretch>
        </p:blipFill>
        <p:spPr>
          <a:xfrm>
            <a:off x="436233" y="2904707"/>
            <a:ext cx="4814339" cy="2957211"/>
          </a:xfrm>
          <a:prstGeom prst="rect">
            <a:avLst/>
          </a:prstGeom>
        </p:spPr>
      </p:pic>
      <p:sp>
        <p:nvSpPr>
          <p:cNvPr id="16" name="Textfeld 15">
            <a:extLst>
              <a:ext uri="{FF2B5EF4-FFF2-40B4-BE49-F238E27FC236}">
                <a16:creationId xmlns:a16="http://schemas.microsoft.com/office/drawing/2014/main" id="{02839CEC-510D-49CD-A9F1-1B0214AF4E2B}"/>
              </a:ext>
            </a:extLst>
          </p:cNvPr>
          <p:cNvSpPr txBox="1"/>
          <p:nvPr/>
        </p:nvSpPr>
        <p:spPr>
          <a:xfrm flipH="1">
            <a:off x="1101159" y="6021288"/>
            <a:ext cx="2762593" cy="369332"/>
          </a:xfrm>
          <a:prstGeom prst="rect">
            <a:avLst/>
          </a:prstGeom>
          <a:noFill/>
        </p:spPr>
        <p:txBody>
          <a:bodyPr wrap="square" rtlCol="0">
            <a:spAutoFit/>
          </a:bodyPr>
          <a:lstStyle/>
          <a:p>
            <a:endParaRPr lang="en-US" noProof="0" dirty="0"/>
          </a:p>
        </p:txBody>
      </p:sp>
      <p:sp>
        <p:nvSpPr>
          <p:cNvPr id="17" name="Textfeld 16">
            <a:extLst>
              <a:ext uri="{FF2B5EF4-FFF2-40B4-BE49-F238E27FC236}">
                <a16:creationId xmlns:a16="http://schemas.microsoft.com/office/drawing/2014/main" id="{5B48C57E-3464-674B-EC52-24B70BC83671}"/>
              </a:ext>
            </a:extLst>
          </p:cNvPr>
          <p:cNvSpPr txBox="1"/>
          <p:nvPr/>
        </p:nvSpPr>
        <p:spPr>
          <a:xfrm>
            <a:off x="929061" y="2328892"/>
            <a:ext cx="4198988" cy="646331"/>
          </a:xfrm>
          <a:prstGeom prst="rect">
            <a:avLst/>
          </a:prstGeom>
          <a:solidFill>
            <a:schemeClr val="bg1"/>
          </a:solidFill>
        </p:spPr>
        <p:txBody>
          <a:bodyPr wrap="square" rtlCol="0">
            <a:spAutoFit/>
          </a:bodyPr>
          <a:lstStyle/>
          <a:p>
            <a:r>
              <a:rPr lang="en-US" noProof="0" dirty="0"/>
              <a:t>MESA-Mott under  test at MAMI</a:t>
            </a:r>
          </a:p>
          <a:p>
            <a:r>
              <a:rPr lang="en-US" noProof="0" dirty="0"/>
              <a:t>Elastic backscattering under 174 degree</a:t>
            </a:r>
          </a:p>
        </p:txBody>
      </p:sp>
      <p:sp>
        <p:nvSpPr>
          <p:cNvPr id="18" name="Textfeld 17">
            <a:extLst>
              <a:ext uri="{FF2B5EF4-FFF2-40B4-BE49-F238E27FC236}">
                <a16:creationId xmlns:a16="http://schemas.microsoft.com/office/drawing/2014/main" id="{90217B50-8D16-7200-4C6A-67D7EE21183C}"/>
              </a:ext>
            </a:extLst>
          </p:cNvPr>
          <p:cNvSpPr txBox="1"/>
          <p:nvPr/>
        </p:nvSpPr>
        <p:spPr>
          <a:xfrm>
            <a:off x="6625405" y="2368073"/>
            <a:ext cx="4198989" cy="369332"/>
          </a:xfrm>
          <a:prstGeom prst="rect">
            <a:avLst/>
          </a:prstGeom>
          <a:solidFill>
            <a:schemeClr val="bg1"/>
          </a:solidFill>
        </p:spPr>
        <p:txBody>
          <a:bodyPr wrap="square" rtlCol="0">
            <a:spAutoFit/>
          </a:bodyPr>
          <a:lstStyle/>
          <a:p>
            <a:r>
              <a:rPr lang="en-US" noProof="0" dirty="0"/>
              <a:t>Wien filter assembly/HF-monitor at MESA</a:t>
            </a:r>
          </a:p>
        </p:txBody>
      </p:sp>
      <p:sp>
        <p:nvSpPr>
          <p:cNvPr id="4" name="Datumsplatzhalter 3">
            <a:extLst>
              <a:ext uri="{FF2B5EF4-FFF2-40B4-BE49-F238E27FC236}">
                <a16:creationId xmlns:a16="http://schemas.microsoft.com/office/drawing/2014/main" id="{D3831502-B10A-4BF1-03FF-D7BBED5B66A9}"/>
              </a:ext>
            </a:extLst>
          </p:cNvPr>
          <p:cNvSpPr>
            <a:spLocks noGrp="1"/>
          </p:cNvSpPr>
          <p:nvPr>
            <p:ph type="dt" sz="half" idx="10"/>
          </p:nvPr>
        </p:nvSpPr>
        <p:spPr/>
        <p:txBody>
          <a:bodyPr/>
          <a:lstStyle/>
          <a:p>
            <a:pPr>
              <a:defRPr/>
            </a:pPr>
            <a:fld id="{C09C50B0-69CC-4238-BD14-1B0C6937B399}" type="datetime1">
              <a:rPr lang="en-US" noProof="0" smtClean="0"/>
              <a:t>22.09.2025</a:t>
            </a:fld>
            <a:endParaRPr lang="en-US" noProof="0" dirty="0"/>
          </a:p>
        </p:txBody>
      </p:sp>
      <p:sp>
        <p:nvSpPr>
          <p:cNvPr id="5" name="Fußzeilenplatzhalter 4">
            <a:extLst>
              <a:ext uri="{FF2B5EF4-FFF2-40B4-BE49-F238E27FC236}">
                <a16:creationId xmlns:a16="http://schemas.microsoft.com/office/drawing/2014/main" id="{F1E68717-935A-1342-31AB-123AFEE487C5}"/>
              </a:ext>
            </a:extLst>
          </p:cNvPr>
          <p:cNvSpPr>
            <a:spLocks noGrp="1"/>
          </p:cNvSpPr>
          <p:nvPr>
            <p:ph type="ftr" sz="quarter" idx="11"/>
          </p:nvPr>
        </p:nvSpPr>
        <p:spPr/>
        <p:txBody>
          <a:bodyPr/>
          <a:lstStyle/>
          <a:p>
            <a:pPr>
              <a:defRPr/>
            </a:pPr>
            <a:endParaRPr lang="en-US" noProof="0" dirty="0"/>
          </a:p>
        </p:txBody>
      </p:sp>
      <p:sp>
        <p:nvSpPr>
          <p:cNvPr id="6" name="Foliennummernplatzhalter 5">
            <a:extLst>
              <a:ext uri="{FF2B5EF4-FFF2-40B4-BE49-F238E27FC236}">
                <a16:creationId xmlns:a16="http://schemas.microsoft.com/office/drawing/2014/main" id="{75C1A814-AA4B-FE2F-57A3-D08744485525}"/>
              </a:ext>
            </a:extLst>
          </p:cNvPr>
          <p:cNvSpPr>
            <a:spLocks noGrp="1"/>
          </p:cNvSpPr>
          <p:nvPr>
            <p:ph type="sldNum" sz="quarter" idx="12"/>
          </p:nvPr>
        </p:nvSpPr>
        <p:spPr/>
        <p:txBody>
          <a:bodyPr/>
          <a:lstStyle/>
          <a:p>
            <a:pPr>
              <a:defRPr/>
            </a:pPr>
            <a:fld id="{8509CF2F-E404-418A-A505-5C29661271FF}" type="slidenum">
              <a:rPr lang="en-US" noProof="0" smtClean="0"/>
              <a:pPr>
                <a:defRPr/>
              </a:pPr>
              <a:t>19</a:t>
            </a:fld>
            <a:endParaRPr lang="en-US" noProof="0" dirty="0"/>
          </a:p>
        </p:txBody>
      </p:sp>
      <p:pic>
        <p:nvPicPr>
          <p:cNvPr id="10" name="Grafik 9" descr="Ein Bild, das Kreis, Uhr, Kunst, Design enthält.&#10;&#10;KI-generierte Inhalte können fehlerhaft sein.">
            <a:extLst>
              <a:ext uri="{FF2B5EF4-FFF2-40B4-BE49-F238E27FC236}">
                <a16:creationId xmlns:a16="http://schemas.microsoft.com/office/drawing/2014/main" id="{9DAC7DBB-2216-34B0-8D02-26F5F8A24548}"/>
              </a:ext>
            </a:extLst>
          </p:cNvPr>
          <p:cNvPicPr>
            <a:picLocks noChangeAspect="1"/>
          </p:cNvPicPr>
          <p:nvPr/>
        </p:nvPicPr>
        <p:blipFill>
          <a:blip r:embed="rId4" cstate="print">
            <a:extLst>
              <a:ext uri="{28A0092B-C50C-407E-A947-70E740481C1C}">
                <a14:useLocalDpi xmlns:a14="http://schemas.microsoft.com/office/drawing/2010/main" val="0"/>
              </a:ext>
            </a:extLst>
          </a:blip>
          <a:srcRect l="48430"/>
          <a:stretch>
            <a:fillRect/>
          </a:stretch>
        </p:blipFill>
        <p:spPr>
          <a:xfrm>
            <a:off x="469372" y="4356069"/>
            <a:ext cx="1572793" cy="1629763"/>
          </a:xfrm>
          <a:prstGeom prst="rect">
            <a:avLst/>
          </a:prstGeom>
        </p:spPr>
      </p:pic>
      <p:cxnSp>
        <p:nvCxnSpPr>
          <p:cNvPr id="21" name="Gerade Verbindung mit Pfeil 20">
            <a:extLst>
              <a:ext uri="{FF2B5EF4-FFF2-40B4-BE49-F238E27FC236}">
                <a16:creationId xmlns:a16="http://schemas.microsoft.com/office/drawing/2014/main" id="{5722A740-F613-8CF6-C556-9BFA7FE872B6}"/>
              </a:ext>
            </a:extLst>
          </p:cNvPr>
          <p:cNvCxnSpPr>
            <a:cxnSpLocks/>
          </p:cNvCxnSpPr>
          <p:nvPr/>
        </p:nvCxnSpPr>
        <p:spPr>
          <a:xfrm flipH="1">
            <a:off x="5250572" y="3959223"/>
            <a:ext cx="63791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2D51C909-F361-9C5D-3B8B-8FF7015467AC}"/>
              </a:ext>
            </a:extLst>
          </p:cNvPr>
          <p:cNvCxnSpPr>
            <a:cxnSpLocks/>
          </p:cNvCxnSpPr>
          <p:nvPr/>
        </p:nvCxnSpPr>
        <p:spPr>
          <a:xfrm>
            <a:off x="6274788" y="6180014"/>
            <a:ext cx="5294912" cy="0"/>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8" name="Textfeld 37">
            <a:extLst>
              <a:ext uri="{FF2B5EF4-FFF2-40B4-BE49-F238E27FC236}">
                <a16:creationId xmlns:a16="http://schemas.microsoft.com/office/drawing/2014/main" id="{382122B9-3E41-3F48-DF15-C3099C178805}"/>
              </a:ext>
            </a:extLst>
          </p:cNvPr>
          <p:cNvSpPr txBox="1"/>
          <p:nvPr/>
        </p:nvSpPr>
        <p:spPr>
          <a:xfrm>
            <a:off x="8540244" y="5826189"/>
            <a:ext cx="796116" cy="369332"/>
          </a:xfrm>
          <a:prstGeom prst="rect">
            <a:avLst/>
          </a:prstGeom>
          <a:noFill/>
        </p:spPr>
        <p:txBody>
          <a:bodyPr wrap="square" rtlCol="0">
            <a:spAutoFit/>
          </a:bodyPr>
          <a:lstStyle/>
          <a:p>
            <a:r>
              <a:rPr lang="en-US" noProof="0" dirty="0"/>
              <a:t>~1.8m</a:t>
            </a:r>
          </a:p>
        </p:txBody>
      </p:sp>
      <p:sp>
        <p:nvSpPr>
          <p:cNvPr id="50" name="Textfeld 49">
            <a:extLst>
              <a:ext uri="{FF2B5EF4-FFF2-40B4-BE49-F238E27FC236}">
                <a16:creationId xmlns:a16="http://schemas.microsoft.com/office/drawing/2014/main" id="{EB7368A4-6817-9C60-E6F4-264A97F07E44}"/>
              </a:ext>
            </a:extLst>
          </p:cNvPr>
          <p:cNvSpPr txBox="1"/>
          <p:nvPr/>
        </p:nvSpPr>
        <p:spPr>
          <a:xfrm>
            <a:off x="906201" y="3063418"/>
            <a:ext cx="1018116" cy="646331"/>
          </a:xfrm>
          <a:prstGeom prst="rect">
            <a:avLst/>
          </a:prstGeom>
          <a:solidFill>
            <a:schemeClr val="bg1"/>
          </a:solidFill>
        </p:spPr>
        <p:txBody>
          <a:bodyPr wrap="square" rtlCol="0">
            <a:spAutoFit/>
          </a:bodyPr>
          <a:lstStyle/>
          <a:p>
            <a:r>
              <a:rPr lang="en-US" noProof="0" dirty="0"/>
              <a:t>Target</a:t>
            </a:r>
          </a:p>
          <a:p>
            <a:r>
              <a:rPr lang="en-US" noProof="0" dirty="0"/>
              <a:t>chamber</a:t>
            </a:r>
          </a:p>
        </p:txBody>
      </p:sp>
      <p:sp>
        <p:nvSpPr>
          <p:cNvPr id="51" name="Textfeld 50">
            <a:extLst>
              <a:ext uri="{FF2B5EF4-FFF2-40B4-BE49-F238E27FC236}">
                <a16:creationId xmlns:a16="http://schemas.microsoft.com/office/drawing/2014/main" id="{ED7DE8AD-4DAB-E295-94A8-801725DB6241}"/>
              </a:ext>
            </a:extLst>
          </p:cNvPr>
          <p:cNvSpPr txBox="1"/>
          <p:nvPr/>
        </p:nvSpPr>
        <p:spPr>
          <a:xfrm>
            <a:off x="3547594" y="3059668"/>
            <a:ext cx="1334175" cy="369332"/>
          </a:xfrm>
          <a:prstGeom prst="rect">
            <a:avLst/>
          </a:prstGeom>
          <a:solidFill>
            <a:schemeClr val="bg1"/>
          </a:solidFill>
        </p:spPr>
        <p:txBody>
          <a:bodyPr wrap="square" rtlCol="0">
            <a:spAutoFit/>
          </a:bodyPr>
          <a:lstStyle/>
          <a:p>
            <a:r>
              <a:rPr lang="en-US" noProof="0" dirty="0"/>
              <a:t>Detectors</a:t>
            </a:r>
          </a:p>
        </p:txBody>
      </p:sp>
      <p:cxnSp>
        <p:nvCxnSpPr>
          <p:cNvPr id="53" name="Gerade Verbindung mit Pfeil 52">
            <a:extLst>
              <a:ext uri="{FF2B5EF4-FFF2-40B4-BE49-F238E27FC236}">
                <a16:creationId xmlns:a16="http://schemas.microsoft.com/office/drawing/2014/main" id="{8E18F6AF-E64C-1938-CD74-AE9D820CC8FF}"/>
              </a:ext>
            </a:extLst>
          </p:cNvPr>
          <p:cNvCxnSpPr>
            <a:cxnSpLocks/>
          </p:cNvCxnSpPr>
          <p:nvPr/>
        </p:nvCxnSpPr>
        <p:spPr>
          <a:xfrm flipH="1">
            <a:off x="2227077" y="3978768"/>
            <a:ext cx="2993157" cy="33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8B65BAB0-286B-4CCF-6039-3680DE03AE70}"/>
              </a:ext>
            </a:extLst>
          </p:cNvPr>
          <p:cNvCxnSpPr>
            <a:cxnSpLocks/>
          </p:cNvCxnSpPr>
          <p:nvPr/>
        </p:nvCxnSpPr>
        <p:spPr>
          <a:xfrm flipV="1">
            <a:off x="2438399" y="3818787"/>
            <a:ext cx="1310860" cy="193457"/>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Textfeld 57">
            <a:extLst>
              <a:ext uri="{FF2B5EF4-FFF2-40B4-BE49-F238E27FC236}">
                <a16:creationId xmlns:a16="http://schemas.microsoft.com/office/drawing/2014/main" id="{38D2BF4C-FCBF-07B0-3E20-B1C391287258}"/>
              </a:ext>
            </a:extLst>
          </p:cNvPr>
          <p:cNvSpPr txBox="1"/>
          <p:nvPr/>
        </p:nvSpPr>
        <p:spPr>
          <a:xfrm>
            <a:off x="2042165" y="5270418"/>
            <a:ext cx="1334175" cy="369332"/>
          </a:xfrm>
          <a:prstGeom prst="rect">
            <a:avLst/>
          </a:prstGeom>
          <a:solidFill>
            <a:schemeClr val="bg1"/>
          </a:solidFill>
        </p:spPr>
        <p:txBody>
          <a:bodyPr wrap="square" rtlCol="0">
            <a:spAutoFit/>
          </a:bodyPr>
          <a:lstStyle/>
          <a:p>
            <a:r>
              <a:rPr lang="en-US" noProof="0" dirty="0"/>
              <a:t>Gold targets</a:t>
            </a:r>
          </a:p>
        </p:txBody>
      </p:sp>
      <p:grpSp>
        <p:nvGrpSpPr>
          <p:cNvPr id="64" name="Gruppieren 63">
            <a:extLst>
              <a:ext uri="{FF2B5EF4-FFF2-40B4-BE49-F238E27FC236}">
                <a16:creationId xmlns:a16="http://schemas.microsoft.com/office/drawing/2014/main" id="{4208EE68-9FD2-AC31-B821-9EF6404F4AC8}"/>
              </a:ext>
            </a:extLst>
          </p:cNvPr>
          <p:cNvGrpSpPr/>
          <p:nvPr/>
        </p:nvGrpSpPr>
        <p:grpSpPr>
          <a:xfrm>
            <a:off x="6120143" y="2964300"/>
            <a:ext cx="7094293" cy="2482157"/>
            <a:chOff x="6068740" y="3477149"/>
            <a:chExt cx="7094293" cy="2482157"/>
          </a:xfrm>
        </p:grpSpPr>
        <p:pic>
          <p:nvPicPr>
            <p:cNvPr id="20" name="Grafik 19" descr="Ein Bild, das Maschine, Bautechnik, Industrie, Stahl enthält.&#10;&#10;KI-generierte Inhalte können fehlerhaft sein.">
              <a:extLst>
                <a:ext uri="{FF2B5EF4-FFF2-40B4-BE49-F238E27FC236}">
                  <a16:creationId xmlns:a16="http://schemas.microsoft.com/office/drawing/2014/main" id="{D529DC53-AB53-78FD-5EAC-55C6C8938E62}"/>
                </a:ext>
              </a:extLst>
            </p:cNvPr>
            <p:cNvPicPr>
              <a:picLocks noChangeAspect="1"/>
            </p:cNvPicPr>
            <p:nvPr/>
          </p:nvPicPr>
          <p:blipFill>
            <a:blip r:embed="rId5" cstate="print">
              <a:extLst>
                <a:ext uri="{28A0092B-C50C-407E-A947-70E740481C1C}">
                  <a14:useLocalDpi xmlns:a14="http://schemas.microsoft.com/office/drawing/2010/main" val="0"/>
                </a:ext>
              </a:extLst>
            </a:blip>
            <a:srcRect l="6255" t="45328"/>
            <a:stretch>
              <a:fillRect/>
            </a:stretch>
          </p:blipFill>
          <p:spPr>
            <a:xfrm>
              <a:off x="6068740" y="3477149"/>
              <a:ext cx="5500960" cy="2406104"/>
            </a:xfrm>
            <a:prstGeom prst="rect">
              <a:avLst/>
            </a:prstGeom>
          </p:spPr>
        </p:pic>
        <p:grpSp>
          <p:nvGrpSpPr>
            <p:cNvPr id="63" name="Gruppieren 62">
              <a:extLst>
                <a:ext uri="{FF2B5EF4-FFF2-40B4-BE49-F238E27FC236}">
                  <a16:creationId xmlns:a16="http://schemas.microsoft.com/office/drawing/2014/main" id="{9821084F-8EB5-A1EB-B5F6-63B281E46BEF}"/>
                </a:ext>
              </a:extLst>
            </p:cNvPr>
            <p:cNvGrpSpPr/>
            <p:nvPr/>
          </p:nvGrpSpPr>
          <p:grpSpPr>
            <a:xfrm>
              <a:off x="6068740" y="3919642"/>
              <a:ext cx="6108392" cy="966775"/>
              <a:chOff x="6068740" y="3919642"/>
              <a:chExt cx="6108392" cy="966775"/>
            </a:xfrm>
          </p:grpSpPr>
          <p:cxnSp>
            <p:nvCxnSpPr>
              <p:cNvPr id="23" name="Gerade Verbindung mit Pfeil 22">
                <a:extLst>
                  <a:ext uri="{FF2B5EF4-FFF2-40B4-BE49-F238E27FC236}">
                    <a16:creationId xmlns:a16="http://schemas.microsoft.com/office/drawing/2014/main" id="{E3614422-A587-3FEE-0B5D-4F8F3AB6116E}"/>
                  </a:ext>
                </a:extLst>
              </p:cNvPr>
              <p:cNvCxnSpPr>
                <a:cxnSpLocks/>
              </p:cNvCxnSpPr>
              <p:nvPr/>
            </p:nvCxnSpPr>
            <p:spPr>
              <a:xfrm flipH="1">
                <a:off x="10446957" y="4776033"/>
                <a:ext cx="9977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CADBCC4E-4887-803C-0436-C4EDC531C868}"/>
                  </a:ext>
                </a:extLst>
              </p:cNvPr>
              <p:cNvSpPr txBox="1"/>
              <p:nvPr/>
            </p:nvSpPr>
            <p:spPr>
              <a:xfrm>
                <a:off x="10513769" y="4485727"/>
                <a:ext cx="864096" cy="369332"/>
              </a:xfrm>
              <a:prstGeom prst="rect">
                <a:avLst/>
              </a:prstGeom>
              <a:solidFill>
                <a:schemeClr val="bg1"/>
              </a:solidFill>
            </p:spPr>
            <p:txBody>
              <a:bodyPr wrap="square" rtlCol="0">
                <a:spAutoFit/>
              </a:bodyPr>
              <a:lstStyle/>
              <a:p>
                <a:r>
                  <a:rPr lang="en-US" noProof="0" dirty="0"/>
                  <a:t>Wien-1</a:t>
                </a:r>
              </a:p>
            </p:txBody>
          </p:sp>
          <p:sp>
            <p:nvSpPr>
              <p:cNvPr id="26" name="Textfeld 25">
                <a:extLst>
                  <a:ext uri="{FF2B5EF4-FFF2-40B4-BE49-F238E27FC236}">
                    <a16:creationId xmlns:a16="http://schemas.microsoft.com/office/drawing/2014/main" id="{100CAECA-DC52-DED8-CE38-BDDEFB56791A}"/>
                  </a:ext>
                </a:extLst>
              </p:cNvPr>
              <p:cNvSpPr txBox="1"/>
              <p:nvPr/>
            </p:nvSpPr>
            <p:spPr>
              <a:xfrm>
                <a:off x="9098485" y="4485727"/>
                <a:ext cx="1076874" cy="369332"/>
              </a:xfrm>
              <a:prstGeom prst="rect">
                <a:avLst/>
              </a:prstGeom>
              <a:solidFill>
                <a:schemeClr val="bg1"/>
              </a:solidFill>
            </p:spPr>
            <p:txBody>
              <a:bodyPr wrap="square" rtlCol="0">
                <a:spAutoFit/>
              </a:bodyPr>
              <a:lstStyle/>
              <a:p>
                <a:r>
                  <a:rPr lang="en-US" noProof="0" dirty="0"/>
                  <a:t>Solenoid</a:t>
                </a:r>
              </a:p>
            </p:txBody>
          </p:sp>
          <p:sp>
            <p:nvSpPr>
              <p:cNvPr id="27" name="Textfeld 26">
                <a:extLst>
                  <a:ext uri="{FF2B5EF4-FFF2-40B4-BE49-F238E27FC236}">
                    <a16:creationId xmlns:a16="http://schemas.microsoft.com/office/drawing/2014/main" id="{8660BECE-BD6B-69C1-9F3F-335834C81A53}"/>
                  </a:ext>
                </a:extLst>
              </p:cNvPr>
              <p:cNvSpPr txBox="1"/>
              <p:nvPr/>
            </p:nvSpPr>
            <p:spPr>
              <a:xfrm>
                <a:off x="7452122" y="4517085"/>
                <a:ext cx="1257785" cy="369332"/>
              </a:xfrm>
              <a:prstGeom prst="rect">
                <a:avLst/>
              </a:prstGeom>
              <a:solidFill>
                <a:schemeClr val="bg1"/>
              </a:solidFill>
            </p:spPr>
            <p:txBody>
              <a:bodyPr wrap="square" rtlCol="0">
                <a:spAutoFit/>
              </a:bodyPr>
              <a:lstStyle/>
              <a:p>
                <a:r>
                  <a:rPr lang="en-US" noProof="0" dirty="0"/>
                  <a:t>HF-monitor</a:t>
                </a:r>
              </a:p>
            </p:txBody>
          </p:sp>
          <p:cxnSp>
            <p:nvCxnSpPr>
              <p:cNvPr id="29" name="Gerade Verbindung mit Pfeil 28">
                <a:extLst>
                  <a:ext uri="{FF2B5EF4-FFF2-40B4-BE49-F238E27FC236}">
                    <a16:creationId xmlns:a16="http://schemas.microsoft.com/office/drawing/2014/main" id="{9ED74BD0-B547-B897-C71E-FA9218737588}"/>
                  </a:ext>
                </a:extLst>
              </p:cNvPr>
              <p:cNvCxnSpPr>
                <a:cxnSpLocks/>
              </p:cNvCxnSpPr>
              <p:nvPr/>
            </p:nvCxnSpPr>
            <p:spPr>
              <a:xfrm flipV="1">
                <a:off x="9503416" y="3941021"/>
                <a:ext cx="0" cy="5447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E1BCA285-0AB1-AB86-341B-1505F9FBF33C}"/>
                  </a:ext>
                </a:extLst>
              </p:cNvPr>
              <p:cNvCxnSpPr>
                <a:cxnSpLocks/>
              </p:cNvCxnSpPr>
              <p:nvPr/>
            </p:nvCxnSpPr>
            <p:spPr>
              <a:xfrm flipV="1">
                <a:off x="10923276" y="3972379"/>
                <a:ext cx="0" cy="5447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33B39EFE-DB42-467D-77B8-35F46A0D3A78}"/>
                  </a:ext>
                </a:extLst>
              </p:cNvPr>
              <p:cNvCxnSpPr>
                <a:cxnSpLocks/>
              </p:cNvCxnSpPr>
              <p:nvPr/>
            </p:nvCxnSpPr>
            <p:spPr>
              <a:xfrm flipV="1">
                <a:off x="8081014" y="3972379"/>
                <a:ext cx="0" cy="5447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4DDFDB48-8741-8319-353F-53AEAD0DD653}"/>
                  </a:ext>
                </a:extLst>
              </p:cNvPr>
              <p:cNvCxnSpPr>
                <a:cxnSpLocks/>
              </p:cNvCxnSpPr>
              <p:nvPr/>
            </p:nvCxnSpPr>
            <p:spPr>
              <a:xfrm flipV="1">
                <a:off x="6500788" y="3972379"/>
                <a:ext cx="0" cy="5447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8DE74796-76E3-AABE-D85D-5807AE5C3ABB}"/>
                  </a:ext>
                </a:extLst>
              </p:cNvPr>
              <p:cNvCxnSpPr>
                <a:cxnSpLocks/>
              </p:cNvCxnSpPr>
              <p:nvPr/>
            </p:nvCxnSpPr>
            <p:spPr>
              <a:xfrm flipH="1">
                <a:off x="11569700" y="3919642"/>
                <a:ext cx="60743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6909D136-ADCE-9071-6ADD-1219880D4375}"/>
                  </a:ext>
                </a:extLst>
              </p:cNvPr>
              <p:cNvSpPr txBox="1"/>
              <p:nvPr/>
            </p:nvSpPr>
            <p:spPr>
              <a:xfrm>
                <a:off x="6068740" y="4517085"/>
                <a:ext cx="864096" cy="369332"/>
              </a:xfrm>
              <a:prstGeom prst="rect">
                <a:avLst/>
              </a:prstGeom>
              <a:solidFill>
                <a:schemeClr val="bg1"/>
              </a:solidFill>
            </p:spPr>
            <p:txBody>
              <a:bodyPr wrap="square" rtlCol="0">
                <a:spAutoFit/>
              </a:bodyPr>
              <a:lstStyle/>
              <a:p>
                <a:r>
                  <a:rPr lang="en-US" noProof="0" dirty="0"/>
                  <a:t>Wien-2</a:t>
                </a:r>
              </a:p>
            </p:txBody>
          </p:sp>
        </p:grpSp>
        <p:sp>
          <p:nvSpPr>
            <p:cNvPr id="59" name="Textfeld 58">
              <a:extLst>
                <a:ext uri="{FF2B5EF4-FFF2-40B4-BE49-F238E27FC236}">
                  <a16:creationId xmlns:a16="http://schemas.microsoft.com/office/drawing/2014/main" id="{E6DC8ABC-6616-5BBC-BC42-0FC4ED6F63F6}"/>
                </a:ext>
              </a:extLst>
            </p:cNvPr>
            <p:cNvSpPr txBox="1"/>
            <p:nvPr/>
          </p:nvSpPr>
          <p:spPr>
            <a:xfrm>
              <a:off x="10622668" y="5589974"/>
              <a:ext cx="2540365" cy="369332"/>
            </a:xfrm>
            <a:prstGeom prst="rect">
              <a:avLst/>
            </a:prstGeom>
            <a:noFill/>
          </p:spPr>
          <p:txBody>
            <a:bodyPr wrap="square" rtlCol="0">
              <a:spAutoFit/>
            </a:bodyPr>
            <a:lstStyle/>
            <a:p>
              <a:r>
                <a:rPr lang="en-US" sz="1000" noProof="0" dirty="0">
                  <a:highlight>
                    <a:srgbClr val="FFFFFF"/>
                  </a:highlight>
                </a:rPr>
                <a:t>Th. Beiser et al</a:t>
              </a:r>
              <a:r>
                <a:rPr lang="en-US" noProof="0" dirty="0">
                  <a:highlight>
                    <a:srgbClr val="FFFFFF"/>
                  </a:highlight>
                </a:rPr>
                <a:t>. </a:t>
              </a:r>
            </a:p>
          </p:txBody>
        </p:sp>
      </p:grpSp>
      <p:sp>
        <p:nvSpPr>
          <p:cNvPr id="60" name="Textfeld 59">
            <a:extLst>
              <a:ext uri="{FF2B5EF4-FFF2-40B4-BE49-F238E27FC236}">
                <a16:creationId xmlns:a16="http://schemas.microsoft.com/office/drawing/2014/main" id="{1912DFBE-2107-498C-C37A-D59F1C0C46C7}"/>
              </a:ext>
            </a:extLst>
          </p:cNvPr>
          <p:cNvSpPr txBox="1"/>
          <p:nvPr/>
        </p:nvSpPr>
        <p:spPr>
          <a:xfrm>
            <a:off x="4334891" y="5528419"/>
            <a:ext cx="2540365" cy="246221"/>
          </a:xfrm>
          <a:prstGeom prst="rect">
            <a:avLst/>
          </a:prstGeom>
          <a:noFill/>
        </p:spPr>
        <p:txBody>
          <a:bodyPr wrap="square" rtlCol="0">
            <a:spAutoFit/>
          </a:bodyPr>
          <a:lstStyle/>
          <a:p>
            <a:r>
              <a:rPr lang="en-US" sz="1000" noProof="0" dirty="0">
                <a:highlight>
                  <a:srgbClr val="FFFFFF"/>
                </a:highlight>
              </a:rPr>
              <a:t>R. Thapa  </a:t>
            </a:r>
          </a:p>
        </p:txBody>
      </p:sp>
      <p:cxnSp>
        <p:nvCxnSpPr>
          <p:cNvPr id="61" name="Gerade Verbindung mit Pfeil 60">
            <a:extLst>
              <a:ext uri="{FF2B5EF4-FFF2-40B4-BE49-F238E27FC236}">
                <a16:creationId xmlns:a16="http://schemas.microsoft.com/office/drawing/2014/main" id="{9CFBFCEF-F688-097A-36B5-77F2234193A3}"/>
              </a:ext>
            </a:extLst>
          </p:cNvPr>
          <p:cNvCxnSpPr>
            <a:cxnSpLocks/>
          </p:cNvCxnSpPr>
          <p:nvPr/>
        </p:nvCxnSpPr>
        <p:spPr>
          <a:xfrm>
            <a:off x="195946" y="6234349"/>
            <a:ext cx="5294912" cy="0"/>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62" name="Textfeld 61">
            <a:extLst>
              <a:ext uri="{FF2B5EF4-FFF2-40B4-BE49-F238E27FC236}">
                <a16:creationId xmlns:a16="http://schemas.microsoft.com/office/drawing/2014/main" id="{B1CCCB75-2FC5-39DF-A539-6AA9130A948B}"/>
              </a:ext>
            </a:extLst>
          </p:cNvPr>
          <p:cNvSpPr txBox="1"/>
          <p:nvPr/>
        </p:nvSpPr>
        <p:spPr>
          <a:xfrm>
            <a:off x="2776058" y="5865017"/>
            <a:ext cx="660758" cy="369332"/>
          </a:xfrm>
          <a:prstGeom prst="rect">
            <a:avLst/>
          </a:prstGeom>
          <a:noFill/>
        </p:spPr>
        <p:txBody>
          <a:bodyPr wrap="square" rtlCol="0">
            <a:spAutoFit/>
          </a:bodyPr>
          <a:lstStyle/>
          <a:p>
            <a:r>
              <a:rPr lang="en-US" noProof="0" dirty="0"/>
              <a:t>~2 m</a:t>
            </a:r>
          </a:p>
        </p:txBody>
      </p:sp>
    </p:spTree>
    <p:extLst>
      <p:ext uri="{BB962C8B-B14F-4D97-AF65-F5344CB8AC3E}">
        <p14:creationId xmlns:p14="http://schemas.microsoft.com/office/powerpoint/2010/main" val="285925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28E03-3BB9-44AB-F24B-BF07A2248653}"/>
              </a:ext>
            </a:extLst>
          </p:cNvPr>
          <p:cNvSpPr>
            <a:spLocks noGrp="1"/>
          </p:cNvSpPr>
          <p:nvPr>
            <p:ph type="title"/>
          </p:nvPr>
        </p:nvSpPr>
        <p:spPr/>
        <p:txBody>
          <a:bodyPr/>
          <a:lstStyle/>
          <a:p>
            <a:r>
              <a:rPr lang="en-US" noProof="0" dirty="0"/>
              <a:t>Outline</a:t>
            </a:r>
          </a:p>
        </p:txBody>
      </p:sp>
      <p:sp>
        <p:nvSpPr>
          <p:cNvPr id="3" name="Inhaltsplatzhalter 2">
            <a:extLst>
              <a:ext uri="{FF2B5EF4-FFF2-40B4-BE49-F238E27FC236}">
                <a16:creationId xmlns:a16="http://schemas.microsoft.com/office/drawing/2014/main" id="{2A25A0FC-7F8A-A313-E318-086ABACB54E7}"/>
              </a:ext>
            </a:extLst>
          </p:cNvPr>
          <p:cNvSpPr>
            <a:spLocks noGrp="1"/>
          </p:cNvSpPr>
          <p:nvPr>
            <p:ph idx="1"/>
          </p:nvPr>
        </p:nvSpPr>
        <p:spPr/>
        <p:txBody>
          <a:bodyPr/>
          <a:lstStyle/>
          <a:p>
            <a:pPr marL="457200" indent="-457200">
              <a:buFont typeface="Arial" panose="020B0604020202020204" pitchFamily="34" charset="0"/>
              <a:buChar char="•"/>
            </a:pPr>
            <a:r>
              <a:rPr lang="en-US" noProof="0" dirty="0"/>
              <a:t>ERL‘s and the future of accelerator based particle physics </a:t>
            </a:r>
          </a:p>
          <a:p>
            <a:pPr marL="457200" indent="-457200">
              <a:buFont typeface="Arial" panose="020B0604020202020204" pitchFamily="34" charset="0"/>
              <a:buChar char="•"/>
            </a:pPr>
            <a:r>
              <a:rPr lang="en-US" noProof="0" dirty="0"/>
              <a:t>Mainz Energy-recovering Superconducting Accelerator (MESA) and </a:t>
            </a:r>
          </a:p>
          <a:p>
            <a:r>
              <a:rPr lang="en-US" noProof="0" dirty="0"/>
              <a:t>      its  potential impact  </a:t>
            </a:r>
          </a:p>
          <a:p>
            <a:pPr marL="457200" indent="-457200">
              <a:buFont typeface="Arial" panose="020B0604020202020204" pitchFamily="34" charset="0"/>
              <a:buChar char="•"/>
            </a:pPr>
            <a:r>
              <a:rPr lang="en-US" noProof="0" dirty="0"/>
              <a:t>MESA‘s  experimental line-up </a:t>
            </a:r>
          </a:p>
          <a:p>
            <a:pPr marL="457200" indent="-457200">
              <a:buFont typeface="Arial" panose="020B0604020202020204" pitchFamily="34" charset="0"/>
              <a:buChar char="•"/>
            </a:pPr>
            <a:r>
              <a:rPr lang="en-US" noProof="0" dirty="0"/>
              <a:t>Status of the project</a:t>
            </a:r>
          </a:p>
          <a:p>
            <a:pPr marL="457200" indent="-457200">
              <a:buFont typeface="Arial" panose="020B0604020202020204" pitchFamily="34" charset="0"/>
              <a:buChar char="•"/>
            </a:pPr>
            <a:endParaRPr lang="en-US" noProof="0" dirty="0"/>
          </a:p>
        </p:txBody>
      </p:sp>
      <p:sp>
        <p:nvSpPr>
          <p:cNvPr id="4" name="Datumsplatzhalter 3">
            <a:extLst>
              <a:ext uri="{FF2B5EF4-FFF2-40B4-BE49-F238E27FC236}">
                <a16:creationId xmlns:a16="http://schemas.microsoft.com/office/drawing/2014/main" id="{C0DA649B-5817-FC51-9051-0EE3CBE4C0D7}"/>
              </a:ext>
            </a:extLst>
          </p:cNvPr>
          <p:cNvSpPr>
            <a:spLocks noGrp="1"/>
          </p:cNvSpPr>
          <p:nvPr>
            <p:ph type="dt" sz="half" idx="10"/>
          </p:nvPr>
        </p:nvSpPr>
        <p:spPr/>
        <p:txBody>
          <a:bodyPr/>
          <a:lstStyle/>
          <a:p>
            <a:fld id="{FCF189FE-6ED7-44FD-ABF2-52D59F457C52}" type="datetime1">
              <a:rPr lang="en-US" noProof="0" smtClean="0"/>
              <a:t>22.09.2025</a:t>
            </a:fld>
            <a:endParaRPr lang="en-US" noProof="0" dirty="0"/>
          </a:p>
        </p:txBody>
      </p:sp>
      <p:sp>
        <p:nvSpPr>
          <p:cNvPr id="5" name="Foliennummernplatzhalter 4">
            <a:extLst>
              <a:ext uri="{FF2B5EF4-FFF2-40B4-BE49-F238E27FC236}">
                <a16:creationId xmlns:a16="http://schemas.microsoft.com/office/drawing/2014/main" id="{4D0E7B52-13AB-CCB8-5E33-72F58DCA6517}"/>
              </a:ext>
            </a:extLst>
          </p:cNvPr>
          <p:cNvSpPr>
            <a:spLocks noGrp="1"/>
          </p:cNvSpPr>
          <p:nvPr>
            <p:ph type="sldNum" sz="quarter" idx="12"/>
          </p:nvPr>
        </p:nvSpPr>
        <p:spPr/>
        <p:txBody>
          <a:bodyPr/>
          <a:lstStyle/>
          <a:p>
            <a:fld id="{C5569BA5-88D4-471A-9C47-F7F059789784}" type="slidenum">
              <a:rPr lang="en-US" noProof="0" smtClean="0"/>
              <a:pPr/>
              <a:t>2</a:t>
            </a:fld>
            <a:endParaRPr lang="en-US" noProof="0" dirty="0"/>
          </a:p>
        </p:txBody>
      </p:sp>
    </p:spTree>
    <p:extLst>
      <p:ext uri="{BB962C8B-B14F-4D97-AF65-F5344CB8AC3E}">
        <p14:creationId xmlns:p14="http://schemas.microsoft.com/office/powerpoint/2010/main" val="406516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DAEBB7-A330-63C5-8A20-D1BCC3340997}"/>
              </a:ext>
            </a:extLst>
          </p:cNvPr>
          <p:cNvSpPr>
            <a:spLocks noGrp="1"/>
          </p:cNvSpPr>
          <p:nvPr>
            <p:ph type="dt" sz="half" idx="10"/>
          </p:nvPr>
        </p:nvSpPr>
        <p:spPr/>
        <p:txBody>
          <a:bodyPr/>
          <a:lstStyle/>
          <a:p>
            <a:fld id="{A8D6DC20-BD55-465A-ABFA-149CFF4F1B99}" type="datetime1">
              <a:rPr lang="de-DE" smtClean="0"/>
              <a:t>22.09.2025</a:t>
            </a:fld>
            <a:endParaRPr lang="de-DE" dirty="0"/>
          </a:p>
        </p:txBody>
      </p:sp>
      <p:sp>
        <p:nvSpPr>
          <p:cNvPr id="3" name="Foliennummernplatzhalter 2">
            <a:extLst>
              <a:ext uri="{FF2B5EF4-FFF2-40B4-BE49-F238E27FC236}">
                <a16:creationId xmlns:a16="http://schemas.microsoft.com/office/drawing/2014/main" id="{B0156430-6584-6D9B-23AD-A04F6ED4DC6E}"/>
              </a:ext>
            </a:extLst>
          </p:cNvPr>
          <p:cNvSpPr>
            <a:spLocks noGrp="1"/>
          </p:cNvSpPr>
          <p:nvPr>
            <p:ph type="sldNum" sz="quarter" idx="12"/>
          </p:nvPr>
        </p:nvSpPr>
        <p:spPr/>
        <p:txBody>
          <a:bodyPr/>
          <a:lstStyle/>
          <a:p>
            <a:fld id="{C5569BA5-88D4-471A-9C47-F7F059789784}" type="slidenum">
              <a:rPr lang="de-DE" smtClean="0"/>
              <a:pPr/>
              <a:t>20</a:t>
            </a:fld>
            <a:endParaRPr lang="de-DE" dirty="0"/>
          </a:p>
        </p:txBody>
      </p:sp>
      <p:pic>
        <p:nvPicPr>
          <p:cNvPr id="4" name="vi_00001_20250618_103935">
            <a:hlinkClick r:id="" action="ppaction://media"/>
            <a:extLst>
              <a:ext uri="{FF2B5EF4-FFF2-40B4-BE49-F238E27FC236}">
                <a16:creationId xmlns:a16="http://schemas.microsoft.com/office/drawing/2014/main" id="{6094A0A8-24C9-6D0B-CE7F-0519EB366C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1371600"/>
            <a:ext cx="7315200" cy="4114800"/>
          </a:xfrm>
          <a:prstGeom prst="rect">
            <a:avLst/>
          </a:prstGeom>
        </p:spPr>
      </p:pic>
      <p:sp>
        <p:nvSpPr>
          <p:cNvPr id="5" name="Textfeld 4">
            <a:extLst>
              <a:ext uri="{FF2B5EF4-FFF2-40B4-BE49-F238E27FC236}">
                <a16:creationId xmlns:a16="http://schemas.microsoft.com/office/drawing/2014/main" id="{41C29CF1-815D-CD32-ED1F-A5E059BA1358}"/>
              </a:ext>
            </a:extLst>
          </p:cNvPr>
          <p:cNvSpPr txBox="1"/>
          <p:nvPr/>
        </p:nvSpPr>
        <p:spPr>
          <a:xfrm>
            <a:off x="1631504" y="548680"/>
            <a:ext cx="5592108" cy="646331"/>
          </a:xfrm>
          <a:prstGeom prst="rect">
            <a:avLst/>
          </a:prstGeom>
          <a:noFill/>
        </p:spPr>
        <p:txBody>
          <a:bodyPr wrap="none" rtlCol="0">
            <a:spAutoFit/>
          </a:bodyPr>
          <a:lstStyle/>
          <a:p>
            <a:r>
              <a:rPr lang="de-DE" dirty="0"/>
              <a:t>Deformation </a:t>
            </a:r>
            <a:r>
              <a:rPr lang="de-DE" dirty="0" err="1"/>
              <a:t>of</a:t>
            </a:r>
            <a:r>
              <a:rPr lang="de-DE" dirty="0"/>
              <a:t> 2</a:t>
            </a:r>
            <a:r>
              <a:rPr lang="de-DE" dirty="0">
                <a:latin typeface="Symbol" panose="05050102010706020507" pitchFamily="18" charset="2"/>
              </a:rPr>
              <a:t>m</a:t>
            </a:r>
            <a:r>
              <a:rPr lang="de-DE" dirty="0"/>
              <a:t>m  Gold Target due </a:t>
            </a:r>
            <a:r>
              <a:rPr lang="de-DE" dirty="0" err="1"/>
              <a:t>to</a:t>
            </a:r>
            <a:r>
              <a:rPr lang="de-DE" dirty="0"/>
              <a:t> thermal stress(?)</a:t>
            </a:r>
          </a:p>
          <a:p>
            <a:r>
              <a:rPr lang="de-DE" dirty="0"/>
              <a:t>Observation </a:t>
            </a:r>
            <a:r>
              <a:rPr lang="de-DE" dirty="0" err="1"/>
              <a:t>of</a:t>
            </a:r>
            <a:r>
              <a:rPr lang="de-DE" dirty="0"/>
              <a:t> </a:t>
            </a:r>
            <a:r>
              <a:rPr lang="de-DE" dirty="0" err="1"/>
              <a:t>optical</a:t>
            </a:r>
            <a:r>
              <a:rPr lang="de-DE" dirty="0"/>
              <a:t> </a:t>
            </a:r>
            <a:r>
              <a:rPr lang="de-DE" dirty="0" err="1"/>
              <a:t>transition</a:t>
            </a:r>
            <a:r>
              <a:rPr lang="de-DE" dirty="0"/>
              <a:t> </a:t>
            </a:r>
            <a:r>
              <a:rPr lang="de-DE" dirty="0" err="1"/>
              <a:t>radiation</a:t>
            </a:r>
            <a:r>
              <a:rPr lang="de-DE" dirty="0"/>
              <a:t> at 3.5 MeV</a:t>
            </a:r>
          </a:p>
        </p:txBody>
      </p:sp>
      <p:sp>
        <p:nvSpPr>
          <p:cNvPr id="6" name="Textfeld 5">
            <a:extLst>
              <a:ext uri="{FF2B5EF4-FFF2-40B4-BE49-F238E27FC236}">
                <a16:creationId xmlns:a16="http://schemas.microsoft.com/office/drawing/2014/main" id="{D43B1DE3-2318-A06B-BD3C-767BDF92E207}"/>
              </a:ext>
            </a:extLst>
          </p:cNvPr>
          <p:cNvSpPr txBox="1"/>
          <p:nvPr/>
        </p:nvSpPr>
        <p:spPr>
          <a:xfrm>
            <a:off x="4334891" y="5528419"/>
            <a:ext cx="2540365" cy="246221"/>
          </a:xfrm>
          <a:prstGeom prst="rect">
            <a:avLst/>
          </a:prstGeom>
          <a:noFill/>
        </p:spPr>
        <p:txBody>
          <a:bodyPr wrap="square" rtlCol="0">
            <a:spAutoFit/>
          </a:bodyPr>
          <a:lstStyle/>
          <a:p>
            <a:r>
              <a:rPr lang="en-US" sz="1000" noProof="0" dirty="0">
                <a:highlight>
                  <a:srgbClr val="FFFFFF"/>
                </a:highlight>
              </a:rPr>
              <a:t>M. Dehn/R. Thapa  </a:t>
            </a:r>
          </a:p>
        </p:txBody>
      </p:sp>
    </p:spTree>
    <p:extLst>
      <p:ext uri="{BB962C8B-B14F-4D97-AF65-F5344CB8AC3E}">
        <p14:creationId xmlns:p14="http://schemas.microsoft.com/office/powerpoint/2010/main" val="36584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44BDA-1B43-2935-BDC7-5AA8A8A39465}"/>
              </a:ext>
            </a:extLst>
          </p:cNvPr>
          <p:cNvSpPr>
            <a:spLocks noGrp="1"/>
          </p:cNvSpPr>
          <p:nvPr>
            <p:ph type="title"/>
          </p:nvPr>
        </p:nvSpPr>
        <p:spPr/>
        <p:txBody>
          <a:bodyPr/>
          <a:lstStyle/>
          <a:p>
            <a:r>
              <a:rPr lang="de-DE" dirty="0"/>
              <a:t>Status </a:t>
            </a:r>
            <a:r>
              <a:rPr lang="de-DE" dirty="0" err="1"/>
              <a:t>of</a:t>
            </a:r>
            <a:r>
              <a:rPr lang="de-DE" dirty="0"/>
              <a:t> </a:t>
            </a:r>
            <a:r>
              <a:rPr lang="de-DE" dirty="0" err="1"/>
              <a:t>installation</a:t>
            </a:r>
            <a:endParaRPr lang="de-DE" dirty="0"/>
          </a:p>
        </p:txBody>
      </p:sp>
      <p:sp>
        <p:nvSpPr>
          <p:cNvPr id="3" name="Datumsplatzhalter 2">
            <a:extLst>
              <a:ext uri="{FF2B5EF4-FFF2-40B4-BE49-F238E27FC236}">
                <a16:creationId xmlns:a16="http://schemas.microsoft.com/office/drawing/2014/main" id="{14D61EA9-067A-5026-657A-E075D104F817}"/>
              </a:ext>
            </a:extLst>
          </p:cNvPr>
          <p:cNvSpPr>
            <a:spLocks noGrp="1"/>
          </p:cNvSpPr>
          <p:nvPr>
            <p:ph type="dt" sz="half" idx="10"/>
          </p:nvPr>
        </p:nvSpPr>
        <p:spPr/>
        <p:txBody>
          <a:bodyPr/>
          <a:lstStyle/>
          <a:p>
            <a:fld id="{F8DAD3DE-8124-4C35-97D7-235DACF9ACC4}" type="datetime1">
              <a:rPr lang="de-DE" smtClean="0"/>
              <a:t>22.09.2025</a:t>
            </a:fld>
            <a:endParaRPr lang="de-DE" dirty="0"/>
          </a:p>
        </p:txBody>
      </p:sp>
      <p:sp>
        <p:nvSpPr>
          <p:cNvPr id="4" name="Foliennummernplatzhalter 3">
            <a:extLst>
              <a:ext uri="{FF2B5EF4-FFF2-40B4-BE49-F238E27FC236}">
                <a16:creationId xmlns:a16="http://schemas.microsoft.com/office/drawing/2014/main" id="{C256282A-38E0-38AC-BDD8-E5DA9938ED90}"/>
              </a:ext>
            </a:extLst>
          </p:cNvPr>
          <p:cNvSpPr>
            <a:spLocks noGrp="1"/>
          </p:cNvSpPr>
          <p:nvPr>
            <p:ph type="sldNum" sz="quarter" idx="12"/>
          </p:nvPr>
        </p:nvSpPr>
        <p:spPr/>
        <p:txBody>
          <a:bodyPr/>
          <a:lstStyle/>
          <a:p>
            <a:fld id="{C5569BA5-88D4-471A-9C47-F7F059789784}" type="slidenum">
              <a:rPr lang="de-DE" smtClean="0"/>
              <a:pPr/>
              <a:t>21</a:t>
            </a:fld>
            <a:endParaRPr lang="de-DE" dirty="0"/>
          </a:p>
        </p:txBody>
      </p:sp>
    </p:spTree>
    <p:extLst>
      <p:ext uri="{BB962C8B-B14F-4D97-AF65-F5344CB8AC3E}">
        <p14:creationId xmlns:p14="http://schemas.microsoft.com/office/powerpoint/2010/main" val="2617594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E577-3500-D19C-9614-A364B4BA96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51BC8A-C736-8065-AB2A-DC2F974819C7}"/>
              </a:ext>
            </a:extLst>
          </p:cNvPr>
          <p:cNvSpPr>
            <a:spLocks noGrp="1"/>
          </p:cNvSpPr>
          <p:nvPr>
            <p:ph type="title"/>
          </p:nvPr>
        </p:nvSpPr>
        <p:spPr>
          <a:xfrm>
            <a:off x="603250" y="-43121"/>
            <a:ext cx="10972800" cy="1143000"/>
          </a:xfrm>
        </p:spPr>
        <p:txBody>
          <a:bodyPr/>
          <a:lstStyle/>
          <a:p>
            <a:r>
              <a:rPr lang="en-US" noProof="0" dirty="0">
                <a:solidFill>
                  <a:srgbClr val="C00000"/>
                </a:solidFill>
              </a:rPr>
              <a:t>December 24 – installations begin…</a:t>
            </a:r>
          </a:p>
        </p:txBody>
      </p:sp>
      <p:sp>
        <p:nvSpPr>
          <p:cNvPr id="3" name="Datumsplatzhalter 2">
            <a:extLst>
              <a:ext uri="{FF2B5EF4-FFF2-40B4-BE49-F238E27FC236}">
                <a16:creationId xmlns:a16="http://schemas.microsoft.com/office/drawing/2014/main" id="{FE8BD475-CEA2-FD7D-7AD7-52E5C226AEA3}"/>
              </a:ext>
            </a:extLst>
          </p:cNvPr>
          <p:cNvSpPr>
            <a:spLocks noGrp="1"/>
          </p:cNvSpPr>
          <p:nvPr>
            <p:ph type="dt" sz="half" idx="10"/>
          </p:nvPr>
        </p:nvSpPr>
        <p:spPr/>
        <p:txBody>
          <a:bodyPr/>
          <a:lstStyle/>
          <a:p>
            <a:fld id="{346FC94C-1548-49E0-B96D-C82BA9E6B7CF}" type="datetime1">
              <a:rPr lang="en-US" noProof="0" smtClean="0"/>
              <a:t>20.09.2025</a:t>
            </a:fld>
            <a:endParaRPr lang="en-US" noProof="0" dirty="0"/>
          </a:p>
        </p:txBody>
      </p:sp>
      <p:pic>
        <p:nvPicPr>
          <p:cNvPr id="7" name="Grafik 6" descr="Ein Bild, das Maschine, Im Haus, Bautechnik, Stahl enthält.&#10;&#10;KI-generierte Inhalte können fehlerhaft sein.">
            <a:extLst>
              <a:ext uri="{FF2B5EF4-FFF2-40B4-BE49-F238E27FC236}">
                <a16:creationId xmlns:a16="http://schemas.microsoft.com/office/drawing/2014/main" id="{EF47F943-89AA-AD22-B4FD-A573B015A990}"/>
              </a:ext>
            </a:extLst>
          </p:cNvPr>
          <p:cNvPicPr>
            <a:picLocks noChangeAspect="1"/>
          </p:cNvPicPr>
          <p:nvPr/>
        </p:nvPicPr>
        <p:blipFill>
          <a:blip r:embed="rId2" cstate="print">
            <a:extLst>
              <a:ext uri="{28A0092B-C50C-407E-A947-70E740481C1C}">
                <a14:useLocalDpi xmlns:a14="http://schemas.microsoft.com/office/drawing/2010/main" val="0"/>
              </a:ext>
            </a:extLst>
          </a:blip>
          <a:srcRect t="20424" r="8864"/>
          <a:stretch/>
        </p:blipFill>
        <p:spPr>
          <a:xfrm rot="5400000">
            <a:off x="5680091" y="1742257"/>
            <a:ext cx="3384094" cy="2216148"/>
          </a:xfrm>
          <a:prstGeom prst="rect">
            <a:avLst/>
          </a:prstGeom>
        </p:spPr>
      </p:pic>
      <p:pic>
        <p:nvPicPr>
          <p:cNvPr id="9" name="Grafik 8" descr="Ein Bild, das Gebäude, Stahl, Kompositmaterial, Bautechnik enthält.&#10;&#10;KI-generierte Inhalte können fehlerhaft sein.">
            <a:extLst>
              <a:ext uri="{FF2B5EF4-FFF2-40B4-BE49-F238E27FC236}">
                <a16:creationId xmlns:a16="http://schemas.microsoft.com/office/drawing/2014/main" id="{2681FC35-AC6B-977A-D4D9-0FF6424C0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77886" y="1547248"/>
            <a:ext cx="3327465" cy="2495599"/>
          </a:xfrm>
          <a:prstGeom prst="rect">
            <a:avLst/>
          </a:prstGeom>
        </p:spPr>
      </p:pic>
      <p:pic>
        <p:nvPicPr>
          <p:cNvPr id="11" name="Grafik 10" descr="Ein Bild, das Maschine, Bautechnik, Industrie, Pfeife Flöte Rohr enthält.&#10;&#10;KI-generierte Inhalte können fehlerhaft sein.">
            <a:extLst>
              <a:ext uri="{FF2B5EF4-FFF2-40B4-BE49-F238E27FC236}">
                <a16:creationId xmlns:a16="http://schemas.microsoft.com/office/drawing/2014/main" id="{A45927AB-C52B-D22E-23DB-B00C59F9C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90935" y="1665385"/>
            <a:ext cx="3395191" cy="2546394"/>
          </a:xfrm>
          <a:prstGeom prst="rect">
            <a:avLst/>
          </a:prstGeom>
        </p:spPr>
      </p:pic>
      <p:pic>
        <p:nvPicPr>
          <p:cNvPr id="13" name="Grafik 12" descr="Ein Bild, das Stahl, Kompositmaterial, Im Haus, Pfeife Flöte Rohr enthält.&#10;&#10;KI-generierte Inhalte können fehlerhaft sein.">
            <a:extLst>
              <a:ext uri="{FF2B5EF4-FFF2-40B4-BE49-F238E27FC236}">
                <a16:creationId xmlns:a16="http://schemas.microsoft.com/office/drawing/2014/main" id="{197EAC09-7D90-A424-AB7E-B1EEE58ED4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1796" y="1668436"/>
            <a:ext cx="3395192" cy="2546394"/>
          </a:xfrm>
          <a:prstGeom prst="rect">
            <a:avLst/>
          </a:prstGeom>
        </p:spPr>
      </p:pic>
      <p:sp>
        <p:nvSpPr>
          <p:cNvPr id="16" name="Textfeld 15">
            <a:extLst>
              <a:ext uri="{FF2B5EF4-FFF2-40B4-BE49-F238E27FC236}">
                <a16:creationId xmlns:a16="http://schemas.microsoft.com/office/drawing/2014/main" id="{39545060-198F-9248-950C-710778CB7A91}"/>
              </a:ext>
            </a:extLst>
          </p:cNvPr>
          <p:cNvSpPr txBox="1"/>
          <p:nvPr/>
        </p:nvSpPr>
        <p:spPr>
          <a:xfrm>
            <a:off x="219188" y="4770903"/>
            <a:ext cx="2239203" cy="646331"/>
          </a:xfrm>
          <a:prstGeom prst="rect">
            <a:avLst/>
          </a:prstGeom>
          <a:noFill/>
        </p:spPr>
        <p:txBody>
          <a:bodyPr wrap="none" rtlCol="0">
            <a:spAutoFit/>
          </a:bodyPr>
          <a:lstStyle/>
          <a:p>
            <a:r>
              <a:rPr lang="en-US" noProof="0" dirty="0"/>
              <a:t>Cryo-lines installed in </a:t>
            </a:r>
          </a:p>
          <a:p>
            <a:r>
              <a:rPr lang="en-US" noProof="0" dirty="0"/>
              <a:t>„Shaft east“</a:t>
            </a:r>
          </a:p>
        </p:txBody>
      </p:sp>
      <p:sp>
        <p:nvSpPr>
          <p:cNvPr id="17" name="Textfeld 16">
            <a:extLst>
              <a:ext uri="{FF2B5EF4-FFF2-40B4-BE49-F238E27FC236}">
                <a16:creationId xmlns:a16="http://schemas.microsoft.com/office/drawing/2014/main" id="{3FD351AE-C22C-BF23-6FC9-1A13E39A076F}"/>
              </a:ext>
            </a:extLst>
          </p:cNvPr>
          <p:cNvSpPr txBox="1"/>
          <p:nvPr/>
        </p:nvSpPr>
        <p:spPr>
          <a:xfrm>
            <a:off x="3056652" y="4715292"/>
            <a:ext cx="2178994" cy="1200329"/>
          </a:xfrm>
          <a:prstGeom prst="rect">
            <a:avLst/>
          </a:prstGeom>
          <a:noFill/>
        </p:spPr>
        <p:txBody>
          <a:bodyPr wrap="none" rtlCol="0">
            <a:spAutoFit/>
          </a:bodyPr>
          <a:lstStyle/>
          <a:p>
            <a:r>
              <a:rPr lang="en-US" noProof="0" dirty="0"/>
              <a:t> </a:t>
            </a:r>
            <a:r>
              <a:rPr lang="en-US" noProof="0" dirty="0" err="1"/>
              <a:t>LeHe</a:t>
            </a:r>
            <a:r>
              <a:rPr lang="en-US" noProof="0" dirty="0"/>
              <a:t> distribution</a:t>
            </a:r>
          </a:p>
          <a:p>
            <a:r>
              <a:rPr lang="en-US" noProof="0" dirty="0"/>
              <a:t>In central </a:t>
            </a:r>
            <a:r>
              <a:rPr lang="en-US" noProof="0" dirty="0" err="1"/>
              <a:t>cryobunker</a:t>
            </a:r>
            <a:endParaRPr lang="en-US" noProof="0" dirty="0"/>
          </a:p>
          <a:p>
            <a:r>
              <a:rPr lang="en-US" noProof="0" dirty="0"/>
              <a:t>(Hall-1)  </a:t>
            </a:r>
          </a:p>
          <a:p>
            <a:endParaRPr lang="en-US" noProof="0" dirty="0"/>
          </a:p>
        </p:txBody>
      </p:sp>
      <p:pic>
        <p:nvPicPr>
          <p:cNvPr id="18" name="Grafik 17">
            <a:extLst>
              <a:ext uri="{FF2B5EF4-FFF2-40B4-BE49-F238E27FC236}">
                <a16:creationId xmlns:a16="http://schemas.microsoft.com/office/drawing/2014/main" id="{6FEEAE3A-A90F-CBF0-D995-FDC54D89B6F8}"/>
              </a:ext>
            </a:extLst>
          </p:cNvPr>
          <p:cNvPicPr>
            <a:picLocks noChangeAspect="1"/>
          </p:cNvPicPr>
          <p:nvPr/>
        </p:nvPicPr>
        <p:blipFill>
          <a:blip r:embed="rId6"/>
          <a:stretch>
            <a:fillRect/>
          </a:stretch>
        </p:blipFill>
        <p:spPr>
          <a:xfrm>
            <a:off x="9750277" y="5270486"/>
            <a:ext cx="2495600" cy="1555553"/>
          </a:xfrm>
          <a:prstGeom prst="rect">
            <a:avLst/>
          </a:prstGeom>
        </p:spPr>
      </p:pic>
      <p:sp>
        <p:nvSpPr>
          <p:cNvPr id="19" name="Textfeld 18">
            <a:extLst>
              <a:ext uri="{FF2B5EF4-FFF2-40B4-BE49-F238E27FC236}">
                <a16:creationId xmlns:a16="http://schemas.microsoft.com/office/drawing/2014/main" id="{7C8CEBDE-EF04-FCEC-6290-4BAEF3BBC32C}"/>
              </a:ext>
            </a:extLst>
          </p:cNvPr>
          <p:cNvSpPr txBox="1"/>
          <p:nvPr/>
        </p:nvSpPr>
        <p:spPr>
          <a:xfrm>
            <a:off x="6204723" y="4542378"/>
            <a:ext cx="2434042" cy="1754326"/>
          </a:xfrm>
          <a:prstGeom prst="rect">
            <a:avLst/>
          </a:prstGeom>
          <a:noFill/>
        </p:spPr>
        <p:txBody>
          <a:bodyPr wrap="square" rtlCol="0">
            <a:spAutoFit/>
          </a:bodyPr>
          <a:lstStyle/>
          <a:p>
            <a:r>
              <a:rPr lang="en-US" noProof="0" dirty="0"/>
              <a:t> Cryomodule 2 connected to cryo-line</a:t>
            </a:r>
          </a:p>
          <a:p>
            <a:r>
              <a:rPr lang="en-US" noProof="0" dirty="0"/>
              <a:t>in „beam position“ at corridor East  </a:t>
            </a:r>
          </a:p>
          <a:p>
            <a:r>
              <a:rPr lang="en-US" noProof="0" dirty="0"/>
              <a:t> </a:t>
            </a:r>
          </a:p>
          <a:p>
            <a:endParaRPr lang="en-US" noProof="0" dirty="0"/>
          </a:p>
        </p:txBody>
      </p:sp>
      <p:sp>
        <p:nvSpPr>
          <p:cNvPr id="20" name="Textfeld 19">
            <a:extLst>
              <a:ext uri="{FF2B5EF4-FFF2-40B4-BE49-F238E27FC236}">
                <a16:creationId xmlns:a16="http://schemas.microsoft.com/office/drawing/2014/main" id="{4C3F85BD-862A-18A4-17E4-E614B3D75FB1}"/>
              </a:ext>
            </a:extLst>
          </p:cNvPr>
          <p:cNvSpPr txBox="1"/>
          <p:nvPr/>
        </p:nvSpPr>
        <p:spPr>
          <a:xfrm>
            <a:off x="8973916" y="4438294"/>
            <a:ext cx="2434042" cy="1754326"/>
          </a:xfrm>
          <a:prstGeom prst="rect">
            <a:avLst/>
          </a:prstGeom>
          <a:noFill/>
        </p:spPr>
        <p:txBody>
          <a:bodyPr wrap="square" rtlCol="0">
            <a:spAutoFit/>
          </a:bodyPr>
          <a:lstStyle/>
          <a:p>
            <a:r>
              <a:rPr lang="en-US" noProof="0" dirty="0"/>
              <a:t> Cryomodule 1 connected to cryo-line</a:t>
            </a:r>
          </a:p>
          <a:p>
            <a:r>
              <a:rPr lang="en-US" noProof="0" dirty="0"/>
              <a:t>in „beam position“ at corridor West  </a:t>
            </a:r>
          </a:p>
          <a:p>
            <a:r>
              <a:rPr lang="en-US" noProof="0" dirty="0"/>
              <a:t> </a:t>
            </a:r>
          </a:p>
          <a:p>
            <a:endParaRPr lang="en-US" noProof="0" dirty="0"/>
          </a:p>
        </p:txBody>
      </p:sp>
    </p:spTree>
    <p:extLst>
      <p:ext uri="{BB962C8B-B14F-4D97-AF65-F5344CB8AC3E}">
        <p14:creationId xmlns:p14="http://schemas.microsoft.com/office/powerpoint/2010/main" val="31441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867D-A861-688B-2A40-C6DE95FB42CA}"/>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EBBDE880-6659-5F61-EE79-071B9AB5B749}"/>
              </a:ext>
            </a:extLst>
          </p:cNvPr>
          <p:cNvSpPr>
            <a:spLocks noGrp="1"/>
          </p:cNvSpPr>
          <p:nvPr>
            <p:ph type="dt" sz="half" idx="10"/>
          </p:nvPr>
        </p:nvSpPr>
        <p:spPr/>
        <p:txBody>
          <a:bodyPr/>
          <a:lstStyle/>
          <a:p>
            <a:fld id="{4F824E71-6504-41F6-AA5A-2CFC8588B26E}" type="datetime1">
              <a:rPr lang="en-US" noProof="0" smtClean="0"/>
              <a:t>20.09.2025</a:t>
            </a:fld>
            <a:endParaRPr lang="en-US" noProof="0" dirty="0"/>
          </a:p>
        </p:txBody>
      </p:sp>
      <p:sp>
        <p:nvSpPr>
          <p:cNvPr id="3" name="Foliennummernplatzhalter 2">
            <a:extLst>
              <a:ext uri="{FF2B5EF4-FFF2-40B4-BE49-F238E27FC236}">
                <a16:creationId xmlns:a16="http://schemas.microsoft.com/office/drawing/2014/main" id="{C63CEC63-61CB-CCC2-B751-7136986F641F}"/>
              </a:ext>
            </a:extLst>
          </p:cNvPr>
          <p:cNvSpPr>
            <a:spLocks noGrp="1"/>
          </p:cNvSpPr>
          <p:nvPr>
            <p:ph type="sldNum" sz="quarter" idx="12"/>
          </p:nvPr>
        </p:nvSpPr>
        <p:spPr/>
        <p:txBody>
          <a:bodyPr/>
          <a:lstStyle/>
          <a:p>
            <a:fld id="{C5569BA5-88D4-471A-9C47-F7F059789784}" type="slidenum">
              <a:rPr lang="en-US" noProof="0" smtClean="0"/>
              <a:pPr/>
              <a:t>23</a:t>
            </a:fld>
            <a:endParaRPr lang="en-US" noProof="0" dirty="0"/>
          </a:p>
        </p:txBody>
      </p:sp>
      <p:sp>
        <p:nvSpPr>
          <p:cNvPr id="5" name="Textfeld 4">
            <a:extLst>
              <a:ext uri="{FF2B5EF4-FFF2-40B4-BE49-F238E27FC236}">
                <a16:creationId xmlns:a16="http://schemas.microsoft.com/office/drawing/2014/main" id="{219D5497-1E52-0499-A207-3AD23936DB17}"/>
              </a:ext>
            </a:extLst>
          </p:cNvPr>
          <p:cNvSpPr txBox="1"/>
          <p:nvPr/>
        </p:nvSpPr>
        <p:spPr>
          <a:xfrm>
            <a:off x="1631504" y="44625"/>
            <a:ext cx="2257349" cy="584775"/>
          </a:xfrm>
          <a:prstGeom prst="rect">
            <a:avLst/>
          </a:prstGeom>
          <a:noFill/>
        </p:spPr>
        <p:txBody>
          <a:bodyPr wrap="none" rtlCol="0">
            <a:spAutoFit/>
          </a:bodyPr>
          <a:lstStyle/>
          <a:p>
            <a:r>
              <a:rPr lang="en-US" sz="3200" noProof="0" dirty="0">
                <a:solidFill>
                  <a:srgbClr val="C00000"/>
                </a:solidFill>
                <a:latin typeface="Arial" panose="020B0604020202020204" pitchFamily="34" charset="0"/>
                <a:cs typeface="Arial" panose="020B0604020202020204" pitchFamily="34" charset="0"/>
              </a:rPr>
              <a:t>RF system </a:t>
            </a:r>
          </a:p>
        </p:txBody>
      </p:sp>
      <p:sp>
        <p:nvSpPr>
          <p:cNvPr id="11" name="Textfeld 10">
            <a:extLst>
              <a:ext uri="{FF2B5EF4-FFF2-40B4-BE49-F238E27FC236}">
                <a16:creationId xmlns:a16="http://schemas.microsoft.com/office/drawing/2014/main" id="{32639B60-9418-5F62-3B65-6901BBB7A36C}"/>
              </a:ext>
            </a:extLst>
          </p:cNvPr>
          <p:cNvSpPr txBox="1"/>
          <p:nvPr/>
        </p:nvSpPr>
        <p:spPr>
          <a:xfrm>
            <a:off x="828334" y="4383637"/>
            <a:ext cx="2860848" cy="1754326"/>
          </a:xfrm>
          <a:prstGeom prst="rect">
            <a:avLst/>
          </a:prstGeom>
          <a:noFill/>
        </p:spPr>
        <p:txBody>
          <a:bodyPr wrap="none" rtlCol="0">
            <a:spAutoFit/>
          </a:bodyPr>
          <a:lstStyle/>
          <a:p>
            <a:r>
              <a:rPr lang="en-US" noProof="0" dirty="0"/>
              <a:t>RF-section-1 („graded beta“)</a:t>
            </a:r>
          </a:p>
          <a:p>
            <a:r>
              <a:rPr lang="en-US" noProof="0" dirty="0"/>
              <a:t> of normal conducting</a:t>
            </a:r>
          </a:p>
          <a:p>
            <a:r>
              <a:rPr lang="en-US" noProof="0" dirty="0"/>
              <a:t> CW 5 MeV injector </a:t>
            </a:r>
          </a:p>
          <a:p>
            <a:r>
              <a:rPr lang="en-US" noProof="0" dirty="0"/>
              <a:t>„</a:t>
            </a:r>
            <a:r>
              <a:rPr lang="en-US" noProof="0" dirty="0" err="1"/>
              <a:t>MilliAMpere</a:t>
            </a:r>
            <a:r>
              <a:rPr lang="en-US" noProof="0" dirty="0"/>
              <a:t> </a:t>
            </a:r>
            <a:r>
              <a:rPr lang="en-US" noProof="0" dirty="0" err="1"/>
              <a:t>BOoster</a:t>
            </a:r>
            <a:r>
              <a:rPr lang="en-US" noProof="0" dirty="0"/>
              <a:t>“ </a:t>
            </a:r>
          </a:p>
          <a:p>
            <a:r>
              <a:rPr lang="en-US" noProof="0" dirty="0"/>
              <a:t>aka „MAMBO“ (10mA)</a:t>
            </a:r>
          </a:p>
          <a:p>
            <a:endParaRPr lang="en-US" noProof="0" dirty="0"/>
          </a:p>
        </p:txBody>
      </p:sp>
      <p:pic>
        <p:nvPicPr>
          <p:cNvPr id="15" name="Grafik 14" descr="Ein Bild, das Text, Stahl, Im Haus, Aluminium enthält.&#10;&#10;Automatisch generierte Beschreibung">
            <a:extLst>
              <a:ext uri="{FF2B5EF4-FFF2-40B4-BE49-F238E27FC236}">
                <a16:creationId xmlns:a16="http://schemas.microsoft.com/office/drawing/2014/main" id="{10BB342F-E184-543C-F8B3-27C6FD867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24014" y="1440964"/>
            <a:ext cx="3676832" cy="2070057"/>
          </a:xfrm>
          <a:prstGeom prst="rect">
            <a:avLst/>
          </a:prstGeom>
        </p:spPr>
      </p:pic>
      <p:pic>
        <p:nvPicPr>
          <p:cNvPr id="23" name="Grafik 22" descr="Ein Bild, das Im Haus, Pfeife Flöte Rohr, Bautechnik, Stahl enthält.&#10;&#10;Automatisch generierte Beschreibung">
            <a:extLst>
              <a:ext uri="{FF2B5EF4-FFF2-40B4-BE49-F238E27FC236}">
                <a16:creationId xmlns:a16="http://schemas.microsoft.com/office/drawing/2014/main" id="{5F5E5423-A332-1725-D9DE-4BE6298CB2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9812" y="1106843"/>
            <a:ext cx="3676832" cy="2757624"/>
          </a:xfrm>
          <a:prstGeom prst="rect">
            <a:avLst/>
          </a:prstGeom>
        </p:spPr>
      </p:pic>
      <p:sp>
        <p:nvSpPr>
          <p:cNvPr id="24" name="Textfeld 23">
            <a:extLst>
              <a:ext uri="{FF2B5EF4-FFF2-40B4-BE49-F238E27FC236}">
                <a16:creationId xmlns:a16="http://schemas.microsoft.com/office/drawing/2014/main" id="{86121834-7FB1-1278-E1CE-E8DB5C31BB4C}"/>
              </a:ext>
            </a:extLst>
          </p:cNvPr>
          <p:cNvSpPr txBox="1"/>
          <p:nvPr/>
        </p:nvSpPr>
        <p:spPr>
          <a:xfrm>
            <a:off x="3981440" y="4404595"/>
            <a:ext cx="2406172" cy="1200329"/>
          </a:xfrm>
          <a:prstGeom prst="rect">
            <a:avLst/>
          </a:prstGeom>
          <a:noFill/>
        </p:spPr>
        <p:txBody>
          <a:bodyPr wrap="square" rtlCol="0">
            <a:spAutoFit/>
          </a:bodyPr>
          <a:lstStyle/>
          <a:p>
            <a:r>
              <a:rPr lang="en-US" noProof="0" dirty="0"/>
              <a:t>20kW 1300 MHz  </a:t>
            </a:r>
          </a:p>
          <a:p>
            <a:r>
              <a:rPr lang="en-US" noProof="0" dirty="0"/>
              <a:t>solid state amplifier modules</a:t>
            </a:r>
          </a:p>
          <a:p>
            <a:r>
              <a:rPr lang="en-US" noProof="0" dirty="0"/>
              <a:t> total 17 modules</a:t>
            </a:r>
          </a:p>
        </p:txBody>
      </p:sp>
      <p:sp>
        <p:nvSpPr>
          <p:cNvPr id="25" name="Textfeld 24">
            <a:extLst>
              <a:ext uri="{FF2B5EF4-FFF2-40B4-BE49-F238E27FC236}">
                <a16:creationId xmlns:a16="http://schemas.microsoft.com/office/drawing/2014/main" id="{F5F08885-92D2-A92A-CE2D-805D57D4D2E8}"/>
              </a:ext>
            </a:extLst>
          </p:cNvPr>
          <p:cNvSpPr txBox="1"/>
          <p:nvPr/>
        </p:nvSpPr>
        <p:spPr>
          <a:xfrm>
            <a:off x="7018428" y="4406329"/>
            <a:ext cx="2597121" cy="923330"/>
          </a:xfrm>
          <a:prstGeom prst="rect">
            <a:avLst/>
          </a:prstGeom>
          <a:noFill/>
        </p:spPr>
        <p:txBody>
          <a:bodyPr wrap="none" rtlCol="0">
            <a:spAutoFit/>
          </a:bodyPr>
          <a:lstStyle/>
          <a:p>
            <a:r>
              <a:rPr lang="en-US" noProof="0" dirty="0"/>
              <a:t>4*20kW  get combined</a:t>
            </a:r>
          </a:p>
          <a:p>
            <a:r>
              <a:rPr lang="en-US" noProof="0" dirty="0"/>
              <a:t>-providing power </a:t>
            </a:r>
          </a:p>
          <a:p>
            <a:r>
              <a:rPr lang="en-US" noProof="0" dirty="0"/>
              <a:t>for RF-Section MAMBO-1 </a:t>
            </a:r>
          </a:p>
        </p:txBody>
      </p:sp>
      <p:sp>
        <p:nvSpPr>
          <p:cNvPr id="33" name="Textfeld 32">
            <a:extLst>
              <a:ext uri="{FF2B5EF4-FFF2-40B4-BE49-F238E27FC236}">
                <a16:creationId xmlns:a16="http://schemas.microsoft.com/office/drawing/2014/main" id="{4C9A55D5-FEC5-3BDD-3B2B-7D2971A5AB11}"/>
              </a:ext>
            </a:extLst>
          </p:cNvPr>
          <p:cNvSpPr txBox="1"/>
          <p:nvPr/>
        </p:nvSpPr>
        <p:spPr>
          <a:xfrm>
            <a:off x="9723610" y="4403130"/>
            <a:ext cx="2519344" cy="1200329"/>
          </a:xfrm>
          <a:prstGeom prst="rect">
            <a:avLst/>
          </a:prstGeom>
          <a:noFill/>
        </p:spPr>
        <p:txBody>
          <a:bodyPr wrap="none" rtlCol="0">
            <a:spAutoFit/>
          </a:bodyPr>
          <a:lstStyle/>
          <a:p>
            <a:r>
              <a:rPr lang="en-US" noProof="0" dirty="0"/>
              <a:t>Waveguides direct </a:t>
            </a:r>
          </a:p>
          <a:p>
            <a:r>
              <a:rPr lang="en-US" noProof="0" dirty="0"/>
              <a:t>power to circulators and </a:t>
            </a:r>
          </a:p>
          <a:p>
            <a:r>
              <a:rPr lang="en-US" noProof="0" dirty="0"/>
              <a:t>finally to RF-sections </a:t>
            </a:r>
          </a:p>
          <a:p>
            <a:r>
              <a:rPr lang="en-US" noProof="0" dirty="0"/>
              <a:t>behind shielding walls  </a:t>
            </a:r>
          </a:p>
        </p:txBody>
      </p:sp>
      <p:grpSp>
        <p:nvGrpSpPr>
          <p:cNvPr id="41" name="Gruppieren 40">
            <a:extLst>
              <a:ext uri="{FF2B5EF4-FFF2-40B4-BE49-F238E27FC236}">
                <a16:creationId xmlns:a16="http://schemas.microsoft.com/office/drawing/2014/main" id="{EEF748A2-74BB-58C4-96EB-CDBCF39A4420}"/>
              </a:ext>
            </a:extLst>
          </p:cNvPr>
          <p:cNvGrpSpPr/>
          <p:nvPr/>
        </p:nvGrpSpPr>
        <p:grpSpPr>
          <a:xfrm>
            <a:off x="7752184" y="612287"/>
            <a:ext cx="2673521" cy="3746735"/>
            <a:chOff x="6895226" y="656396"/>
            <a:chExt cx="2673521" cy="3746735"/>
          </a:xfrm>
        </p:grpSpPr>
        <p:pic>
          <p:nvPicPr>
            <p:cNvPr id="17" name="Grafik 16" descr="Ein Bild, das Stahl, Im Haus, Bautechnik, Gebäude enthält.&#10;&#10;Automatisch generierte Beschreibung">
              <a:extLst>
                <a:ext uri="{FF2B5EF4-FFF2-40B4-BE49-F238E27FC236}">
                  <a16:creationId xmlns:a16="http://schemas.microsoft.com/office/drawing/2014/main" id="{9EF8F7DA-CE12-4F23-D67B-FAF555906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98891" y="1455672"/>
              <a:ext cx="3658016" cy="2059463"/>
            </a:xfrm>
            <a:prstGeom prst="rect">
              <a:avLst/>
            </a:prstGeom>
          </p:spPr>
        </p:pic>
        <p:cxnSp>
          <p:nvCxnSpPr>
            <p:cNvPr id="16" name="Gerade Verbindung mit Pfeil 15">
              <a:extLst>
                <a:ext uri="{FF2B5EF4-FFF2-40B4-BE49-F238E27FC236}">
                  <a16:creationId xmlns:a16="http://schemas.microsoft.com/office/drawing/2014/main" id="{D3E3294C-58AC-F299-FA30-371724719BA3}"/>
                </a:ext>
              </a:extLst>
            </p:cNvPr>
            <p:cNvCxnSpPr>
              <a:cxnSpLocks/>
            </p:cNvCxnSpPr>
            <p:nvPr/>
          </p:nvCxnSpPr>
          <p:spPr>
            <a:xfrm flipH="1">
              <a:off x="7392144" y="1872354"/>
              <a:ext cx="3988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 5" descr="Ein Bild, das Straße, draußen, Metropolregion, Stadtgebiet enthält.&#10;&#10;KI-generierte Inhalte können fehlerhaft sein.">
              <a:extLst>
                <a:ext uri="{FF2B5EF4-FFF2-40B4-BE49-F238E27FC236}">
                  <a16:creationId xmlns:a16="http://schemas.microsoft.com/office/drawing/2014/main" id="{E6240C99-1531-F91E-7D30-FD486FADA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49640" y="1284023"/>
              <a:ext cx="3564694" cy="2673521"/>
            </a:xfrm>
            <a:prstGeom prst="rect">
              <a:avLst/>
            </a:prstGeom>
          </p:spPr>
        </p:pic>
        <p:cxnSp>
          <p:nvCxnSpPr>
            <p:cNvPr id="7" name="Gerade Verbindung mit Pfeil 6">
              <a:extLst>
                <a:ext uri="{FF2B5EF4-FFF2-40B4-BE49-F238E27FC236}">
                  <a16:creationId xmlns:a16="http://schemas.microsoft.com/office/drawing/2014/main" id="{23C07439-3CBA-4B59-F34F-53069DCD8EB0}"/>
                </a:ext>
              </a:extLst>
            </p:cNvPr>
            <p:cNvCxnSpPr>
              <a:cxnSpLocks/>
            </p:cNvCxnSpPr>
            <p:nvPr/>
          </p:nvCxnSpPr>
          <p:spPr>
            <a:xfrm flipH="1" flipV="1">
              <a:off x="8095618" y="2140047"/>
              <a:ext cx="609276" cy="6480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DF16F317-62A7-541C-C354-4D1CFFEA1B6A}"/>
                </a:ext>
              </a:extLst>
            </p:cNvPr>
            <p:cNvCxnSpPr>
              <a:cxnSpLocks/>
            </p:cNvCxnSpPr>
            <p:nvPr/>
          </p:nvCxnSpPr>
          <p:spPr>
            <a:xfrm flipH="1" flipV="1">
              <a:off x="8034483" y="2740145"/>
              <a:ext cx="122271" cy="2416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82FCAAD5-9E90-D35A-E51A-D67613C105D1}"/>
                </a:ext>
              </a:extLst>
            </p:cNvPr>
            <p:cNvCxnSpPr>
              <a:cxnSpLocks/>
            </p:cNvCxnSpPr>
            <p:nvPr/>
          </p:nvCxnSpPr>
          <p:spPr>
            <a:xfrm>
              <a:off x="7871930" y="2459142"/>
              <a:ext cx="140401" cy="2610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5B58375D-FE5D-2BB3-F933-4C4AD49A1870}"/>
                </a:ext>
              </a:extLst>
            </p:cNvPr>
            <p:cNvCxnSpPr>
              <a:cxnSpLocks/>
            </p:cNvCxnSpPr>
            <p:nvPr/>
          </p:nvCxnSpPr>
          <p:spPr>
            <a:xfrm flipH="1" flipV="1">
              <a:off x="8997625" y="4050333"/>
              <a:ext cx="122271" cy="2416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5F0DABB4-5A54-626E-4E7F-54FDED3C977A}"/>
                </a:ext>
              </a:extLst>
            </p:cNvPr>
            <p:cNvCxnSpPr>
              <a:cxnSpLocks/>
            </p:cNvCxnSpPr>
            <p:nvPr/>
          </p:nvCxnSpPr>
          <p:spPr>
            <a:xfrm>
              <a:off x="8616280" y="3618983"/>
              <a:ext cx="200362" cy="251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3C1C177A-6B68-9191-0284-5419267A2E99}"/>
                </a:ext>
              </a:extLst>
            </p:cNvPr>
            <p:cNvCxnSpPr>
              <a:cxnSpLocks/>
            </p:cNvCxnSpPr>
            <p:nvPr/>
          </p:nvCxnSpPr>
          <p:spPr>
            <a:xfrm flipH="1" flipV="1">
              <a:off x="7592166" y="3581340"/>
              <a:ext cx="198814" cy="5108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6ADC4444-2D14-307F-FE39-876D2CB2044F}"/>
                </a:ext>
              </a:extLst>
            </p:cNvPr>
            <p:cNvCxnSpPr>
              <a:cxnSpLocks/>
            </p:cNvCxnSpPr>
            <p:nvPr/>
          </p:nvCxnSpPr>
          <p:spPr>
            <a:xfrm>
              <a:off x="7320136" y="2981777"/>
              <a:ext cx="216024" cy="4010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587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4AE2-1D9F-BDE8-DEC3-D01B8EFEA22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6C1AA88F-F2B4-C879-D4FB-0447FD525A20}"/>
              </a:ext>
            </a:extLst>
          </p:cNvPr>
          <p:cNvSpPr>
            <a:spLocks noGrp="1"/>
          </p:cNvSpPr>
          <p:nvPr>
            <p:ph type="dt" sz="half" idx="10"/>
          </p:nvPr>
        </p:nvSpPr>
        <p:spPr/>
        <p:txBody>
          <a:bodyPr/>
          <a:lstStyle/>
          <a:p>
            <a:fld id="{097CB182-0F71-4F41-BFC2-E1F0D7302B4A}" type="datetime1">
              <a:rPr lang="en-US" noProof="0" smtClean="0"/>
              <a:t>20.09.2025</a:t>
            </a:fld>
            <a:endParaRPr lang="en-US" noProof="0" dirty="0"/>
          </a:p>
        </p:txBody>
      </p:sp>
      <p:sp>
        <p:nvSpPr>
          <p:cNvPr id="3" name="Foliennummernplatzhalter 2">
            <a:extLst>
              <a:ext uri="{FF2B5EF4-FFF2-40B4-BE49-F238E27FC236}">
                <a16:creationId xmlns:a16="http://schemas.microsoft.com/office/drawing/2014/main" id="{067ECAFA-5B60-9087-51A6-4A002847F34E}"/>
              </a:ext>
            </a:extLst>
          </p:cNvPr>
          <p:cNvSpPr>
            <a:spLocks noGrp="1"/>
          </p:cNvSpPr>
          <p:nvPr>
            <p:ph type="sldNum" sz="quarter" idx="12"/>
          </p:nvPr>
        </p:nvSpPr>
        <p:spPr/>
        <p:txBody>
          <a:bodyPr/>
          <a:lstStyle/>
          <a:p>
            <a:fld id="{C5569BA5-88D4-471A-9C47-F7F059789784}" type="slidenum">
              <a:rPr lang="en-US" noProof="0" smtClean="0"/>
              <a:pPr/>
              <a:t>24</a:t>
            </a:fld>
            <a:endParaRPr lang="en-US" noProof="0" dirty="0"/>
          </a:p>
        </p:txBody>
      </p:sp>
      <p:sp>
        <p:nvSpPr>
          <p:cNvPr id="5" name="Textfeld 4">
            <a:extLst>
              <a:ext uri="{FF2B5EF4-FFF2-40B4-BE49-F238E27FC236}">
                <a16:creationId xmlns:a16="http://schemas.microsoft.com/office/drawing/2014/main" id="{74673EDA-680F-0FA6-40F4-EF1FA235DC41}"/>
              </a:ext>
            </a:extLst>
          </p:cNvPr>
          <p:cNvSpPr txBox="1"/>
          <p:nvPr/>
        </p:nvSpPr>
        <p:spPr>
          <a:xfrm>
            <a:off x="1631504" y="44625"/>
            <a:ext cx="4942379" cy="584775"/>
          </a:xfrm>
          <a:prstGeom prst="rect">
            <a:avLst/>
          </a:prstGeom>
          <a:noFill/>
        </p:spPr>
        <p:txBody>
          <a:bodyPr wrap="none" rtlCol="0">
            <a:spAutoFit/>
          </a:bodyPr>
          <a:lstStyle/>
          <a:p>
            <a:r>
              <a:rPr lang="en-US" sz="3200" noProof="0" dirty="0">
                <a:solidFill>
                  <a:srgbClr val="C00000"/>
                </a:solidFill>
                <a:latin typeface="Arial" panose="020B0604020202020204" pitchFamily="34" charset="0"/>
                <a:cs typeface="Arial" panose="020B0604020202020204" pitchFamily="34" charset="0"/>
              </a:rPr>
              <a:t> Magnets for   accelerator </a:t>
            </a:r>
          </a:p>
        </p:txBody>
      </p:sp>
      <p:pic>
        <p:nvPicPr>
          <p:cNvPr id="13" name="Grafik 12" descr="Ein Bild, das Blau, Maschine, Bautechnik, Wand enthält.&#10;&#10;Automatisch generierte Beschreibung">
            <a:extLst>
              <a:ext uri="{FF2B5EF4-FFF2-40B4-BE49-F238E27FC236}">
                <a16:creationId xmlns:a16="http://schemas.microsoft.com/office/drawing/2014/main" id="{46D06011-7EEF-6E02-8436-740E34A1E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6861" y="1787012"/>
            <a:ext cx="3556184" cy="2667138"/>
          </a:xfrm>
          <a:prstGeom prst="rect">
            <a:avLst/>
          </a:prstGeom>
        </p:spPr>
      </p:pic>
      <p:sp>
        <p:nvSpPr>
          <p:cNvPr id="14" name="Textfeld 13">
            <a:extLst>
              <a:ext uri="{FF2B5EF4-FFF2-40B4-BE49-F238E27FC236}">
                <a16:creationId xmlns:a16="http://schemas.microsoft.com/office/drawing/2014/main" id="{F0E3FB43-B716-FCCD-0C1E-F8EDC32C62BD}"/>
              </a:ext>
            </a:extLst>
          </p:cNvPr>
          <p:cNvSpPr txBox="1"/>
          <p:nvPr/>
        </p:nvSpPr>
        <p:spPr>
          <a:xfrm>
            <a:off x="660366" y="5191198"/>
            <a:ext cx="2574230" cy="646331"/>
          </a:xfrm>
          <a:prstGeom prst="rect">
            <a:avLst/>
          </a:prstGeom>
          <a:noFill/>
        </p:spPr>
        <p:txBody>
          <a:bodyPr wrap="square" rtlCol="0">
            <a:spAutoFit/>
          </a:bodyPr>
          <a:lstStyle/>
          <a:p>
            <a:r>
              <a:rPr lang="en-US" noProof="0" dirty="0"/>
              <a:t>MESA 45 degree arc magnets </a:t>
            </a:r>
          </a:p>
        </p:txBody>
      </p:sp>
      <p:pic>
        <p:nvPicPr>
          <p:cNvPr id="6" name="Grafik 5" descr="Ein Bild, das Kreis, Ventilator, Lautsprecher, Fan enthält.&#10;&#10;KI-generierte Inhalte können fehlerhaft sein.">
            <a:extLst>
              <a:ext uri="{FF2B5EF4-FFF2-40B4-BE49-F238E27FC236}">
                <a16:creationId xmlns:a16="http://schemas.microsoft.com/office/drawing/2014/main" id="{0F9A6BF3-FF29-BF48-6E99-9B3EE42C5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02331" y="1589269"/>
            <a:ext cx="4242216" cy="3181662"/>
          </a:xfrm>
          <a:prstGeom prst="rect">
            <a:avLst/>
          </a:prstGeom>
        </p:spPr>
      </p:pic>
      <p:pic>
        <p:nvPicPr>
          <p:cNvPr id="11" name="Grafik 10" descr="Ein Bild, das Zelt, Boden, Gelände, Im Haus enthält.&#10;&#10;KI-generierte Inhalte können fehlerhaft sein.">
            <a:extLst>
              <a:ext uri="{FF2B5EF4-FFF2-40B4-BE49-F238E27FC236}">
                <a16:creationId xmlns:a16="http://schemas.microsoft.com/office/drawing/2014/main" id="{BCBF2DCD-8E9E-B87C-DF99-4018D71B0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614" y="1342488"/>
            <a:ext cx="4893529" cy="3670147"/>
          </a:xfrm>
          <a:prstGeom prst="rect">
            <a:avLst/>
          </a:prstGeom>
        </p:spPr>
      </p:pic>
      <p:sp>
        <p:nvSpPr>
          <p:cNvPr id="15" name="Textfeld 14">
            <a:extLst>
              <a:ext uri="{FF2B5EF4-FFF2-40B4-BE49-F238E27FC236}">
                <a16:creationId xmlns:a16="http://schemas.microsoft.com/office/drawing/2014/main" id="{A1B7E050-D9B2-3D88-0B13-1C9B2F9450CF}"/>
              </a:ext>
            </a:extLst>
          </p:cNvPr>
          <p:cNvSpPr txBox="1"/>
          <p:nvPr/>
        </p:nvSpPr>
        <p:spPr>
          <a:xfrm>
            <a:off x="3431704" y="5022059"/>
            <a:ext cx="4112817" cy="923330"/>
          </a:xfrm>
          <a:prstGeom prst="rect">
            <a:avLst/>
          </a:prstGeom>
          <a:noFill/>
        </p:spPr>
        <p:txBody>
          <a:bodyPr wrap="square" rtlCol="0">
            <a:spAutoFit/>
          </a:bodyPr>
          <a:lstStyle/>
          <a:p>
            <a:r>
              <a:rPr lang="en-US" noProof="0" dirty="0"/>
              <a:t>Intermediate storage space… All 105 Dipole magnets delivered . Magnetic measurements ongoing</a:t>
            </a:r>
          </a:p>
        </p:txBody>
      </p:sp>
      <p:sp>
        <p:nvSpPr>
          <p:cNvPr id="17" name="Textfeld 16">
            <a:extLst>
              <a:ext uri="{FF2B5EF4-FFF2-40B4-BE49-F238E27FC236}">
                <a16:creationId xmlns:a16="http://schemas.microsoft.com/office/drawing/2014/main" id="{0B663079-0481-4A78-4088-2DD6CFCCD8FF}"/>
              </a:ext>
            </a:extLst>
          </p:cNvPr>
          <p:cNvSpPr txBox="1"/>
          <p:nvPr/>
        </p:nvSpPr>
        <p:spPr>
          <a:xfrm>
            <a:off x="8544272" y="5320004"/>
            <a:ext cx="4112817" cy="1200329"/>
          </a:xfrm>
          <a:prstGeom prst="rect">
            <a:avLst/>
          </a:prstGeom>
          <a:noFill/>
        </p:spPr>
        <p:txBody>
          <a:bodyPr wrap="square" rtlCol="0">
            <a:spAutoFit/>
          </a:bodyPr>
          <a:lstStyle/>
          <a:p>
            <a:r>
              <a:rPr lang="en-US" noProof="0" dirty="0"/>
              <a:t>Special magnet: Air coil  7.5 degree </a:t>
            </a:r>
          </a:p>
          <a:p>
            <a:r>
              <a:rPr lang="en-US" noProof="0" dirty="0"/>
              <a:t>deflector for 5MeV Mott polarimeter</a:t>
            </a:r>
          </a:p>
          <a:p>
            <a:r>
              <a:rPr lang="en-US" noProof="0" dirty="0"/>
              <a:t>(V. Tioukine )</a:t>
            </a:r>
          </a:p>
          <a:p>
            <a:r>
              <a:rPr lang="en-US" noProof="0" dirty="0"/>
              <a:t> </a:t>
            </a:r>
          </a:p>
        </p:txBody>
      </p:sp>
    </p:spTree>
    <p:extLst>
      <p:ext uri="{BB962C8B-B14F-4D97-AF65-F5344CB8AC3E}">
        <p14:creationId xmlns:p14="http://schemas.microsoft.com/office/powerpoint/2010/main" val="4153440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ED1E363-CE52-4551-8F2D-E0664A242062}"/>
              </a:ext>
            </a:extLst>
          </p:cNvPr>
          <p:cNvSpPr>
            <a:spLocks noGrp="1"/>
          </p:cNvSpPr>
          <p:nvPr>
            <p:ph type="dt" sz="half" idx="10"/>
          </p:nvPr>
        </p:nvSpPr>
        <p:spPr/>
        <p:txBody>
          <a:bodyPr/>
          <a:lstStyle/>
          <a:p>
            <a:fld id="{A9ED8F35-750B-4A7E-9E8F-FB60E79CCF08}" type="datetime1">
              <a:rPr lang="en-US" noProof="0" smtClean="0"/>
              <a:t>20.09.2025</a:t>
            </a:fld>
            <a:endParaRPr lang="en-US" noProof="0" dirty="0"/>
          </a:p>
        </p:txBody>
      </p:sp>
      <p:sp>
        <p:nvSpPr>
          <p:cNvPr id="4" name="Foliennummernplatzhalter 3">
            <a:extLst>
              <a:ext uri="{FF2B5EF4-FFF2-40B4-BE49-F238E27FC236}">
                <a16:creationId xmlns:a16="http://schemas.microsoft.com/office/drawing/2014/main" id="{40888F7D-DA00-418A-8CF3-B95140D5803B}"/>
              </a:ext>
            </a:extLst>
          </p:cNvPr>
          <p:cNvSpPr>
            <a:spLocks noGrp="1"/>
          </p:cNvSpPr>
          <p:nvPr>
            <p:ph type="sldNum" sz="quarter" idx="12"/>
          </p:nvPr>
        </p:nvSpPr>
        <p:spPr/>
        <p:txBody>
          <a:bodyPr/>
          <a:lstStyle/>
          <a:p>
            <a:fld id="{C5569BA5-88D4-471A-9C47-F7F059789784}" type="slidenum">
              <a:rPr lang="en-US" noProof="0" smtClean="0"/>
              <a:pPr/>
              <a:t>25</a:t>
            </a:fld>
            <a:endParaRPr lang="en-US" noProof="0" dirty="0"/>
          </a:p>
        </p:txBody>
      </p:sp>
      <p:sp>
        <p:nvSpPr>
          <p:cNvPr id="5" name="Textfeld 4">
            <a:extLst>
              <a:ext uri="{FF2B5EF4-FFF2-40B4-BE49-F238E27FC236}">
                <a16:creationId xmlns:a16="http://schemas.microsoft.com/office/drawing/2014/main" id="{FF2C738B-11BB-07E2-08F8-4437F6A37B09}"/>
              </a:ext>
            </a:extLst>
          </p:cNvPr>
          <p:cNvSpPr txBox="1"/>
          <p:nvPr/>
        </p:nvSpPr>
        <p:spPr>
          <a:xfrm>
            <a:off x="695400" y="651982"/>
            <a:ext cx="8928992" cy="1477328"/>
          </a:xfrm>
          <a:prstGeom prst="rect">
            <a:avLst/>
          </a:prstGeom>
          <a:noFill/>
        </p:spPr>
        <p:txBody>
          <a:bodyPr wrap="square" rtlCol="0">
            <a:spAutoFit/>
          </a:bodyPr>
          <a:lstStyle/>
          <a:p>
            <a:pPr marL="342900" indent="-342900">
              <a:buFont typeface="+mj-lt"/>
              <a:buAutoNum type="arabicPeriod"/>
            </a:pPr>
            <a:r>
              <a:rPr lang="en-US" noProof="0" dirty="0"/>
              <a:t>HIM building functional since 11/24 </a:t>
            </a:r>
            <a:r>
              <a:rPr lang="en-US" noProof="0" dirty="0">
                <a:sym typeface="Wingdings" panose="05000000000000000000" pitchFamily="2" charset="2"/>
              </a:rPr>
              <a:t> Building controlled by KPH„</a:t>
            </a:r>
            <a:r>
              <a:rPr lang="en-US" noProof="0" dirty="0" err="1">
                <a:sym typeface="Wingdings" panose="05000000000000000000" pitchFamily="2" charset="2"/>
              </a:rPr>
              <a:t>Schlüsselgewalt</a:t>
            </a:r>
            <a:r>
              <a:rPr lang="en-US" noProof="0" dirty="0">
                <a:sym typeface="Wingdings" panose="05000000000000000000" pitchFamily="2" charset="2"/>
              </a:rPr>
              <a:t>!“ </a:t>
            </a:r>
            <a:endParaRPr lang="en-US" noProof="0" dirty="0"/>
          </a:p>
          <a:p>
            <a:pPr marL="342900" indent="-342900">
              <a:buFont typeface="+mj-lt"/>
              <a:buAutoNum type="arabicPeriod"/>
            </a:pPr>
            <a:r>
              <a:rPr lang="en-US" noProof="0" dirty="0"/>
              <a:t>All RF-transmitters (17 modules) installed and operational  (total 300kW RF-power)</a:t>
            </a:r>
          </a:p>
          <a:p>
            <a:pPr marL="342900" indent="-342900">
              <a:buFont typeface="+mj-lt"/>
              <a:buAutoNum type="arabicPeriod"/>
            </a:pPr>
            <a:r>
              <a:rPr lang="en-US" noProof="0" dirty="0"/>
              <a:t>Cryomodules installed  at operating position, Helium liquefier upgrade completed. </a:t>
            </a:r>
          </a:p>
          <a:p>
            <a:pPr marL="342900" indent="-342900">
              <a:buFont typeface="+mj-lt"/>
              <a:buAutoNum type="arabicPeriod"/>
            </a:pPr>
            <a:r>
              <a:rPr lang="en-US" dirty="0"/>
              <a:t>All </a:t>
            </a:r>
            <a:r>
              <a:rPr lang="en-US" noProof="0" dirty="0"/>
              <a:t> Dipole magnets (+ dipole vacuum chambers) delivered, sample specimen tested </a:t>
            </a:r>
          </a:p>
          <a:p>
            <a:pPr marL="342900" indent="-342900">
              <a:buFont typeface="+mj-lt"/>
              <a:buAutoNum type="arabicPeriod"/>
            </a:pPr>
            <a:r>
              <a:rPr lang="en-US" dirty="0"/>
              <a:t>Cryo-piping completed </a:t>
            </a:r>
            <a:endParaRPr lang="en-US" noProof="0" dirty="0"/>
          </a:p>
        </p:txBody>
      </p:sp>
      <p:pic>
        <p:nvPicPr>
          <p:cNvPr id="7" name="Grafik 6" descr="Ein Bild, das Stahl, Bautechnik, Pfeife Flöte Rohr, Im Haus enthält.&#10;&#10;KI-generierte Inhalte können fehlerhaft sein.">
            <a:extLst>
              <a:ext uri="{FF2B5EF4-FFF2-40B4-BE49-F238E27FC236}">
                <a16:creationId xmlns:a16="http://schemas.microsoft.com/office/drawing/2014/main" id="{6AB52A17-B898-2558-FD06-9ABC0DEF98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147" y="4314964"/>
            <a:ext cx="2176909" cy="1632682"/>
          </a:xfrm>
          <a:prstGeom prst="rect">
            <a:avLst/>
          </a:prstGeom>
        </p:spPr>
      </p:pic>
      <p:pic>
        <p:nvPicPr>
          <p:cNvPr id="9" name="Grafik 8" descr="Ein Bild, das Maschine, Bautechnik, Im Haus, Fabrik enthält.&#10;&#10;KI-generierte Inhalte können fehlerhaft sein.">
            <a:extLst>
              <a:ext uri="{FF2B5EF4-FFF2-40B4-BE49-F238E27FC236}">
                <a16:creationId xmlns:a16="http://schemas.microsoft.com/office/drawing/2014/main" id="{61412568-82B9-813A-BCE0-BC2AF7862CA4}"/>
              </a:ext>
            </a:extLst>
          </p:cNvPr>
          <p:cNvPicPr>
            <a:picLocks noChangeAspect="1"/>
          </p:cNvPicPr>
          <p:nvPr/>
        </p:nvPicPr>
        <p:blipFill>
          <a:blip r:embed="rId3" cstate="print">
            <a:extLst>
              <a:ext uri="{28A0092B-C50C-407E-A947-70E740481C1C}">
                <a14:useLocalDpi xmlns:a14="http://schemas.microsoft.com/office/drawing/2010/main" val="0"/>
              </a:ext>
            </a:extLst>
          </a:blip>
          <a:srcRect l="11153" r="31512"/>
          <a:stretch/>
        </p:blipFill>
        <p:spPr>
          <a:xfrm rot="10800000">
            <a:off x="6593484" y="2484895"/>
            <a:ext cx="2537845" cy="3319738"/>
          </a:xfrm>
          <a:prstGeom prst="rect">
            <a:avLst/>
          </a:prstGeom>
        </p:spPr>
      </p:pic>
      <p:pic>
        <p:nvPicPr>
          <p:cNvPr id="11" name="Grafik 10" descr="Ein Bild, das Stahl, Aluminium, parallel, Decke enthält.&#10;&#10;KI-generierte Inhalte können fehlerhaft sein.">
            <a:extLst>
              <a:ext uri="{FF2B5EF4-FFF2-40B4-BE49-F238E27FC236}">
                <a16:creationId xmlns:a16="http://schemas.microsoft.com/office/drawing/2014/main" id="{CB625E37-BC24-7827-9B6E-BD16125B1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55789" y="2728496"/>
            <a:ext cx="1631262" cy="1223447"/>
          </a:xfrm>
          <a:prstGeom prst="rect">
            <a:avLst/>
          </a:prstGeom>
        </p:spPr>
      </p:pic>
      <p:pic>
        <p:nvPicPr>
          <p:cNvPr id="13" name="Grafik 12" descr="Ein Bild, das Im Haus, Tür, Leiter, rot enthält.&#10;&#10;KI-generierte Inhalte können fehlerhaft sein.">
            <a:extLst>
              <a:ext uri="{FF2B5EF4-FFF2-40B4-BE49-F238E27FC236}">
                <a16:creationId xmlns:a16="http://schemas.microsoft.com/office/drawing/2014/main" id="{CA9974B7-0926-1736-3D11-C7286A50A3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148" y="2543036"/>
            <a:ext cx="2176909" cy="1632682"/>
          </a:xfrm>
          <a:prstGeom prst="rect">
            <a:avLst/>
          </a:prstGeom>
        </p:spPr>
      </p:pic>
      <p:pic>
        <p:nvPicPr>
          <p:cNvPr id="17" name="Grafik 16" descr="Ein Bild, das Straße, draußen, Metropolregion, Stadtgebiet enthält.&#10;&#10;KI-generierte Inhalte können fehlerhaft sein.">
            <a:extLst>
              <a:ext uri="{FF2B5EF4-FFF2-40B4-BE49-F238E27FC236}">
                <a16:creationId xmlns:a16="http://schemas.microsoft.com/office/drawing/2014/main" id="{BDA5A807-E761-C77A-E069-40935D5B2D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355788" y="4513968"/>
            <a:ext cx="1631265" cy="1223449"/>
          </a:xfrm>
          <a:prstGeom prst="rect">
            <a:avLst/>
          </a:prstGeom>
        </p:spPr>
      </p:pic>
      <p:pic>
        <p:nvPicPr>
          <p:cNvPr id="19" name="Grafik 18" descr="Ein Bild, das Maschine, Industrie, Fabrik, Stahl enthält.&#10;&#10;KI-generierte Inhalte können fehlerhaft sein.">
            <a:extLst>
              <a:ext uri="{FF2B5EF4-FFF2-40B4-BE49-F238E27FC236}">
                <a16:creationId xmlns:a16="http://schemas.microsoft.com/office/drawing/2014/main" id="{C98F18A9-2DAF-5AAE-4638-9ABEFF99B969}"/>
              </a:ext>
            </a:extLst>
          </p:cNvPr>
          <p:cNvPicPr>
            <a:picLocks noChangeAspect="1"/>
          </p:cNvPicPr>
          <p:nvPr/>
        </p:nvPicPr>
        <p:blipFill>
          <a:blip r:embed="rId7" cstate="print">
            <a:extLst>
              <a:ext uri="{28A0092B-C50C-407E-A947-70E740481C1C}">
                <a14:useLocalDpi xmlns:a14="http://schemas.microsoft.com/office/drawing/2010/main" val="0"/>
              </a:ext>
            </a:extLst>
          </a:blip>
          <a:srcRect r="44443"/>
          <a:stretch/>
        </p:blipFill>
        <p:spPr>
          <a:xfrm>
            <a:off x="3913975" y="2503159"/>
            <a:ext cx="2561001" cy="3438165"/>
          </a:xfrm>
          <a:prstGeom prst="rect">
            <a:avLst/>
          </a:prstGeom>
        </p:spPr>
      </p:pic>
      <p:sp>
        <p:nvSpPr>
          <p:cNvPr id="20" name="Textfeld 19">
            <a:extLst>
              <a:ext uri="{FF2B5EF4-FFF2-40B4-BE49-F238E27FC236}">
                <a16:creationId xmlns:a16="http://schemas.microsoft.com/office/drawing/2014/main" id="{04A1A83C-27E5-B3BD-40DD-2554AE1A9486}"/>
              </a:ext>
            </a:extLst>
          </p:cNvPr>
          <p:cNvSpPr txBox="1"/>
          <p:nvPr/>
        </p:nvSpPr>
        <p:spPr>
          <a:xfrm>
            <a:off x="263352" y="116632"/>
            <a:ext cx="8208912" cy="523220"/>
          </a:xfrm>
          <a:prstGeom prst="rect">
            <a:avLst/>
          </a:prstGeom>
          <a:noFill/>
        </p:spPr>
        <p:txBody>
          <a:bodyPr wrap="square" rtlCol="0">
            <a:spAutoFit/>
          </a:bodyPr>
          <a:lstStyle/>
          <a:p>
            <a:r>
              <a:rPr lang="en-US" sz="2800" b="1" noProof="0" dirty="0">
                <a:solidFill>
                  <a:srgbClr val="C00000"/>
                </a:solidFill>
              </a:rPr>
              <a:t>Status: Some of the milestones achieved</a:t>
            </a:r>
          </a:p>
        </p:txBody>
      </p:sp>
      <p:sp>
        <p:nvSpPr>
          <p:cNvPr id="25" name="Textfeld 24">
            <a:extLst>
              <a:ext uri="{FF2B5EF4-FFF2-40B4-BE49-F238E27FC236}">
                <a16:creationId xmlns:a16="http://schemas.microsoft.com/office/drawing/2014/main" id="{9765FEFB-390F-D532-D68B-4910CB2D0A04}"/>
              </a:ext>
            </a:extLst>
          </p:cNvPr>
          <p:cNvSpPr txBox="1"/>
          <p:nvPr/>
        </p:nvSpPr>
        <p:spPr>
          <a:xfrm>
            <a:off x="204147" y="5604878"/>
            <a:ext cx="360040" cy="369332"/>
          </a:xfrm>
          <a:prstGeom prst="rect">
            <a:avLst/>
          </a:prstGeom>
          <a:solidFill>
            <a:schemeClr val="bg1"/>
          </a:solidFill>
        </p:spPr>
        <p:txBody>
          <a:bodyPr wrap="square" rtlCol="0">
            <a:spAutoFit/>
          </a:bodyPr>
          <a:lstStyle/>
          <a:p>
            <a:r>
              <a:rPr lang="en-US" noProof="0" dirty="0"/>
              <a:t>1</a:t>
            </a:r>
          </a:p>
        </p:txBody>
      </p:sp>
      <p:sp>
        <p:nvSpPr>
          <p:cNvPr id="26" name="Textfeld 25">
            <a:extLst>
              <a:ext uri="{FF2B5EF4-FFF2-40B4-BE49-F238E27FC236}">
                <a16:creationId xmlns:a16="http://schemas.microsoft.com/office/drawing/2014/main" id="{844B6AC8-6EC6-E81B-8CBD-3DEA96E48719}"/>
              </a:ext>
            </a:extLst>
          </p:cNvPr>
          <p:cNvSpPr txBox="1"/>
          <p:nvPr/>
        </p:nvSpPr>
        <p:spPr>
          <a:xfrm>
            <a:off x="204147" y="3876009"/>
            <a:ext cx="360040" cy="369332"/>
          </a:xfrm>
          <a:prstGeom prst="rect">
            <a:avLst/>
          </a:prstGeom>
          <a:solidFill>
            <a:schemeClr val="bg1"/>
          </a:solidFill>
        </p:spPr>
        <p:txBody>
          <a:bodyPr wrap="square" rtlCol="0">
            <a:spAutoFit/>
          </a:bodyPr>
          <a:lstStyle/>
          <a:p>
            <a:r>
              <a:rPr lang="en-US" noProof="0" dirty="0"/>
              <a:t>1</a:t>
            </a:r>
          </a:p>
        </p:txBody>
      </p:sp>
      <p:sp>
        <p:nvSpPr>
          <p:cNvPr id="27" name="Textfeld 26">
            <a:extLst>
              <a:ext uri="{FF2B5EF4-FFF2-40B4-BE49-F238E27FC236}">
                <a16:creationId xmlns:a16="http://schemas.microsoft.com/office/drawing/2014/main" id="{F645205F-A8C5-8722-856E-280940312508}"/>
              </a:ext>
            </a:extLst>
          </p:cNvPr>
          <p:cNvSpPr txBox="1"/>
          <p:nvPr/>
        </p:nvSpPr>
        <p:spPr>
          <a:xfrm>
            <a:off x="2559696" y="3827903"/>
            <a:ext cx="360040" cy="369332"/>
          </a:xfrm>
          <a:prstGeom prst="rect">
            <a:avLst/>
          </a:prstGeom>
          <a:solidFill>
            <a:schemeClr val="bg1"/>
          </a:solidFill>
        </p:spPr>
        <p:txBody>
          <a:bodyPr wrap="square" rtlCol="0">
            <a:spAutoFit/>
          </a:bodyPr>
          <a:lstStyle/>
          <a:p>
            <a:r>
              <a:rPr lang="en-US" noProof="0" dirty="0"/>
              <a:t>2</a:t>
            </a:r>
          </a:p>
        </p:txBody>
      </p:sp>
      <p:sp>
        <p:nvSpPr>
          <p:cNvPr id="28" name="Textfeld 27">
            <a:extLst>
              <a:ext uri="{FF2B5EF4-FFF2-40B4-BE49-F238E27FC236}">
                <a16:creationId xmlns:a16="http://schemas.microsoft.com/office/drawing/2014/main" id="{06489E74-60E3-E53D-DE4B-FEF01E8B6D96}"/>
              </a:ext>
            </a:extLst>
          </p:cNvPr>
          <p:cNvSpPr txBox="1"/>
          <p:nvPr/>
        </p:nvSpPr>
        <p:spPr>
          <a:xfrm>
            <a:off x="2490847" y="5571993"/>
            <a:ext cx="360040" cy="369332"/>
          </a:xfrm>
          <a:prstGeom prst="rect">
            <a:avLst/>
          </a:prstGeom>
          <a:solidFill>
            <a:schemeClr val="bg1"/>
          </a:solidFill>
        </p:spPr>
        <p:txBody>
          <a:bodyPr wrap="square" rtlCol="0">
            <a:spAutoFit/>
          </a:bodyPr>
          <a:lstStyle/>
          <a:p>
            <a:r>
              <a:rPr lang="en-US" noProof="0" dirty="0"/>
              <a:t>2</a:t>
            </a:r>
          </a:p>
        </p:txBody>
      </p:sp>
      <p:sp>
        <p:nvSpPr>
          <p:cNvPr id="29" name="Textfeld 28">
            <a:extLst>
              <a:ext uri="{FF2B5EF4-FFF2-40B4-BE49-F238E27FC236}">
                <a16:creationId xmlns:a16="http://schemas.microsoft.com/office/drawing/2014/main" id="{41ED7A6D-9E3E-8BAE-8578-005B9CCB7753}"/>
              </a:ext>
            </a:extLst>
          </p:cNvPr>
          <p:cNvSpPr txBox="1"/>
          <p:nvPr/>
        </p:nvSpPr>
        <p:spPr>
          <a:xfrm>
            <a:off x="3913974" y="5579773"/>
            <a:ext cx="597849" cy="369332"/>
          </a:xfrm>
          <a:prstGeom prst="rect">
            <a:avLst/>
          </a:prstGeom>
          <a:solidFill>
            <a:schemeClr val="bg1"/>
          </a:solidFill>
        </p:spPr>
        <p:txBody>
          <a:bodyPr wrap="square" rtlCol="0">
            <a:spAutoFit/>
          </a:bodyPr>
          <a:lstStyle/>
          <a:p>
            <a:r>
              <a:rPr lang="en-US" noProof="0" dirty="0"/>
              <a:t>3/5</a:t>
            </a:r>
          </a:p>
        </p:txBody>
      </p:sp>
    </p:spTree>
    <p:extLst>
      <p:ext uri="{BB962C8B-B14F-4D97-AF65-F5344CB8AC3E}">
        <p14:creationId xmlns:p14="http://schemas.microsoft.com/office/powerpoint/2010/main" val="2921250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1DF429F-E4A1-4220-BA4D-B2BB67B77316}" type="datetime1">
              <a:rPr lang="en-US" noProof="0" smtClean="0"/>
              <a:t>20.09.2025</a:t>
            </a:fld>
            <a:endParaRPr lang="en-US" noProof="0" dirty="0"/>
          </a:p>
        </p:txBody>
      </p:sp>
      <p:sp>
        <p:nvSpPr>
          <p:cNvPr id="3" name="Foliennummernplatzhalter 2"/>
          <p:cNvSpPr>
            <a:spLocks noGrp="1"/>
          </p:cNvSpPr>
          <p:nvPr>
            <p:ph type="sldNum" sz="quarter" idx="12"/>
          </p:nvPr>
        </p:nvSpPr>
        <p:spPr/>
        <p:txBody>
          <a:bodyPr/>
          <a:lstStyle/>
          <a:p>
            <a:fld id="{C5569BA5-88D4-471A-9C47-F7F059789784}" type="slidenum">
              <a:rPr lang="en-US" noProof="0" smtClean="0"/>
              <a:pPr/>
              <a:t>26</a:t>
            </a:fld>
            <a:endParaRPr lang="en-US" noProof="0" dirty="0"/>
          </a:p>
        </p:txBody>
      </p:sp>
      <p:sp>
        <p:nvSpPr>
          <p:cNvPr id="5" name="Textfeld 4"/>
          <p:cNvSpPr txBox="1"/>
          <p:nvPr/>
        </p:nvSpPr>
        <p:spPr>
          <a:xfrm>
            <a:off x="293065" y="188640"/>
            <a:ext cx="184731" cy="523220"/>
          </a:xfrm>
          <a:prstGeom prst="rect">
            <a:avLst/>
          </a:prstGeom>
          <a:solidFill>
            <a:schemeClr val="bg1"/>
          </a:solidFill>
        </p:spPr>
        <p:txBody>
          <a:bodyPr wrap="none" rtlCol="0">
            <a:spAutoFit/>
          </a:bodyPr>
          <a:lstStyle/>
          <a:p>
            <a:endParaRPr lang="en-US" sz="2800" noProof="0" dirty="0">
              <a:solidFill>
                <a:srgbClr val="C00000"/>
              </a:solidFill>
              <a:latin typeface="Arial" panose="020B0604020202020204" pitchFamily="34" charset="0"/>
              <a:cs typeface="Arial" panose="020B0604020202020204" pitchFamily="34" charset="0"/>
            </a:endParaRPr>
          </a:p>
        </p:txBody>
      </p:sp>
      <p:grpSp>
        <p:nvGrpSpPr>
          <p:cNvPr id="15" name="Gruppieren 14">
            <a:extLst>
              <a:ext uri="{FF2B5EF4-FFF2-40B4-BE49-F238E27FC236}">
                <a16:creationId xmlns:a16="http://schemas.microsoft.com/office/drawing/2014/main" id="{9A91B5DE-8BC2-158A-43D6-A544791F546C}"/>
              </a:ext>
            </a:extLst>
          </p:cNvPr>
          <p:cNvGrpSpPr/>
          <p:nvPr/>
        </p:nvGrpSpPr>
        <p:grpSpPr>
          <a:xfrm>
            <a:off x="191344" y="0"/>
            <a:ext cx="5979301" cy="6293459"/>
            <a:chOff x="1343472" y="-132937"/>
            <a:chExt cx="5979301" cy="6293459"/>
          </a:xfrm>
        </p:grpSpPr>
        <p:pic>
          <p:nvPicPr>
            <p:cNvPr id="13" name="Grafik 12">
              <a:extLst>
                <a:ext uri="{FF2B5EF4-FFF2-40B4-BE49-F238E27FC236}">
                  <a16:creationId xmlns:a16="http://schemas.microsoft.com/office/drawing/2014/main" id="{A406D549-3E42-1925-9B6D-4F53EBDA52C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9708" y="-132937"/>
              <a:ext cx="5231904" cy="3584248"/>
            </a:xfrm>
            <a:prstGeom prst="rect">
              <a:avLst/>
            </a:prstGeom>
          </p:spPr>
        </p:pic>
        <p:grpSp>
          <p:nvGrpSpPr>
            <p:cNvPr id="14" name="Gruppieren 13">
              <a:extLst>
                <a:ext uri="{FF2B5EF4-FFF2-40B4-BE49-F238E27FC236}">
                  <a16:creationId xmlns:a16="http://schemas.microsoft.com/office/drawing/2014/main" id="{52898194-3931-9F06-5311-D552282BBBD7}"/>
                </a:ext>
              </a:extLst>
            </p:cNvPr>
            <p:cNvGrpSpPr/>
            <p:nvPr/>
          </p:nvGrpSpPr>
          <p:grpSpPr>
            <a:xfrm>
              <a:off x="1343472" y="27834"/>
              <a:ext cx="5979301" cy="6132688"/>
              <a:chOff x="1343472" y="27834"/>
              <a:chExt cx="5979301" cy="6132688"/>
            </a:xfrm>
          </p:grpSpPr>
          <p:cxnSp>
            <p:nvCxnSpPr>
              <p:cNvPr id="23" name="Gerader Verbinder 22">
                <a:extLst>
                  <a:ext uri="{FF2B5EF4-FFF2-40B4-BE49-F238E27FC236}">
                    <a16:creationId xmlns:a16="http://schemas.microsoft.com/office/drawing/2014/main" id="{69B8278D-99B5-97AA-9D06-4A39FF22EB03}"/>
                  </a:ext>
                </a:extLst>
              </p:cNvPr>
              <p:cNvCxnSpPr>
                <a:cxnSpLocks/>
              </p:cNvCxnSpPr>
              <p:nvPr/>
            </p:nvCxnSpPr>
            <p:spPr>
              <a:xfrm flipV="1">
                <a:off x="4488055" y="1678243"/>
                <a:ext cx="124931" cy="18123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66832766-6E0B-CF38-0C0D-A446FDD1C128}"/>
                  </a:ext>
                </a:extLst>
              </p:cNvPr>
              <p:cNvCxnSpPr>
                <a:cxnSpLocks/>
              </p:cNvCxnSpPr>
              <p:nvPr/>
            </p:nvCxnSpPr>
            <p:spPr>
              <a:xfrm flipH="1" flipV="1">
                <a:off x="5194737" y="1974377"/>
                <a:ext cx="816091" cy="2532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358F048B-B3BF-4509-B111-0E562FED27C3}"/>
                  </a:ext>
                </a:extLst>
              </p:cNvPr>
              <p:cNvGrpSpPr/>
              <p:nvPr/>
            </p:nvGrpSpPr>
            <p:grpSpPr>
              <a:xfrm>
                <a:off x="3367992" y="3315943"/>
                <a:ext cx="2028869" cy="2817750"/>
                <a:chOff x="7263623" y="3377384"/>
                <a:chExt cx="2028869" cy="2817750"/>
              </a:xfrm>
            </p:grpSpPr>
            <p:pic>
              <p:nvPicPr>
                <p:cNvPr id="20" name="Grafik 19" descr="Ein Bild, das Stahl, Maschine, Bautechnik, Industrie enthält.&#10;&#10;Automatisch generierte Beschreibung">
                  <a:extLst>
                    <a:ext uri="{FF2B5EF4-FFF2-40B4-BE49-F238E27FC236}">
                      <a16:creationId xmlns:a16="http://schemas.microsoft.com/office/drawing/2014/main" id="{FD3279D0-3538-63FC-5AF1-5F8228905B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9" t="-6888" r="30787" b="6888"/>
                <a:stretch/>
              </p:blipFill>
              <p:spPr>
                <a:xfrm rot="5400000">
                  <a:off x="7049915" y="3667198"/>
                  <a:ext cx="2532391" cy="1952763"/>
                </a:xfrm>
                <a:prstGeom prst="rect">
                  <a:avLst/>
                </a:prstGeom>
              </p:spPr>
            </p:pic>
            <p:sp>
              <p:nvSpPr>
                <p:cNvPr id="27" name="Textfeld 26">
                  <a:extLst>
                    <a:ext uri="{FF2B5EF4-FFF2-40B4-BE49-F238E27FC236}">
                      <a16:creationId xmlns:a16="http://schemas.microsoft.com/office/drawing/2014/main" id="{FF269F27-C742-8BCE-FB94-61B830CFA9A2}"/>
                    </a:ext>
                  </a:extLst>
                </p:cNvPr>
                <p:cNvSpPr txBox="1"/>
                <p:nvPr/>
              </p:nvSpPr>
              <p:spPr>
                <a:xfrm>
                  <a:off x="7263623" y="5548803"/>
                  <a:ext cx="1551387" cy="646331"/>
                </a:xfrm>
                <a:prstGeom prst="rect">
                  <a:avLst/>
                </a:prstGeom>
                <a:solidFill>
                  <a:schemeClr val="bg1"/>
                </a:solidFill>
              </p:spPr>
              <p:txBody>
                <a:bodyPr wrap="none" rtlCol="0">
                  <a:spAutoFit/>
                </a:bodyPr>
                <a:lstStyle/>
                <a:p>
                  <a:r>
                    <a:rPr lang="en-US" noProof="0" dirty="0"/>
                    <a:t>WEST Corridor</a:t>
                  </a:r>
                </a:p>
                <a:p>
                  <a:r>
                    <a:rPr lang="en-US" noProof="0" dirty="0"/>
                    <a:t>(October24)</a:t>
                  </a:r>
                </a:p>
              </p:txBody>
            </p:sp>
          </p:grpSp>
          <p:grpSp>
            <p:nvGrpSpPr>
              <p:cNvPr id="39" name="Gruppieren 38">
                <a:extLst>
                  <a:ext uri="{FF2B5EF4-FFF2-40B4-BE49-F238E27FC236}">
                    <a16:creationId xmlns:a16="http://schemas.microsoft.com/office/drawing/2014/main" id="{D234DBA7-1EB0-44CF-9191-7752A1D0910B}"/>
                  </a:ext>
                </a:extLst>
              </p:cNvPr>
              <p:cNvGrpSpPr/>
              <p:nvPr/>
            </p:nvGrpSpPr>
            <p:grpSpPr>
              <a:xfrm>
                <a:off x="5421608" y="3490627"/>
                <a:ext cx="1830003" cy="2669895"/>
                <a:chOff x="9552384" y="3516879"/>
                <a:chExt cx="1830003" cy="2669895"/>
              </a:xfrm>
            </p:grpSpPr>
            <p:pic>
              <p:nvPicPr>
                <p:cNvPr id="11" name="Grafik 10" descr="Ein Bild, das Im Haus, Wand, Kompositmaterial, Schmutzig enthält.&#10;&#10;Automatisch generierte Beschreibung">
                  <a:extLst>
                    <a:ext uri="{FF2B5EF4-FFF2-40B4-BE49-F238E27FC236}">
                      <a16:creationId xmlns:a16="http://schemas.microsoft.com/office/drawing/2014/main" id="{65B36B71-EC9F-8D8A-0832-9E13443E2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320968" y="3811367"/>
                  <a:ext cx="2355908" cy="1766931"/>
                </a:xfrm>
                <a:prstGeom prst="rect">
                  <a:avLst/>
                </a:prstGeom>
              </p:spPr>
            </p:pic>
            <p:sp>
              <p:nvSpPr>
                <p:cNvPr id="28" name="Textfeld 27">
                  <a:extLst>
                    <a:ext uri="{FF2B5EF4-FFF2-40B4-BE49-F238E27FC236}">
                      <a16:creationId xmlns:a16="http://schemas.microsoft.com/office/drawing/2014/main" id="{66B1FA08-0C5F-800B-178B-343333630D66}"/>
                    </a:ext>
                  </a:extLst>
                </p:cNvPr>
                <p:cNvSpPr txBox="1"/>
                <p:nvPr/>
              </p:nvSpPr>
              <p:spPr>
                <a:xfrm>
                  <a:off x="9552384" y="5540443"/>
                  <a:ext cx="1610697" cy="646331"/>
                </a:xfrm>
                <a:prstGeom prst="rect">
                  <a:avLst/>
                </a:prstGeom>
                <a:solidFill>
                  <a:schemeClr val="bg1"/>
                </a:solidFill>
              </p:spPr>
              <p:txBody>
                <a:bodyPr wrap="none" rtlCol="0">
                  <a:spAutoFit/>
                </a:bodyPr>
                <a:lstStyle/>
                <a:p>
                  <a:r>
                    <a:rPr lang="en-US" noProof="0" dirty="0"/>
                    <a:t>EAST Corridor</a:t>
                  </a:r>
                </a:p>
                <a:p>
                  <a:r>
                    <a:rPr lang="en-US" noProof="0" dirty="0"/>
                    <a:t>(October 2024)</a:t>
                  </a:r>
                </a:p>
              </p:txBody>
            </p:sp>
          </p:grpSp>
          <p:cxnSp>
            <p:nvCxnSpPr>
              <p:cNvPr id="29" name="Gerader Verbinder 28">
                <a:extLst>
                  <a:ext uri="{FF2B5EF4-FFF2-40B4-BE49-F238E27FC236}">
                    <a16:creationId xmlns:a16="http://schemas.microsoft.com/office/drawing/2014/main" id="{63DB3ED1-D7B3-3A7A-615B-B4B56A2055FC}"/>
                  </a:ext>
                </a:extLst>
              </p:cNvPr>
              <p:cNvCxnSpPr>
                <a:cxnSpLocks/>
              </p:cNvCxnSpPr>
              <p:nvPr/>
            </p:nvCxnSpPr>
            <p:spPr>
              <a:xfrm flipH="1" flipV="1">
                <a:off x="5770801" y="1196752"/>
                <a:ext cx="648072" cy="10546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CBB03578-C238-4AA3-73A2-F409259C8410}"/>
                  </a:ext>
                </a:extLst>
              </p:cNvPr>
              <p:cNvSpPr txBox="1"/>
              <p:nvPr/>
            </p:nvSpPr>
            <p:spPr>
              <a:xfrm>
                <a:off x="5901743" y="2296884"/>
                <a:ext cx="1421030" cy="646331"/>
              </a:xfrm>
              <a:prstGeom prst="rect">
                <a:avLst/>
              </a:prstGeom>
              <a:solidFill>
                <a:schemeClr val="bg1"/>
              </a:solidFill>
            </p:spPr>
            <p:txBody>
              <a:bodyPr wrap="none" rtlCol="0">
                <a:spAutoFit/>
              </a:bodyPr>
              <a:lstStyle/>
              <a:p>
                <a:r>
                  <a:rPr lang="en-US" noProof="0" dirty="0"/>
                  <a:t>New building</a:t>
                </a:r>
              </a:p>
              <a:p>
                <a:r>
                  <a:rPr lang="en-US" noProof="0" dirty="0"/>
                  <a:t>(Hall-1)</a:t>
                </a:r>
              </a:p>
            </p:txBody>
          </p:sp>
          <p:cxnSp>
            <p:nvCxnSpPr>
              <p:cNvPr id="9" name="Gerade Verbindung mit Pfeil 8">
                <a:extLst>
                  <a:ext uri="{FF2B5EF4-FFF2-40B4-BE49-F238E27FC236}">
                    <a16:creationId xmlns:a16="http://schemas.microsoft.com/office/drawing/2014/main" id="{099F7E70-4213-4666-96F4-6CFA8BD7EDB0}"/>
                  </a:ext>
                </a:extLst>
              </p:cNvPr>
              <p:cNvCxnSpPr>
                <a:cxnSpLocks/>
              </p:cNvCxnSpPr>
              <p:nvPr/>
            </p:nvCxnSpPr>
            <p:spPr>
              <a:xfrm>
                <a:off x="4007862" y="587666"/>
                <a:ext cx="788095" cy="33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4625A79-374F-4A95-B5CF-55FBFDB32EE7}"/>
                  </a:ext>
                </a:extLst>
              </p:cNvPr>
              <p:cNvSpPr txBox="1"/>
              <p:nvPr/>
            </p:nvSpPr>
            <p:spPr>
              <a:xfrm>
                <a:off x="1343472" y="27834"/>
                <a:ext cx="1987147" cy="646331"/>
              </a:xfrm>
              <a:prstGeom prst="rect">
                <a:avLst/>
              </a:prstGeom>
              <a:noFill/>
            </p:spPr>
            <p:txBody>
              <a:bodyPr wrap="none" rtlCol="0">
                <a:spAutoFit/>
              </a:bodyPr>
              <a:lstStyle/>
              <a:p>
                <a:r>
                  <a:rPr lang="en-US" noProof="0" dirty="0"/>
                  <a:t>Injector tunnel &amp;</a:t>
                </a:r>
              </a:p>
              <a:p>
                <a:r>
                  <a:rPr lang="en-US" noProof="0" dirty="0"/>
                  <a:t>RF-installation area</a:t>
                </a:r>
              </a:p>
            </p:txBody>
          </p:sp>
          <p:sp>
            <p:nvSpPr>
              <p:cNvPr id="22" name="Textfeld 21">
                <a:extLst>
                  <a:ext uri="{FF2B5EF4-FFF2-40B4-BE49-F238E27FC236}">
                    <a16:creationId xmlns:a16="http://schemas.microsoft.com/office/drawing/2014/main" id="{9E840A4E-25DB-420B-9AF1-807300DA215A}"/>
                  </a:ext>
                </a:extLst>
              </p:cNvPr>
              <p:cNvSpPr txBox="1"/>
              <p:nvPr/>
            </p:nvSpPr>
            <p:spPr>
              <a:xfrm>
                <a:off x="1390152" y="874190"/>
                <a:ext cx="2232534" cy="369332"/>
              </a:xfrm>
              <a:prstGeom prst="rect">
                <a:avLst/>
              </a:prstGeom>
              <a:noFill/>
            </p:spPr>
            <p:txBody>
              <a:bodyPr wrap="none" rtlCol="0">
                <a:spAutoFit/>
              </a:bodyPr>
              <a:lstStyle/>
              <a:p>
                <a:r>
                  <a:rPr lang="en-US" noProof="0" dirty="0"/>
                  <a:t>Hall-2: P2-experiment</a:t>
                </a:r>
              </a:p>
            </p:txBody>
          </p:sp>
          <p:cxnSp>
            <p:nvCxnSpPr>
              <p:cNvPr id="25" name="Gerade Verbindung mit Pfeil 24">
                <a:extLst>
                  <a:ext uri="{FF2B5EF4-FFF2-40B4-BE49-F238E27FC236}">
                    <a16:creationId xmlns:a16="http://schemas.microsoft.com/office/drawing/2014/main" id="{61B7E4E5-E40B-4353-BF32-77A0C2F2EE82}"/>
                  </a:ext>
                </a:extLst>
              </p:cNvPr>
              <p:cNvCxnSpPr>
                <a:cxnSpLocks/>
              </p:cNvCxnSpPr>
              <p:nvPr/>
            </p:nvCxnSpPr>
            <p:spPr>
              <a:xfrm>
                <a:off x="3538441" y="1151450"/>
                <a:ext cx="887550" cy="53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0B9E719A-9753-4CCB-A2EE-D508030E27E0}"/>
                  </a:ext>
                </a:extLst>
              </p:cNvPr>
              <p:cNvCxnSpPr>
                <a:cxnSpLocks/>
              </p:cNvCxnSpPr>
              <p:nvPr/>
            </p:nvCxnSpPr>
            <p:spPr>
              <a:xfrm>
                <a:off x="3061480" y="1541939"/>
                <a:ext cx="707167" cy="899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3D819A97-1DD5-4BC5-A8C3-B5C8CB5AF790}"/>
                  </a:ext>
                </a:extLst>
              </p:cNvPr>
              <p:cNvSpPr txBox="1"/>
              <p:nvPr/>
            </p:nvSpPr>
            <p:spPr>
              <a:xfrm>
                <a:off x="1343472" y="1299418"/>
                <a:ext cx="1500667" cy="369332"/>
              </a:xfrm>
              <a:prstGeom prst="rect">
                <a:avLst/>
              </a:prstGeom>
              <a:noFill/>
            </p:spPr>
            <p:txBody>
              <a:bodyPr wrap="none" rtlCol="0">
                <a:spAutoFit/>
              </a:bodyPr>
              <a:lstStyle/>
              <a:p>
                <a:r>
                  <a:rPr lang="en-US" noProof="0" dirty="0"/>
                  <a:t>Hall-3: MAGIX</a:t>
                </a:r>
              </a:p>
            </p:txBody>
          </p:sp>
          <p:cxnSp>
            <p:nvCxnSpPr>
              <p:cNvPr id="17" name="Gerader Verbinder 16">
                <a:extLst>
                  <a:ext uri="{FF2B5EF4-FFF2-40B4-BE49-F238E27FC236}">
                    <a16:creationId xmlns:a16="http://schemas.microsoft.com/office/drawing/2014/main" id="{7E167587-C28B-4CA1-A5E6-96497F9636D8}"/>
                  </a:ext>
                </a:extLst>
              </p:cNvPr>
              <p:cNvCxnSpPr/>
              <p:nvPr/>
            </p:nvCxnSpPr>
            <p:spPr>
              <a:xfrm flipV="1">
                <a:off x="2945036" y="587666"/>
                <a:ext cx="1062826" cy="17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588ABBEB-F8A7-4A3A-A7B8-D18E7326E49A}"/>
                  </a:ext>
                </a:extLst>
              </p:cNvPr>
              <p:cNvCxnSpPr>
                <a:cxnSpLocks/>
              </p:cNvCxnSpPr>
              <p:nvPr/>
            </p:nvCxnSpPr>
            <p:spPr>
              <a:xfrm>
                <a:off x="2962489" y="1160703"/>
                <a:ext cx="588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D0FD84D9-E79A-4F1F-976C-A06C41B452AC}"/>
                  </a:ext>
                </a:extLst>
              </p:cNvPr>
              <p:cNvCxnSpPr>
                <a:cxnSpLocks/>
              </p:cNvCxnSpPr>
              <p:nvPr/>
            </p:nvCxnSpPr>
            <p:spPr>
              <a:xfrm>
                <a:off x="2473928" y="1556792"/>
                <a:ext cx="588037"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FAB5B4A9-B590-49CB-9216-B02A0D15BD37}"/>
                  </a:ext>
                </a:extLst>
              </p:cNvPr>
              <p:cNvSpPr txBox="1"/>
              <p:nvPr/>
            </p:nvSpPr>
            <p:spPr>
              <a:xfrm>
                <a:off x="1534958" y="3698664"/>
                <a:ext cx="1947841" cy="923330"/>
              </a:xfrm>
              <a:prstGeom prst="rect">
                <a:avLst/>
              </a:prstGeom>
              <a:noFill/>
            </p:spPr>
            <p:txBody>
              <a:bodyPr wrap="none" rtlCol="0">
                <a:spAutoFit/>
              </a:bodyPr>
              <a:lstStyle/>
              <a:p>
                <a:r>
                  <a:rPr lang="en-US" noProof="0" dirty="0"/>
                  <a:t>Hall-4:</a:t>
                </a:r>
              </a:p>
              <a:p>
                <a:r>
                  <a:rPr lang="en-US" noProof="0" dirty="0"/>
                  <a:t>Beam stabilization</a:t>
                </a:r>
              </a:p>
              <a:p>
                <a:r>
                  <a:rPr lang="en-US" noProof="0" dirty="0"/>
                  <a:t>and polarimetry</a:t>
                </a:r>
              </a:p>
            </p:txBody>
          </p:sp>
          <p:cxnSp>
            <p:nvCxnSpPr>
              <p:cNvPr id="43" name="Gerade Verbindung mit Pfeil 42">
                <a:extLst>
                  <a:ext uri="{FF2B5EF4-FFF2-40B4-BE49-F238E27FC236}">
                    <a16:creationId xmlns:a16="http://schemas.microsoft.com/office/drawing/2014/main" id="{AD4DAD99-90F4-486F-909F-E7E908093190}"/>
                  </a:ext>
                </a:extLst>
              </p:cNvPr>
              <p:cNvCxnSpPr>
                <a:cxnSpLocks/>
              </p:cNvCxnSpPr>
              <p:nvPr/>
            </p:nvCxnSpPr>
            <p:spPr>
              <a:xfrm flipV="1">
                <a:off x="2262803" y="2935987"/>
                <a:ext cx="798677" cy="776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52284DA5-C4B6-4022-ABC5-A41B11E2D155}"/>
                  </a:ext>
                </a:extLst>
              </p:cNvPr>
              <p:cNvCxnSpPr>
                <a:cxnSpLocks/>
              </p:cNvCxnSpPr>
              <p:nvPr/>
            </p:nvCxnSpPr>
            <p:spPr>
              <a:xfrm>
                <a:off x="1674766" y="3712360"/>
                <a:ext cx="588037"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31C12B48-B1E5-447C-8A95-BFBC1B221A22}"/>
                  </a:ext>
                </a:extLst>
              </p:cNvPr>
              <p:cNvSpPr txBox="1"/>
              <p:nvPr/>
            </p:nvSpPr>
            <p:spPr>
              <a:xfrm rot="19330744">
                <a:off x="5586606" y="329580"/>
                <a:ext cx="782898" cy="215444"/>
              </a:xfrm>
              <a:prstGeom prst="rect">
                <a:avLst/>
              </a:prstGeom>
              <a:solidFill>
                <a:schemeClr val="bg1">
                  <a:lumMod val="75000"/>
                </a:schemeClr>
              </a:solidFill>
            </p:spPr>
            <p:txBody>
              <a:bodyPr wrap="square" rtlCol="0">
                <a:spAutoFit/>
              </a:bodyPr>
              <a:lstStyle/>
              <a:p>
                <a:r>
                  <a:rPr lang="en-US" sz="800" noProof="0" dirty="0" err="1"/>
                  <a:t>instrum</a:t>
                </a:r>
                <a:endParaRPr lang="en-US" sz="800" noProof="0" dirty="0"/>
              </a:p>
            </p:txBody>
          </p:sp>
        </p:grpSp>
      </p:grpSp>
      <p:sp>
        <p:nvSpPr>
          <p:cNvPr id="16" name="Textfeld 15">
            <a:extLst>
              <a:ext uri="{FF2B5EF4-FFF2-40B4-BE49-F238E27FC236}">
                <a16:creationId xmlns:a16="http://schemas.microsoft.com/office/drawing/2014/main" id="{947BEF05-74E2-226E-1B3D-B6DD38E71C49}"/>
              </a:ext>
            </a:extLst>
          </p:cNvPr>
          <p:cNvSpPr txBox="1"/>
          <p:nvPr/>
        </p:nvSpPr>
        <p:spPr>
          <a:xfrm>
            <a:off x="6545709" y="59645"/>
            <a:ext cx="4868380" cy="5601533"/>
          </a:xfrm>
          <a:prstGeom prst="rect">
            <a:avLst/>
          </a:prstGeom>
          <a:noFill/>
        </p:spPr>
        <p:txBody>
          <a:bodyPr wrap="square" rtlCol="0">
            <a:spAutoFit/>
          </a:bodyPr>
          <a:lstStyle/>
          <a:p>
            <a:r>
              <a:rPr lang="en-US" sz="2000" b="1" dirty="0">
                <a:solidFill>
                  <a:srgbClr val="C00000"/>
                </a:solidFill>
              </a:rPr>
              <a:t>Next bigger steps and (many smaller ones): </a:t>
            </a:r>
          </a:p>
          <a:p>
            <a:endParaRPr lang="en-US" sz="2000" b="1" noProof="0" dirty="0">
              <a:solidFill>
                <a:srgbClr val="C00000"/>
              </a:solidFill>
            </a:endParaRPr>
          </a:p>
          <a:p>
            <a:r>
              <a:rPr lang="en-US" sz="2000" b="1" dirty="0">
                <a:solidFill>
                  <a:srgbClr val="C00000"/>
                </a:solidFill>
              </a:rPr>
              <a:t>Cool down and test SRF modules as soon as installation of P2 solenoid completed (FEB 26)</a:t>
            </a:r>
          </a:p>
          <a:p>
            <a:endParaRPr lang="en-US" sz="2000" b="1" noProof="0" dirty="0">
              <a:solidFill>
                <a:srgbClr val="C00000"/>
              </a:solidFill>
            </a:endParaRPr>
          </a:p>
          <a:p>
            <a:r>
              <a:rPr lang="en-US" sz="2000" b="1" dirty="0">
                <a:solidFill>
                  <a:srgbClr val="C00000"/>
                </a:solidFill>
              </a:rPr>
              <a:t>Continue installation of </a:t>
            </a:r>
          </a:p>
          <a:p>
            <a:r>
              <a:rPr lang="en-US" sz="2000" b="1" dirty="0">
                <a:solidFill>
                  <a:srgbClr val="C00000"/>
                </a:solidFill>
              </a:rPr>
              <a:t>1</a:t>
            </a:r>
            <a:r>
              <a:rPr lang="en-US" sz="2000" b="1" noProof="0" dirty="0">
                <a:solidFill>
                  <a:srgbClr val="C00000"/>
                </a:solidFill>
              </a:rPr>
              <a:t>00 meter long beamlines (Accel, MAGIX, P2)</a:t>
            </a:r>
          </a:p>
          <a:p>
            <a:endParaRPr lang="en-US" sz="2000" b="1" dirty="0">
              <a:solidFill>
                <a:srgbClr val="C00000"/>
              </a:solidFill>
            </a:endParaRPr>
          </a:p>
          <a:p>
            <a:r>
              <a:rPr lang="en-US" sz="2000" b="1" dirty="0">
                <a:solidFill>
                  <a:srgbClr val="C00000"/>
                </a:solidFill>
              </a:rPr>
              <a:t>Install MAMBO injector </a:t>
            </a:r>
          </a:p>
          <a:p>
            <a:endParaRPr lang="en-US" sz="2000" b="1" noProof="0" dirty="0">
              <a:solidFill>
                <a:srgbClr val="C00000"/>
              </a:solidFill>
            </a:endParaRPr>
          </a:p>
          <a:p>
            <a:r>
              <a:rPr lang="en-US" sz="2000" b="1" noProof="0" dirty="0">
                <a:solidFill>
                  <a:srgbClr val="C00000"/>
                </a:solidFill>
              </a:rPr>
              <a:t>Go for first beam 55MeV EB  to experiment</a:t>
            </a:r>
          </a:p>
          <a:p>
            <a:r>
              <a:rPr lang="en-US" sz="2000" b="1" dirty="0">
                <a:solidFill>
                  <a:srgbClr val="C00000"/>
                </a:solidFill>
              </a:rPr>
              <a:t>in</a:t>
            </a:r>
            <a:r>
              <a:rPr lang="en-US" sz="2000" b="1" noProof="0" dirty="0">
                <a:solidFill>
                  <a:srgbClr val="C00000"/>
                </a:solidFill>
              </a:rPr>
              <a:t> October 2026</a:t>
            </a:r>
          </a:p>
          <a:p>
            <a:endParaRPr lang="en-US" sz="2000" b="1" noProof="0" dirty="0">
              <a:solidFill>
                <a:srgbClr val="C00000"/>
              </a:solidFill>
            </a:endParaRPr>
          </a:p>
          <a:p>
            <a:pPr marL="285750" indent="-285750">
              <a:buFontTx/>
              <a:buChar char="-"/>
            </a:pPr>
            <a:endParaRPr lang="en-US" sz="2000" b="1" noProof="0" dirty="0">
              <a:solidFill>
                <a:srgbClr val="C00000"/>
              </a:solidFill>
              <a:sym typeface="Wingdings" panose="05000000000000000000" pitchFamily="2" charset="2"/>
            </a:endParaRPr>
          </a:p>
          <a:p>
            <a:endParaRPr lang="en-US" sz="2000" b="1" noProof="0" dirty="0">
              <a:solidFill>
                <a:srgbClr val="C00000"/>
              </a:solidFill>
              <a:sym typeface="Wingdings" panose="05000000000000000000" pitchFamily="2" charset="2"/>
            </a:endParaRPr>
          </a:p>
          <a:p>
            <a:pPr marL="285750" indent="-285750">
              <a:buFontTx/>
              <a:buChar char="-"/>
            </a:pPr>
            <a:endParaRPr lang="en-US" b="1" noProof="0" dirty="0">
              <a:solidFill>
                <a:srgbClr val="C00000"/>
              </a:solidFill>
              <a:sym typeface="Wingdings" panose="05000000000000000000" pitchFamily="2" charset="2"/>
            </a:endParaRPr>
          </a:p>
        </p:txBody>
      </p:sp>
    </p:spTree>
    <p:extLst>
      <p:ext uri="{BB962C8B-B14F-4D97-AF65-F5344CB8AC3E}">
        <p14:creationId xmlns:p14="http://schemas.microsoft.com/office/powerpoint/2010/main" val="2111345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42342-A981-FB20-6684-4544EB22B0DB}"/>
              </a:ext>
            </a:extLst>
          </p:cNvPr>
          <p:cNvSpPr>
            <a:spLocks noGrp="1"/>
          </p:cNvSpPr>
          <p:nvPr>
            <p:ph type="title"/>
          </p:nvPr>
        </p:nvSpPr>
        <p:spPr/>
        <p:txBody>
          <a:bodyPr/>
          <a:lstStyle/>
          <a:p>
            <a:r>
              <a:rPr lang="en-US" noProof="0" dirty="0"/>
              <a:t>Risks (selection)  </a:t>
            </a:r>
          </a:p>
        </p:txBody>
      </p:sp>
      <p:sp>
        <p:nvSpPr>
          <p:cNvPr id="3" name="Datumsplatzhalter 2">
            <a:extLst>
              <a:ext uri="{FF2B5EF4-FFF2-40B4-BE49-F238E27FC236}">
                <a16:creationId xmlns:a16="http://schemas.microsoft.com/office/drawing/2014/main" id="{8D4C831C-67E6-E843-3AFD-C985227BAFC2}"/>
              </a:ext>
            </a:extLst>
          </p:cNvPr>
          <p:cNvSpPr>
            <a:spLocks noGrp="1"/>
          </p:cNvSpPr>
          <p:nvPr>
            <p:ph type="dt" sz="half" idx="10"/>
          </p:nvPr>
        </p:nvSpPr>
        <p:spPr/>
        <p:txBody>
          <a:bodyPr/>
          <a:lstStyle/>
          <a:p>
            <a:fld id="{346FC94C-1548-49E0-B96D-C82BA9E6B7CF}" type="datetime1">
              <a:rPr lang="en-US" noProof="0" smtClean="0"/>
              <a:t>20.09.2025</a:t>
            </a:fld>
            <a:endParaRPr lang="en-US" noProof="0" dirty="0"/>
          </a:p>
        </p:txBody>
      </p:sp>
      <p:pic>
        <p:nvPicPr>
          <p:cNvPr id="8" name="Grafik 7">
            <a:extLst>
              <a:ext uri="{FF2B5EF4-FFF2-40B4-BE49-F238E27FC236}">
                <a16:creationId xmlns:a16="http://schemas.microsoft.com/office/drawing/2014/main" id="{67BC74B9-EAC8-2020-B02B-22CC798336B9}"/>
              </a:ext>
            </a:extLst>
          </p:cNvPr>
          <p:cNvPicPr>
            <a:picLocks noChangeAspect="1"/>
          </p:cNvPicPr>
          <p:nvPr/>
        </p:nvPicPr>
        <p:blipFill>
          <a:blip r:embed="rId2"/>
          <a:stretch>
            <a:fillRect/>
          </a:stretch>
        </p:blipFill>
        <p:spPr>
          <a:xfrm>
            <a:off x="1589830" y="1537523"/>
            <a:ext cx="4082233" cy="2974841"/>
          </a:xfrm>
          <a:prstGeom prst="rect">
            <a:avLst/>
          </a:prstGeom>
        </p:spPr>
      </p:pic>
      <p:pic>
        <p:nvPicPr>
          <p:cNvPr id="10" name="Grafik 9">
            <a:extLst>
              <a:ext uri="{FF2B5EF4-FFF2-40B4-BE49-F238E27FC236}">
                <a16:creationId xmlns:a16="http://schemas.microsoft.com/office/drawing/2014/main" id="{C2CF02BB-CA7C-C2A0-5F45-A451D78125A1}"/>
              </a:ext>
            </a:extLst>
          </p:cNvPr>
          <p:cNvPicPr>
            <a:picLocks noChangeAspect="1"/>
          </p:cNvPicPr>
          <p:nvPr/>
        </p:nvPicPr>
        <p:blipFill>
          <a:blip r:embed="rId3"/>
          <a:stretch>
            <a:fillRect/>
          </a:stretch>
        </p:blipFill>
        <p:spPr>
          <a:xfrm>
            <a:off x="5951984" y="154753"/>
            <a:ext cx="2650230" cy="6365507"/>
          </a:xfrm>
          <a:prstGeom prst="rect">
            <a:avLst/>
          </a:prstGeom>
        </p:spPr>
      </p:pic>
    </p:spTree>
    <p:extLst>
      <p:ext uri="{BB962C8B-B14F-4D97-AF65-F5344CB8AC3E}">
        <p14:creationId xmlns:p14="http://schemas.microsoft.com/office/powerpoint/2010/main" val="3131182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ED72-5256-6EA4-4E9F-760E43E321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D1F053-811F-EC0E-1E4F-0C59DA0A1CC1}"/>
              </a:ext>
            </a:extLst>
          </p:cNvPr>
          <p:cNvSpPr>
            <a:spLocks noGrp="1"/>
          </p:cNvSpPr>
          <p:nvPr>
            <p:ph type="title"/>
          </p:nvPr>
        </p:nvSpPr>
        <p:spPr>
          <a:xfrm>
            <a:off x="609600" y="274638"/>
            <a:ext cx="4118248" cy="1143000"/>
          </a:xfrm>
        </p:spPr>
        <p:txBody>
          <a:bodyPr/>
          <a:lstStyle/>
          <a:p>
            <a:r>
              <a:rPr lang="en-US" noProof="0" dirty="0"/>
              <a:t>Risks (Selection)  </a:t>
            </a:r>
          </a:p>
        </p:txBody>
      </p:sp>
      <p:sp>
        <p:nvSpPr>
          <p:cNvPr id="3" name="Datumsplatzhalter 2">
            <a:extLst>
              <a:ext uri="{FF2B5EF4-FFF2-40B4-BE49-F238E27FC236}">
                <a16:creationId xmlns:a16="http://schemas.microsoft.com/office/drawing/2014/main" id="{5825EA16-31A6-D78F-7810-E83CAA6ADC8D}"/>
              </a:ext>
            </a:extLst>
          </p:cNvPr>
          <p:cNvSpPr>
            <a:spLocks noGrp="1"/>
          </p:cNvSpPr>
          <p:nvPr>
            <p:ph type="dt" sz="half" idx="10"/>
          </p:nvPr>
        </p:nvSpPr>
        <p:spPr/>
        <p:txBody>
          <a:bodyPr/>
          <a:lstStyle/>
          <a:p>
            <a:fld id="{346FC94C-1548-49E0-B96D-C82BA9E6B7CF}" type="datetime1">
              <a:rPr lang="en-US" noProof="0" smtClean="0"/>
              <a:t>20.09.2025</a:t>
            </a:fld>
            <a:endParaRPr lang="en-US" noProof="0" dirty="0"/>
          </a:p>
        </p:txBody>
      </p:sp>
      <p:sp>
        <p:nvSpPr>
          <p:cNvPr id="4" name="Textfeld 3">
            <a:extLst>
              <a:ext uri="{FF2B5EF4-FFF2-40B4-BE49-F238E27FC236}">
                <a16:creationId xmlns:a16="http://schemas.microsoft.com/office/drawing/2014/main" id="{C3FC3AEB-FF4F-7250-A8F3-8338802764FB}"/>
              </a:ext>
            </a:extLst>
          </p:cNvPr>
          <p:cNvSpPr txBox="1"/>
          <p:nvPr/>
        </p:nvSpPr>
        <p:spPr>
          <a:xfrm>
            <a:off x="479376" y="1370337"/>
            <a:ext cx="8568952" cy="1292662"/>
          </a:xfrm>
          <a:prstGeom prst="rect">
            <a:avLst/>
          </a:prstGeom>
          <a:noFill/>
        </p:spPr>
        <p:txBody>
          <a:bodyPr wrap="square" rtlCol="0">
            <a:spAutoFit/>
          </a:bodyPr>
          <a:lstStyle/>
          <a:p>
            <a:r>
              <a:rPr lang="en-US" noProof="0" dirty="0"/>
              <a:t>Last “high-tech” component missing (ordered 12/2019!)</a:t>
            </a:r>
          </a:p>
          <a:p>
            <a:r>
              <a:rPr lang="en-US" noProof="0" dirty="0"/>
              <a:t>RF-structure MAMBO 1 (“graded beta”):</a:t>
            </a:r>
          </a:p>
          <a:p>
            <a:r>
              <a:rPr lang="en-US" noProof="0" dirty="0"/>
              <a:t> Manufacturer claims to have solved problems with field distribution.</a:t>
            </a:r>
          </a:p>
          <a:p>
            <a:r>
              <a:rPr lang="en-US" noProof="0" dirty="0"/>
              <a:t> </a:t>
            </a:r>
            <a:r>
              <a:rPr lang="en-US" sz="2400" noProof="0" dirty="0"/>
              <a:t>Final soldering process  and FAT </a:t>
            </a:r>
            <a:r>
              <a:rPr lang="en-US" sz="2400" b="1" noProof="0" dirty="0">
                <a:solidFill>
                  <a:srgbClr val="FF0000"/>
                </a:solidFill>
              </a:rPr>
              <a:t>next week! </a:t>
            </a:r>
            <a:endParaRPr lang="en-US" sz="2400" noProof="0" dirty="0"/>
          </a:p>
        </p:txBody>
      </p:sp>
      <p:sp>
        <p:nvSpPr>
          <p:cNvPr id="5" name="Textfeld 4">
            <a:extLst>
              <a:ext uri="{FF2B5EF4-FFF2-40B4-BE49-F238E27FC236}">
                <a16:creationId xmlns:a16="http://schemas.microsoft.com/office/drawing/2014/main" id="{8A0CD3DA-1258-EAE5-1CC3-2C6A9D163887}"/>
              </a:ext>
            </a:extLst>
          </p:cNvPr>
          <p:cNvSpPr txBox="1"/>
          <p:nvPr/>
        </p:nvSpPr>
        <p:spPr>
          <a:xfrm>
            <a:off x="9134962" y="5071258"/>
            <a:ext cx="2860848" cy="1754326"/>
          </a:xfrm>
          <a:prstGeom prst="rect">
            <a:avLst/>
          </a:prstGeom>
          <a:noFill/>
        </p:spPr>
        <p:txBody>
          <a:bodyPr wrap="none" rtlCol="0">
            <a:spAutoFit/>
          </a:bodyPr>
          <a:lstStyle/>
          <a:p>
            <a:r>
              <a:rPr lang="en-US" noProof="0" dirty="0"/>
              <a:t>RF-section-1 („graded beta“)</a:t>
            </a:r>
          </a:p>
          <a:p>
            <a:r>
              <a:rPr lang="en-US" noProof="0" dirty="0"/>
              <a:t> of normal conducting</a:t>
            </a:r>
          </a:p>
          <a:p>
            <a:r>
              <a:rPr lang="en-US" noProof="0" dirty="0"/>
              <a:t> CW 5 MeV injector </a:t>
            </a:r>
          </a:p>
          <a:p>
            <a:r>
              <a:rPr lang="en-US" noProof="0" dirty="0"/>
              <a:t>„</a:t>
            </a:r>
            <a:r>
              <a:rPr lang="en-US" noProof="0" dirty="0" err="1"/>
              <a:t>MilliAMpere</a:t>
            </a:r>
            <a:r>
              <a:rPr lang="en-US" noProof="0" dirty="0"/>
              <a:t> </a:t>
            </a:r>
            <a:r>
              <a:rPr lang="en-US" noProof="0" dirty="0" err="1"/>
              <a:t>BOoster</a:t>
            </a:r>
            <a:r>
              <a:rPr lang="en-US" noProof="0" dirty="0"/>
              <a:t>“ </a:t>
            </a:r>
          </a:p>
          <a:p>
            <a:r>
              <a:rPr lang="en-US" noProof="0" dirty="0"/>
              <a:t>aka „MAMBO“ (10mA)</a:t>
            </a:r>
          </a:p>
          <a:p>
            <a:endParaRPr lang="en-US" noProof="0" dirty="0"/>
          </a:p>
        </p:txBody>
      </p:sp>
      <p:pic>
        <p:nvPicPr>
          <p:cNvPr id="6" name="Grafik 5" descr="Ein Bild, das Im Haus, Pfeife Flöte Rohr, Bautechnik, Stahl enthält.&#10;&#10;Automatisch generierte Beschreibung">
            <a:extLst>
              <a:ext uri="{FF2B5EF4-FFF2-40B4-BE49-F238E27FC236}">
                <a16:creationId xmlns:a16="http://schemas.microsoft.com/office/drawing/2014/main" id="{FFC2606B-2EC9-2520-C355-A9E74E7FD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656118" y="803131"/>
            <a:ext cx="4959648" cy="3719736"/>
          </a:xfrm>
          <a:prstGeom prst="rect">
            <a:avLst/>
          </a:prstGeom>
        </p:spPr>
      </p:pic>
      <p:pic>
        <p:nvPicPr>
          <p:cNvPr id="1026" name="Grafik 1">
            <a:extLst>
              <a:ext uri="{FF2B5EF4-FFF2-40B4-BE49-F238E27FC236}">
                <a16:creationId xmlns:a16="http://schemas.microsoft.com/office/drawing/2014/main" id="{D8F12D40-66F7-ECE8-6C57-8EF5DF0000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424" y="2887938"/>
            <a:ext cx="6344516" cy="33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345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213B9-FE8B-8135-336C-6667B74894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570553-8796-BCD3-CC16-46AA5CBB9CA4}"/>
              </a:ext>
            </a:extLst>
          </p:cNvPr>
          <p:cNvSpPr>
            <a:spLocks noGrp="1"/>
          </p:cNvSpPr>
          <p:nvPr>
            <p:ph type="title"/>
          </p:nvPr>
        </p:nvSpPr>
        <p:spPr/>
        <p:txBody>
          <a:bodyPr/>
          <a:lstStyle/>
          <a:p>
            <a:r>
              <a:rPr lang="en-US" noProof="0" dirty="0"/>
              <a:t>Risks (Selection)  </a:t>
            </a:r>
          </a:p>
        </p:txBody>
      </p:sp>
      <p:sp>
        <p:nvSpPr>
          <p:cNvPr id="3" name="Datumsplatzhalter 2">
            <a:extLst>
              <a:ext uri="{FF2B5EF4-FFF2-40B4-BE49-F238E27FC236}">
                <a16:creationId xmlns:a16="http://schemas.microsoft.com/office/drawing/2014/main" id="{89FB45B4-D80D-CF6B-8B94-E6DE65CD233A}"/>
              </a:ext>
            </a:extLst>
          </p:cNvPr>
          <p:cNvSpPr>
            <a:spLocks noGrp="1"/>
          </p:cNvSpPr>
          <p:nvPr>
            <p:ph type="dt" sz="half" idx="10"/>
          </p:nvPr>
        </p:nvSpPr>
        <p:spPr/>
        <p:txBody>
          <a:bodyPr/>
          <a:lstStyle/>
          <a:p>
            <a:fld id="{346FC94C-1548-49E0-B96D-C82BA9E6B7CF}" type="datetime1">
              <a:rPr lang="en-US" noProof="0" smtClean="0"/>
              <a:t>20.09.2025</a:t>
            </a:fld>
            <a:endParaRPr lang="en-US" noProof="0" dirty="0"/>
          </a:p>
        </p:txBody>
      </p:sp>
      <p:sp>
        <p:nvSpPr>
          <p:cNvPr id="4" name="Textfeld 3">
            <a:extLst>
              <a:ext uri="{FF2B5EF4-FFF2-40B4-BE49-F238E27FC236}">
                <a16:creationId xmlns:a16="http://schemas.microsoft.com/office/drawing/2014/main" id="{3FD5750C-11BD-E902-1694-8E31AD5D8EE2}"/>
              </a:ext>
            </a:extLst>
          </p:cNvPr>
          <p:cNvSpPr txBox="1"/>
          <p:nvPr/>
        </p:nvSpPr>
        <p:spPr>
          <a:xfrm>
            <a:off x="631290" y="1124744"/>
            <a:ext cx="10145230" cy="1477328"/>
          </a:xfrm>
          <a:prstGeom prst="rect">
            <a:avLst/>
          </a:prstGeom>
          <a:noFill/>
        </p:spPr>
        <p:txBody>
          <a:bodyPr wrap="square" rtlCol="0">
            <a:spAutoFit/>
          </a:bodyPr>
          <a:lstStyle/>
          <a:p>
            <a:endParaRPr lang="en-US" noProof="0" dirty="0"/>
          </a:p>
          <a:p>
            <a:pPr marL="285750" indent="-285750">
              <a:buFont typeface="Arial" panose="020B0604020202020204" pitchFamily="34" charset="0"/>
              <a:buChar char="•"/>
            </a:pPr>
            <a:r>
              <a:rPr lang="en-US" noProof="0" dirty="0"/>
              <a:t> Cryo-plant : 4 complex components from  different vendors interact</a:t>
            </a:r>
            <a:r>
              <a:rPr lang="en-US" noProof="0" dirty="0">
                <a:sym typeface="Wingdings" panose="05000000000000000000" pitchFamily="2" charset="2"/>
              </a:rPr>
              <a:t> sustained operation?</a:t>
            </a:r>
            <a:endParaRPr lang="en-US" noProof="0" dirty="0"/>
          </a:p>
          <a:p>
            <a:r>
              <a:rPr lang="en-US" noProof="0" dirty="0"/>
              <a:t>      Probability: Medium; Impact : costs + several month delay </a:t>
            </a:r>
          </a:p>
          <a:p>
            <a:pPr marL="285750" indent="-285750">
              <a:buFont typeface="Arial" panose="020B0604020202020204" pitchFamily="34" charset="0"/>
              <a:buChar char="•"/>
            </a:pPr>
            <a:r>
              <a:rPr lang="en-US" noProof="0" dirty="0"/>
              <a:t>Cryomodules: Deterioration of cavity  quality factor since tests at HIM?  (particulate contamination?)</a:t>
            </a:r>
          </a:p>
          <a:p>
            <a:r>
              <a:rPr lang="en-US" noProof="0" dirty="0"/>
              <a:t>     Probability: low-medium,  Impact:   high (costs + 1 year delay)   </a:t>
            </a:r>
          </a:p>
        </p:txBody>
      </p:sp>
      <p:pic>
        <p:nvPicPr>
          <p:cNvPr id="6" name="Grafik 5">
            <a:extLst>
              <a:ext uri="{FF2B5EF4-FFF2-40B4-BE49-F238E27FC236}">
                <a16:creationId xmlns:a16="http://schemas.microsoft.com/office/drawing/2014/main" id="{8EED02F6-B169-6DF3-8ED6-4F44C78BC5C6}"/>
              </a:ext>
            </a:extLst>
          </p:cNvPr>
          <p:cNvPicPr>
            <a:picLocks noChangeAspect="1"/>
          </p:cNvPicPr>
          <p:nvPr/>
        </p:nvPicPr>
        <p:blipFill>
          <a:blip r:embed="rId2"/>
          <a:stretch>
            <a:fillRect/>
          </a:stretch>
        </p:blipFill>
        <p:spPr>
          <a:xfrm>
            <a:off x="1847528" y="2866697"/>
            <a:ext cx="4876800" cy="3352800"/>
          </a:xfrm>
          <a:prstGeom prst="rect">
            <a:avLst/>
          </a:prstGeom>
        </p:spPr>
      </p:pic>
      <p:sp>
        <p:nvSpPr>
          <p:cNvPr id="7" name="Textfeld 6">
            <a:extLst>
              <a:ext uri="{FF2B5EF4-FFF2-40B4-BE49-F238E27FC236}">
                <a16:creationId xmlns:a16="http://schemas.microsoft.com/office/drawing/2014/main" id="{CFE77004-C44C-58FC-C8E7-F6EA38807F9F}"/>
              </a:ext>
            </a:extLst>
          </p:cNvPr>
          <p:cNvSpPr txBox="1"/>
          <p:nvPr/>
        </p:nvSpPr>
        <p:spPr>
          <a:xfrm>
            <a:off x="6700560" y="4224913"/>
            <a:ext cx="2424318" cy="646331"/>
          </a:xfrm>
          <a:prstGeom prst="rect">
            <a:avLst/>
          </a:prstGeom>
          <a:noFill/>
        </p:spPr>
        <p:txBody>
          <a:bodyPr wrap="none" rtlCol="0">
            <a:spAutoFit/>
          </a:bodyPr>
          <a:lstStyle/>
          <a:p>
            <a:r>
              <a:rPr lang="en-US" noProof="0" dirty="0"/>
              <a:t>Effect of deterioration</a:t>
            </a:r>
          </a:p>
          <a:p>
            <a:r>
              <a:rPr lang="en-US" noProof="0" dirty="0"/>
              <a:t>(PhD Thesis T. Stengler )</a:t>
            </a:r>
          </a:p>
        </p:txBody>
      </p:sp>
      <p:sp>
        <p:nvSpPr>
          <p:cNvPr id="5" name="Textfeld 4">
            <a:extLst>
              <a:ext uri="{FF2B5EF4-FFF2-40B4-BE49-F238E27FC236}">
                <a16:creationId xmlns:a16="http://schemas.microsoft.com/office/drawing/2014/main" id="{407A7D6B-B677-C970-C3A3-95CAEFBF9459}"/>
              </a:ext>
            </a:extLst>
          </p:cNvPr>
          <p:cNvSpPr txBox="1"/>
          <p:nvPr/>
        </p:nvSpPr>
        <p:spPr>
          <a:xfrm>
            <a:off x="6585221" y="5788467"/>
            <a:ext cx="5742304" cy="461665"/>
          </a:xfrm>
          <a:prstGeom prst="rect">
            <a:avLst/>
          </a:prstGeom>
          <a:noFill/>
        </p:spPr>
        <p:txBody>
          <a:bodyPr wrap="square" rtlCol="0">
            <a:spAutoFit/>
          </a:bodyPr>
          <a:lstStyle/>
          <a:p>
            <a:r>
              <a:rPr lang="de-DE" sz="2400" b="1" dirty="0"/>
              <a:t>But, </a:t>
            </a:r>
            <a:r>
              <a:rPr lang="de-DE" sz="2400" b="1" dirty="0" err="1"/>
              <a:t>meanwhile</a:t>
            </a:r>
            <a:r>
              <a:rPr lang="de-DE" sz="2400" b="1" dirty="0"/>
              <a:t>,  </a:t>
            </a:r>
            <a:r>
              <a:rPr lang="de-DE" sz="2400" b="1" dirty="0" err="1"/>
              <a:t>we</a:t>
            </a:r>
            <a:r>
              <a:rPr lang="de-DE" sz="2400" b="1" dirty="0"/>
              <a:t> </a:t>
            </a:r>
            <a:r>
              <a:rPr lang="de-DE" sz="2400" b="1" dirty="0" err="1"/>
              <a:t>can</a:t>
            </a:r>
            <a:r>
              <a:rPr lang="de-DE" sz="2400" b="1" dirty="0"/>
              <a:t> </a:t>
            </a:r>
            <a:r>
              <a:rPr lang="de-DE" sz="2400" b="1" dirty="0" err="1"/>
              <a:t>repair</a:t>
            </a:r>
            <a:r>
              <a:rPr lang="de-DE" sz="2400" b="1" dirty="0"/>
              <a:t> </a:t>
            </a:r>
            <a:r>
              <a:rPr lang="de-DE" sz="2400" b="1" dirty="0" err="1"/>
              <a:t>cavities</a:t>
            </a:r>
            <a:r>
              <a:rPr lang="de-DE" b="1" dirty="0"/>
              <a:t>! </a:t>
            </a:r>
          </a:p>
        </p:txBody>
      </p:sp>
    </p:spTree>
    <p:extLst>
      <p:ext uri="{BB962C8B-B14F-4D97-AF65-F5344CB8AC3E}">
        <p14:creationId xmlns:p14="http://schemas.microsoft.com/office/powerpoint/2010/main" val="3449279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CC57D-A520-3DDF-3BA2-158A975A6B53}"/>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FBCAED13-455C-5494-BBEE-079C1BCE0735}"/>
              </a:ext>
            </a:extLst>
          </p:cNvPr>
          <p:cNvSpPr>
            <a:spLocks noGrp="1"/>
          </p:cNvSpPr>
          <p:nvPr>
            <p:ph type="title"/>
          </p:nvPr>
        </p:nvSpPr>
        <p:spPr/>
        <p:txBody>
          <a:bodyPr/>
          <a:lstStyle/>
          <a:p>
            <a:r>
              <a:rPr lang="en-US" noProof="0" dirty="0"/>
              <a:t>Large Scale ERL‘s: The </a:t>
            </a:r>
            <a:r>
              <a:rPr lang="en-US" noProof="0" dirty="0" err="1"/>
              <a:t>LHeC</a:t>
            </a:r>
            <a:br>
              <a:rPr lang="en-US" noProof="0" dirty="0"/>
            </a:br>
            <a:endParaRPr lang="en-US" noProof="0" dirty="0"/>
          </a:p>
        </p:txBody>
      </p:sp>
      <p:sp>
        <p:nvSpPr>
          <p:cNvPr id="4" name="Datumsplatzhalter 3">
            <a:extLst>
              <a:ext uri="{FF2B5EF4-FFF2-40B4-BE49-F238E27FC236}">
                <a16:creationId xmlns:a16="http://schemas.microsoft.com/office/drawing/2014/main" id="{4FF10672-B585-C52A-E40B-D003FC139912}"/>
              </a:ext>
            </a:extLst>
          </p:cNvPr>
          <p:cNvSpPr>
            <a:spLocks noGrp="1"/>
          </p:cNvSpPr>
          <p:nvPr>
            <p:ph type="dt" sz="half" idx="10"/>
          </p:nvPr>
        </p:nvSpPr>
        <p:spPr/>
        <p:txBody>
          <a:bodyPr/>
          <a:lstStyle/>
          <a:p>
            <a:fld id="{041FDEE8-B860-40D8-B320-6AA200115121}" type="datetime1">
              <a:rPr lang="en-US" noProof="0" smtClean="0"/>
              <a:t>22.09.2025</a:t>
            </a:fld>
            <a:endParaRPr lang="en-US" noProof="0" dirty="0"/>
          </a:p>
        </p:txBody>
      </p:sp>
      <p:sp>
        <p:nvSpPr>
          <p:cNvPr id="5" name="Foliennummernplatzhalter 4">
            <a:extLst>
              <a:ext uri="{FF2B5EF4-FFF2-40B4-BE49-F238E27FC236}">
                <a16:creationId xmlns:a16="http://schemas.microsoft.com/office/drawing/2014/main" id="{D35AB457-D50A-3B2A-2FC7-A46DFEFFE70F}"/>
              </a:ext>
            </a:extLst>
          </p:cNvPr>
          <p:cNvSpPr>
            <a:spLocks noGrp="1"/>
          </p:cNvSpPr>
          <p:nvPr>
            <p:ph type="sldNum" sz="quarter" idx="12"/>
          </p:nvPr>
        </p:nvSpPr>
        <p:spPr/>
        <p:txBody>
          <a:bodyPr/>
          <a:lstStyle/>
          <a:p>
            <a:fld id="{28B7188D-D748-495D-852A-F009470026EB}" type="slidenum">
              <a:rPr lang="en-US" noProof="0" smtClean="0"/>
              <a:t>3</a:t>
            </a:fld>
            <a:endParaRPr lang="en-US" noProof="0" dirty="0"/>
          </a:p>
        </p:txBody>
      </p:sp>
      <p:sp>
        <p:nvSpPr>
          <p:cNvPr id="10" name="Textfeld 9">
            <a:extLst>
              <a:ext uri="{FF2B5EF4-FFF2-40B4-BE49-F238E27FC236}">
                <a16:creationId xmlns:a16="http://schemas.microsoft.com/office/drawing/2014/main" id="{95CAAA93-53C6-D0F6-F20D-F4740D191C7A}"/>
              </a:ext>
            </a:extLst>
          </p:cNvPr>
          <p:cNvSpPr txBox="1"/>
          <p:nvPr/>
        </p:nvSpPr>
        <p:spPr>
          <a:xfrm>
            <a:off x="6447660" y="726353"/>
            <a:ext cx="4504438" cy="646331"/>
          </a:xfrm>
          <a:prstGeom prst="rect">
            <a:avLst/>
          </a:prstGeom>
          <a:noFill/>
        </p:spPr>
        <p:txBody>
          <a:bodyPr wrap="none" rtlCol="0">
            <a:spAutoFit/>
          </a:bodyPr>
          <a:lstStyle/>
          <a:p>
            <a:r>
              <a:rPr lang="en-US" noProof="0" dirty="0"/>
              <a:t>3 </a:t>
            </a:r>
            <a:r>
              <a:rPr lang="en-US" noProof="0" dirty="0" err="1"/>
              <a:t>recirculations</a:t>
            </a:r>
            <a:r>
              <a:rPr lang="en-US" noProof="0" dirty="0"/>
              <a:t>, 50 GeV, 20mA Linac-current…</a:t>
            </a:r>
          </a:p>
          <a:p>
            <a:r>
              <a:rPr lang="en-US" noProof="0" dirty="0"/>
              <a:t>could be realized „soon“</a:t>
            </a:r>
          </a:p>
        </p:txBody>
      </p:sp>
      <p:grpSp>
        <p:nvGrpSpPr>
          <p:cNvPr id="19" name="Gruppieren 18">
            <a:extLst>
              <a:ext uri="{FF2B5EF4-FFF2-40B4-BE49-F238E27FC236}">
                <a16:creationId xmlns:a16="http://schemas.microsoft.com/office/drawing/2014/main" id="{C68523D6-68FF-DEBC-5869-169BCB434AA3}"/>
              </a:ext>
            </a:extLst>
          </p:cNvPr>
          <p:cNvGrpSpPr/>
          <p:nvPr/>
        </p:nvGrpSpPr>
        <p:grpSpPr>
          <a:xfrm>
            <a:off x="119336" y="787713"/>
            <a:ext cx="10225136" cy="3433376"/>
            <a:chOff x="119336" y="787712"/>
            <a:chExt cx="11741976" cy="4419913"/>
          </a:xfrm>
        </p:grpSpPr>
        <p:pic>
          <p:nvPicPr>
            <p:cNvPr id="3" name="Grafik 2">
              <a:extLst>
                <a:ext uri="{FF2B5EF4-FFF2-40B4-BE49-F238E27FC236}">
                  <a16:creationId xmlns:a16="http://schemas.microsoft.com/office/drawing/2014/main" id="{494791A5-DC96-9C09-7E8B-C7A57F564761}"/>
                </a:ext>
              </a:extLst>
            </p:cNvPr>
            <p:cNvPicPr>
              <a:picLocks noChangeAspect="1"/>
            </p:cNvPicPr>
            <p:nvPr/>
          </p:nvPicPr>
          <p:blipFill>
            <a:blip r:embed="rId2"/>
            <a:stretch>
              <a:fillRect/>
            </a:stretch>
          </p:blipFill>
          <p:spPr>
            <a:xfrm>
              <a:off x="119336" y="1395135"/>
              <a:ext cx="6826696" cy="3812490"/>
            </a:xfrm>
            <a:prstGeom prst="rect">
              <a:avLst/>
            </a:prstGeom>
          </p:spPr>
        </p:pic>
        <p:pic>
          <p:nvPicPr>
            <p:cNvPr id="7" name="Grafik 6">
              <a:extLst>
                <a:ext uri="{FF2B5EF4-FFF2-40B4-BE49-F238E27FC236}">
                  <a16:creationId xmlns:a16="http://schemas.microsoft.com/office/drawing/2014/main" id="{5EE3FFAE-564C-C2C6-4C83-95E46F603313}"/>
                </a:ext>
              </a:extLst>
            </p:cNvPr>
            <p:cNvPicPr>
              <a:picLocks noChangeAspect="1"/>
            </p:cNvPicPr>
            <p:nvPr/>
          </p:nvPicPr>
          <p:blipFill>
            <a:blip r:embed="rId3"/>
            <a:stretch>
              <a:fillRect/>
            </a:stretch>
          </p:blipFill>
          <p:spPr>
            <a:xfrm>
              <a:off x="7032104" y="1450260"/>
              <a:ext cx="4829208" cy="3307676"/>
            </a:xfrm>
            <a:prstGeom prst="rect">
              <a:avLst/>
            </a:prstGeom>
          </p:spPr>
        </p:pic>
        <p:cxnSp>
          <p:nvCxnSpPr>
            <p:cNvPr id="12" name="Gerader Verbinder 11">
              <a:extLst>
                <a:ext uri="{FF2B5EF4-FFF2-40B4-BE49-F238E27FC236}">
                  <a16:creationId xmlns:a16="http://schemas.microsoft.com/office/drawing/2014/main" id="{81BF2C53-DF89-A3D9-6F5C-CCCB2973FF10}"/>
                </a:ext>
              </a:extLst>
            </p:cNvPr>
            <p:cNvCxnSpPr/>
            <p:nvPr/>
          </p:nvCxnSpPr>
          <p:spPr>
            <a:xfrm flipV="1">
              <a:off x="2855640" y="1124744"/>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8E3354B-852A-17D8-739A-BA530565B178}"/>
                </a:ext>
              </a:extLst>
            </p:cNvPr>
            <p:cNvCxnSpPr/>
            <p:nvPr/>
          </p:nvCxnSpPr>
          <p:spPr>
            <a:xfrm flipV="1">
              <a:off x="4439816" y="1124744"/>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3CE3308A-BAAE-877A-1CFA-F9BAD8CB70F7}"/>
                </a:ext>
              </a:extLst>
            </p:cNvPr>
            <p:cNvCxnSpPr/>
            <p:nvPr/>
          </p:nvCxnSpPr>
          <p:spPr>
            <a:xfrm>
              <a:off x="3863752" y="1124744"/>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677CF70-E111-F047-80B1-41BDC734A063}"/>
                </a:ext>
              </a:extLst>
            </p:cNvPr>
            <p:cNvCxnSpPr>
              <a:cxnSpLocks/>
            </p:cNvCxnSpPr>
            <p:nvPr/>
          </p:nvCxnSpPr>
          <p:spPr>
            <a:xfrm flipH="1">
              <a:off x="2927648" y="1124744"/>
              <a:ext cx="51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60B1AE02-C477-F242-32FF-9F1BA1675DA0}"/>
                </a:ext>
              </a:extLst>
            </p:cNvPr>
            <p:cNvSpPr txBox="1"/>
            <p:nvPr/>
          </p:nvSpPr>
          <p:spPr>
            <a:xfrm>
              <a:off x="3368045" y="787712"/>
              <a:ext cx="590226" cy="369332"/>
            </a:xfrm>
            <a:prstGeom prst="rect">
              <a:avLst/>
            </a:prstGeom>
            <a:noFill/>
          </p:spPr>
          <p:txBody>
            <a:bodyPr wrap="none" rtlCol="0">
              <a:spAutoFit/>
            </a:bodyPr>
            <a:lstStyle/>
            <a:p>
              <a:r>
                <a:rPr lang="en-US" noProof="0" dirty="0"/>
                <a:t>1km</a:t>
              </a:r>
            </a:p>
          </p:txBody>
        </p:sp>
      </p:grpSp>
      <mc:AlternateContent xmlns:mc="http://schemas.openxmlformats.org/markup-compatibility/2006">
        <mc:Choice xmlns:a14="http://schemas.microsoft.com/office/drawing/2010/main" Requires="a14">
          <p:sp>
            <p:nvSpPr>
              <p:cNvPr id="20" name="Textfeld 4">
                <a:extLst>
                  <a:ext uri="{FF2B5EF4-FFF2-40B4-BE49-F238E27FC236}">
                    <a16:creationId xmlns:a16="http://schemas.microsoft.com/office/drawing/2014/main" id="{90FAE6D8-AFA6-E258-07F5-C928715874BB}"/>
                  </a:ext>
                </a:extLst>
              </p:cNvPr>
              <p:cNvSpPr txBox="1">
                <a:spLocks noChangeArrowheads="1"/>
              </p:cNvSpPr>
              <p:nvPr/>
            </p:nvSpPr>
            <p:spPr bwMode="auto">
              <a:xfrm>
                <a:off x="272066" y="3944225"/>
                <a:ext cx="12023087" cy="2246769"/>
              </a:xfrm>
              <a:prstGeom prst="rect">
                <a:avLst/>
              </a:prstGeom>
              <a:solidFill>
                <a:schemeClr val="bg1"/>
              </a:solidFill>
              <a:ln>
                <a:noFill/>
              </a:ln>
            </p:spPr>
            <p:txBody>
              <a:bodyPr wrap="square">
                <a:spAutoFit/>
              </a:bodyPr>
              <a:lstStyle>
                <a:lvl1pPr>
                  <a:defRPr sz="2000">
                    <a:solidFill>
                      <a:schemeClr val="tx1"/>
                    </a:solidFill>
                    <a:latin typeface="Comic Sans MS" panose="030F0702030302020204" pitchFamily="66" charset="0"/>
                  </a:defRPr>
                </a:lvl1pPr>
                <a:lvl2pPr marL="742950" indent="-285750">
                  <a:defRPr sz="2000">
                    <a:solidFill>
                      <a:schemeClr val="tx1"/>
                    </a:solidFill>
                    <a:latin typeface="Comic Sans MS" panose="030F0702030302020204" pitchFamily="66" charset="0"/>
                  </a:defRPr>
                </a:lvl2pPr>
                <a:lvl3pPr marL="1143000" indent="-228600">
                  <a:defRPr sz="2000">
                    <a:solidFill>
                      <a:schemeClr val="tx1"/>
                    </a:solidFill>
                    <a:latin typeface="Comic Sans MS" panose="030F0702030302020204" pitchFamily="66" charset="0"/>
                  </a:defRPr>
                </a:lvl3pPr>
                <a:lvl4pPr marL="1600200" indent="-228600">
                  <a:defRPr sz="2000">
                    <a:solidFill>
                      <a:schemeClr val="tx1"/>
                    </a:solidFill>
                    <a:latin typeface="Comic Sans MS" panose="030F0702030302020204" pitchFamily="66" charset="0"/>
                  </a:defRPr>
                </a:lvl4pPr>
                <a:lvl5pPr marL="2057400" indent="-22860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noProof="0"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sym typeface="Wingdings" panose="05000000000000000000" pitchFamily="2" charset="2"/>
                  </a:rPr>
                  <a:t>                          			- low interaction of beam with experiment required</a:t>
                </a:r>
              </a:p>
              <a:p>
                <a:r>
                  <a:rPr lang="en-US" noProof="0" dirty="0">
                    <a:latin typeface="Arial" panose="020B0604020202020204" pitchFamily="34" charset="0"/>
                    <a:cs typeface="Arial" panose="020B0604020202020204" pitchFamily="34" charset="0"/>
                    <a:sym typeface="Wingdings" panose="05000000000000000000" pitchFamily="2" charset="2"/>
                  </a:rPr>
                  <a:t>  		 (colliders, gas targets, undulators…)</a:t>
                </a:r>
              </a:p>
              <a:p>
                <a:r>
                  <a:rPr lang="en-US" noProof="0" dirty="0">
                    <a:latin typeface="Arial" panose="020B0604020202020204" pitchFamily="34" charset="0"/>
                    <a:cs typeface="Arial" panose="020B0604020202020204" pitchFamily="34" charset="0"/>
                    <a:sym typeface="Wingdings" panose="05000000000000000000" pitchFamily="2" charset="2"/>
                  </a:rPr>
                  <a:t>                          - Energy at Experiment E</a:t>
                </a:r>
                <a:r>
                  <a:rPr lang="en-US" baseline="-25000" noProof="0" dirty="0">
                    <a:latin typeface="Arial" panose="020B0604020202020204" pitchFamily="34" charset="0"/>
                    <a:cs typeface="Arial" panose="020B0604020202020204" pitchFamily="34" charset="0"/>
                    <a:sym typeface="Wingdings" panose="05000000000000000000" pitchFamily="2" charset="2"/>
                  </a:rPr>
                  <a:t>0</a:t>
                </a:r>
                <a:r>
                  <a:rPr lang="en-US" noProof="0" dirty="0">
                    <a:latin typeface="Arial" panose="020B0604020202020204" pitchFamily="34" charset="0"/>
                    <a:cs typeface="Arial" panose="020B0604020202020204" pitchFamily="34" charset="0"/>
                    <a:sym typeface="Wingdings" panose="05000000000000000000" pitchFamily="2" charset="2"/>
                  </a:rPr>
                  <a:t>+</a:t>
                </a:r>
                <a:r>
                  <a:rPr lang="en-US" noProof="0" dirty="0">
                    <a:latin typeface="Symbol" panose="05050102010706020507" pitchFamily="18" charset="2"/>
                    <a:cs typeface="Arial" panose="020B0604020202020204" pitchFamily="34" charset="0"/>
                    <a:sym typeface="Wingdings" panose="05000000000000000000" pitchFamily="2" charset="2"/>
                  </a:rPr>
                  <a:t>D</a:t>
                </a:r>
                <a:r>
                  <a:rPr lang="en-US" noProof="0" dirty="0">
                    <a:latin typeface="Arial" panose="020B0604020202020204" pitchFamily="34" charset="0"/>
                    <a:cs typeface="Arial" panose="020B0604020202020204" pitchFamily="34" charset="0"/>
                    <a:sym typeface="Wingdings" panose="05000000000000000000" pitchFamily="2" charset="2"/>
                  </a:rPr>
                  <a:t>E*#recirculations </a:t>
                </a:r>
              </a:p>
              <a:p>
                <a:pPr marL="2171700" lvl="4" indent="-342900">
                  <a:buFontTx/>
                  <a:buChar char="-"/>
                </a:pPr>
                <a:r>
                  <a:rPr lang="en-US" noProof="0" dirty="0">
                    <a:latin typeface="Arial" panose="020B0604020202020204" pitchFamily="34" charset="0"/>
                    <a:cs typeface="Arial" panose="020B0604020202020204" pitchFamily="34" charset="0"/>
                    <a:sym typeface="Wingdings" panose="05000000000000000000" pitchFamily="2" charset="2"/>
                  </a:rPr>
                  <a:t>ERL‘s reduce energy consumption for </a:t>
                </a:r>
                <a:r>
                  <a:rPr lang="en-US" noProof="0" dirty="0" err="1">
                    <a:latin typeface="Arial" panose="020B0604020202020204" pitchFamily="34" charset="0"/>
                    <a:cs typeface="Arial" panose="020B0604020202020204" pitchFamily="34" charset="0"/>
                    <a:sym typeface="Wingdings" panose="05000000000000000000" pitchFamily="2" charset="2"/>
                  </a:rPr>
                  <a:t>beamloading</a:t>
                </a:r>
                <a:r>
                  <a:rPr lang="en-US" noProof="0" dirty="0">
                    <a:latin typeface="Arial" panose="020B0604020202020204" pitchFamily="34" charset="0"/>
                    <a:cs typeface="Arial" panose="020B0604020202020204" pitchFamily="34" charset="0"/>
                    <a:sym typeface="Wingdings" panose="05000000000000000000" pitchFamily="2" charset="2"/>
                  </a:rPr>
                  <a:t>   by factor G</a:t>
                </a:r>
                <a14:m>
                  <m:oMath xmlns:m="http://schemas.openxmlformats.org/officeDocument/2006/math">
                    <m:r>
                      <a:rPr lang="en-US"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m:t>
                    </m:r>
                    <m: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m:t>
                    </m:r>
                    <m: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𝑟𝑒𝑐</m:t>
                    </m:r>
                    <m:r>
                      <m:rPr>
                        <m:sty m:val="p"/>
                      </m:rP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Δ</m:t>
                    </m:r>
                    <m: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𝐸</m:t>
                    </m:r>
                    <m: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m:t>
                    </m:r>
                    <m:sSub>
                      <m:sSubPr>
                        <m:ctrlP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ctrlPr>
                      </m:sSubPr>
                      <m:e>
                        <m: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𝐸</m:t>
                        </m:r>
                      </m:e>
                      <m:sub>
                        <m:r>
                          <a:rPr lang="en-US" b="0" i="1" noProof="0" smtClean="0">
                            <a:latin typeface="Cambria Math" panose="02040503050406030204" pitchFamily="18" charset="0"/>
                            <a:ea typeface="Cambria Math" panose="02040503050406030204" pitchFamily="18" charset="0"/>
                            <a:cs typeface="Arial" panose="020B0604020202020204" pitchFamily="34" charset="0"/>
                            <a:sym typeface="Wingdings" panose="05000000000000000000" pitchFamily="2" charset="2"/>
                          </a:rPr>
                          <m:t>0</m:t>
                        </m:r>
                      </m:sub>
                    </m:sSub>
                  </m:oMath>
                </a14:m>
                <a:r>
                  <a:rPr lang="en-US" noProof="0" dirty="0">
                    <a:latin typeface="Arial" panose="020B0604020202020204" pitchFamily="34" charset="0"/>
                    <a:cs typeface="Arial" panose="020B0604020202020204" pitchFamily="34" charset="0"/>
                    <a:sym typeface="Wingdings" panose="05000000000000000000" pitchFamily="2" charset="2"/>
                  </a:rPr>
                  <a:t>   </a:t>
                </a:r>
              </a:p>
              <a:p>
                <a:pPr marL="2171700" lvl="4" indent="-342900">
                  <a:buFontTx/>
                  <a:buChar char="-"/>
                </a:pPr>
                <a:r>
                  <a:rPr lang="en-US" noProof="0" dirty="0">
                    <a:latin typeface="Arial" panose="020B0604020202020204" pitchFamily="34" charset="0"/>
                    <a:cs typeface="Arial" panose="020B0604020202020204" pitchFamily="34" charset="0"/>
                    <a:sym typeface="Wingdings" panose="05000000000000000000" pitchFamily="2" charset="2"/>
                  </a:rPr>
                  <a:t>(G corresponds to almost  a Gigawatt for    </a:t>
                </a:r>
                <a:r>
                  <a:rPr lang="en-US" noProof="0" dirty="0" err="1">
                    <a:latin typeface="Arial" panose="020B0604020202020204" pitchFamily="34" charset="0"/>
                    <a:cs typeface="Arial" panose="020B0604020202020204" pitchFamily="34" charset="0"/>
                    <a:sym typeface="Wingdings" panose="05000000000000000000" pitchFamily="2" charset="2"/>
                  </a:rPr>
                  <a:t>LHeC</a:t>
                </a:r>
                <a:r>
                  <a:rPr lang="en-US" noProof="0" dirty="0">
                    <a:latin typeface="Arial" panose="020B0604020202020204" pitchFamily="34" charset="0"/>
                    <a:cs typeface="Arial" panose="020B0604020202020204" pitchFamily="34" charset="0"/>
                    <a:sym typeface="Wingdings" panose="05000000000000000000" pitchFamily="2" charset="2"/>
                  </a:rPr>
                  <a:t> </a:t>
                </a:r>
              </a:p>
              <a:p>
                <a:pPr marL="2171700" lvl="4" indent="-342900">
                  <a:buFontTx/>
                  <a:buChar char="-"/>
                </a:pPr>
                <a:r>
                  <a:rPr lang="en-US" noProof="0" dirty="0" err="1">
                    <a:latin typeface="Arial" panose="020B0604020202020204" pitchFamily="34" charset="0"/>
                    <a:cs typeface="Arial" panose="020B0604020202020204" pitchFamily="34" charset="0"/>
                    <a:sym typeface="Wingdings" panose="05000000000000000000" pitchFamily="2" charset="2"/>
                  </a:rPr>
                  <a:t>LHeC</a:t>
                </a:r>
                <a:r>
                  <a:rPr lang="en-US" noProof="0" dirty="0">
                    <a:latin typeface="Arial" panose="020B0604020202020204" pitchFamily="34" charset="0"/>
                    <a:cs typeface="Arial" panose="020B0604020202020204" pitchFamily="34" charset="0"/>
                    <a:sym typeface="Wingdings" panose="05000000000000000000" pitchFamily="2" charset="2"/>
                  </a:rPr>
                  <a:t> plans with #rec=3)</a:t>
                </a:r>
              </a:p>
            </p:txBody>
          </p:sp>
        </mc:Choice>
        <mc:Fallback>
          <p:sp>
            <p:nvSpPr>
              <p:cNvPr id="20" name="Textfeld 4">
                <a:extLst>
                  <a:ext uri="{FF2B5EF4-FFF2-40B4-BE49-F238E27FC236}">
                    <a16:creationId xmlns:a16="http://schemas.microsoft.com/office/drawing/2014/main" id="{90FAE6D8-AFA6-E258-07F5-C928715874BB}"/>
                  </a:ext>
                </a:extLst>
              </p:cNvPr>
              <p:cNvSpPr txBox="1">
                <a:spLocks noRot="1" noChangeAspect="1" noMove="1" noResize="1" noEditPoints="1" noAdjustHandles="1" noChangeArrowheads="1" noChangeShapeType="1" noTextEdit="1"/>
              </p:cNvSpPr>
              <p:nvPr/>
            </p:nvSpPr>
            <p:spPr bwMode="auto">
              <a:xfrm>
                <a:off x="272066" y="3944225"/>
                <a:ext cx="12023087" cy="2246769"/>
              </a:xfrm>
              <a:prstGeom prst="rect">
                <a:avLst/>
              </a:prstGeom>
              <a:blipFill>
                <a:blip r:embed="rId4"/>
                <a:stretch>
                  <a:fillRect b="-4065"/>
                </a:stretch>
              </a:blipFill>
              <a:ln>
                <a:noFill/>
              </a:ln>
            </p:spPr>
            <p:txBody>
              <a:bodyPr/>
              <a:lstStyle/>
              <a:p>
                <a:r>
                  <a:rPr lang="de-DE">
                    <a:noFill/>
                  </a:rPr>
                  <a:t> </a:t>
                </a:r>
              </a:p>
            </p:txBody>
          </p:sp>
        </mc:Fallback>
      </mc:AlternateContent>
      <p:sp>
        <p:nvSpPr>
          <p:cNvPr id="22" name="Textfeld 21">
            <a:extLst>
              <a:ext uri="{FF2B5EF4-FFF2-40B4-BE49-F238E27FC236}">
                <a16:creationId xmlns:a16="http://schemas.microsoft.com/office/drawing/2014/main" id="{42263028-0E41-F59D-3100-7116D06B2347}"/>
              </a:ext>
            </a:extLst>
          </p:cNvPr>
          <p:cNvSpPr txBox="1"/>
          <p:nvPr/>
        </p:nvSpPr>
        <p:spPr>
          <a:xfrm>
            <a:off x="9984432" y="1623793"/>
            <a:ext cx="6172200" cy="246221"/>
          </a:xfrm>
          <a:prstGeom prst="rect">
            <a:avLst/>
          </a:prstGeom>
          <a:noFill/>
        </p:spPr>
        <p:txBody>
          <a:bodyPr wrap="square">
            <a:spAutoFit/>
          </a:bodyPr>
          <a:lstStyle/>
          <a:p>
            <a:r>
              <a:rPr lang="en-US" sz="1000" b="0" i="0" u="none" strike="noStrike" baseline="0" noProof="0" dirty="0">
                <a:latin typeface="CMR10"/>
              </a:rPr>
              <a:t>CERN-ACC-Note-2020-0002</a:t>
            </a:r>
            <a:endParaRPr lang="en-US" sz="1000" noProof="0" dirty="0"/>
          </a:p>
        </p:txBody>
      </p:sp>
    </p:spTree>
    <p:extLst>
      <p:ext uri="{BB962C8B-B14F-4D97-AF65-F5344CB8AC3E}">
        <p14:creationId xmlns:p14="http://schemas.microsoft.com/office/powerpoint/2010/main" val="2411093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638B-93F8-116C-5B3A-10D943AC8E9B}"/>
              </a:ext>
            </a:extLst>
          </p:cNvPr>
          <p:cNvSpPr>
            <a:spLocks noGrp="1"/>
          </p:cNvSpPr>
          <p:nvPr>
            <p:ph type="title"/>
          </p:nvPr>
        </p:nvSpPr>
        <p:spPr>
          <a:xfrm>
            <a:off x="0" y="18255"/>
            <a:ext cx="10515600" cy="1325563"/>
          </a:xfrm>
        </p:spPr>
        <p:txBody>
          <a:bodyPr/>
          <a:lstStyle/>
          <a:p>
            <a:r>
              <a:rPr lang="en-US" noProof="0" dirty="0"/>
              <a:t>Refurbishment of MESA Cavities @ HIM</a:t>
            </a:r>
          </a:p>
        </p:txBody>
      </p:sp>
      <p:sp>
        <p:nvSpPr>
          <p:cNvPr id="3" name="Content Placeholder 2">
            <a:extLst>
              <a:ext uri="{FF2B5EF4-FFF2-40B4-BE49-F238E27FC236}">
                <a16:creationId xmlns:a16="http://schemas.microsoft.com/office/drawing/2014/main" id="{8D9E2AC0-E452-1B1B-29ED-84D79FA2D3A5}"/>
              </a:ext>
            </a:extLst>
          </p:cNvPr>
          <p:cNvSpPr>
            <a:spLocks noGrp="1"/>
          </p:cNvSpPr>
          <p:nvPr>
            <p:ph idx="1"/>
          </p:nvPr>
        </p:nvSpPr>
        <p:spPr>
          <a:xfrm>
            <a:off x="129987" y="1014319"/>
            <a:ext cx="6666501" cy="4351338"/>
          </a:xfrm>
        </p:spPr>
        <p:txBody>
          <a:bodyPr>
            <a:normAutofit/>
          </a:bodyPr>
          <a:lstStyle/>
          <a:p>
            <a:pPr marL="0" indent="0">
              <a:buNone/>
            </a:pPr>
            <a:r>
              <a:rPr lang="en-US" sz="2000" noProof="0" dirty="0"/>
              <a:t>HIM Cleanroom usage for MESA cavities</a:t>
            </a:r>
          </a:p>
          <a:p>
            <a:r>
              <a:rPr lang="en-US" sz="2000" b="1" noProof="0" dirty="0"/>
              <a:t>Particle freedom required</a:t>
            </a:r>
            <a:r>
              <a:rPr lang="en-US" sz="2000" noProof="0" dirty="0"/>
              <a:t> – ISO‑4 limits to avoid field‑emission </a:t>
            </a:r>
          </a:p>
          <a:p>
            <a:r>
              <a:rPr lang="en-US" sz="2000" b="1" noProof="0" dirty="0"/>
              <a:t>Cleanroom infrastructure @ HIM </a:t>
            </a:r>
            <a:r>
              <a:rPr lang="en-US" sz="2000" noProof="0" dirty="0"/>
              <a:t>with high pressure rinsing (100bar) allowed a professional cleaning </a:t>
            </a:r>
          </a:p>
          <a:p>
            <a:r>
              <a:rPr lang="en-US" sz="2000" b="1" noProof="0" dirty="0"/>
              <a:t>Recovery of dirty SRF cavities</a:t>
            </a:r>
            <a:r>
              <a:rPr lang="en-US" sz="2000" noProof="0" dirty="0"/>
              <a:t> </a:t>
            </a:r>
            <a:r>
              <a:rPr lang="en-US" sz="2000" b="1" noProof="0" dirty="0"/>
              <a:t>successful</a:t>
            </a:r>
            <a:r>
              <a:rPr lang="en-US" sz="2000" noProof="0" dirty="0"/>
              <a:t> with bad quench limit and quality factor (8.5 MeV/m @ Q</a:t>
            </a:r>
            <a:r>
              <a:rPr lang="en-US" sz="2000" baseline="-25000" noProof="0" dirty="0"/>
              <a:t>0</a:t>
            </a:r>
            <a:r>
              <a:rPr lang="en-US" sz="2000" noProof="0" dirty="0"/>
              <a:t>=3.5e10) to state of the art (21.1 MeV)</a:t>
            </a:r>
          </a:p>
          <a:p>
            <a:r>
              <a:rPr lang="en-US" sz="2000" b="1" noProof="0" dirty="0"/>
              <a:t>State‑of‑the‑art cleaning (equal to DESY, J‑Lab) </a:t>
            </a:r>
            <a:r>
              <a:rPr lang="en-US" sz="2000" noProof="0" dirty="0"/>
              <a:t>allows cavity usage in MESA and SRF research </a:t>
            </a:r>
          </a:p>
          <a:p>
            <a:endParaRPr lang="en-US" sz="2000" noProof="0" dirty="0"/>
          </a:p>
        </p:txBody>
      </p:sp>
      <p:pic>
        <p:nvPicPr>
          <p:cNvPr id="5" name="Picture 4">
            <a:extLst>
              <a:ext uri="{FF2B5EF4-FFF2-40B4-BE49-F238E27FC236}">
                <a16:creationId xmlns:a16="http://schemas.microsoft.com/office/drawing/2014/main" id="{DD7D683A-A29A-C2E3-617E-D9FA3122B5E9}"/>
              </a:ext>
            </a:extLst>
          </p:cNvPr>
          <p:cNvPicPr>
            <a:picLocks noChangeAspect="1"/>
          </p:cNvPicPr>
          <p:nvPr/>
        </p:nvPicPr>
        <p:blipFill>
          <a:blip r:embed="rId3"/>
          <a:srcRect l="19903" t="12207" r="26415"/>
          <a:stretch>
            <a:fillRect/>
          </a:stretch>
        </p:blipFill>
        <p:spPr>
          <a:xfrm>
            <a:off x="9112988" y="4459518"/>
            <a:ext cx="3033283" cy="2290439"/>
          </a:xfrm>
          <a:prstGeom prst="rect">
            <a:avLst/>
          </a:prstGeom>
        </p:spPr>
      </p:pic>
      <p:pic>
        <p:nvPicPr>
          <p:cNvPr id="7" name="Picture 6">
            <a:extLst>
              <a:ext uri="{FF2B5EF4-FFF2-40B4-BE49-F238E27FC236}">
                <a16:creationId xmlns:a16="http://schemas.microsoft.com/office/drawing/2014/main" id="{9E971F20-81B4-2756-1365-F5937CDE8A5E}"/>
              </a:ext>
            </a:extLst>
          </p:cNvPr>
          <p:cNvPicPr>
            <a:picLocks noChangeAspect="1"/>
          </p:cNvPicPr>
          <p:nvPr/>
        </p:nvPicPr>
        <p:blipFill>
          <a:blip r:embed="rId4"/>
          <a:stretch>
            <a:fillRect/>
          </a:stretch>
        </p:blipFill>
        <p:spPr>
          <a:xfrm>
            <a:off x="202742" y="4351477"/>
            <a:ext cx="4890052" cy="2506523"/>
          </a:xfrm>
          <a:prstGeom prst="rect">
            <a:avLst/>
          </a:prstGeom>
        </p:spPr>
      </p:pic>
      <p:grpSp>
        <p:nvGrpSpPr>
          <p:cNvPr id="17" name="Group 16">
            <a:extLst>
              <a:ext uri="{FF2B5EF4-FFF2-40B4-BE49-F238E27FC236}">
                <a16:creationId xmlns:a16="http://schemas.microsoft.com/office/drawing/2014/main" id="{63C64A93-39DD-504E-15CA-B78101B7FE23}"/>
              </a:ext>
            </a:extLst>
          </p:cNvPr>
          <p:cNvGrpSpPr/>
          <p:nvPr/>
        </p:nvGrpSpPr>
        <p:grpSpPr>
          <a:xfrm>
            <a:off x="4933394" y="4399863"/>
            <a:ext cx="4091967" cy="2409748"/>
            <a:chOff x="4933394" y="4399863"/>
            <a:chExt cx="4091967" cy="2409748"/>
          </a:xfrm>
        </p:grpSpPr>
        <p:pic>
          <p:nvPicPr>
            <p:cNvPr id="9" name="Picture 8">
              <a:extLst>
                <a:ext uri="{FF2B5EF4-FFF2-40B4-BE49-F238E27FC236}">
                  <a16:creationId xmlns:a16="http://schemas.microsoft.com/office/drawing/2014/main" id="{C020CE83-A013-9141-C636-EB44AA4871A4}"/>
                </a:ext>
              </a:extLst>
            </p:cNvPr>
            <p:cNvPicPr>
              <a:picLocks noChangeAspect="1"/>
            </p:cNvPicPr>
            <p:nvPr/>
          </p:nvPicPr>
          <p:blipFill>
            <a:blip r:embed="rId5"/>
            <a:stretch>
              <a:fillRect/>
            </a:stretch>
          </p:blipFill>
          <p:spPr>
            <a:xfrm>
              <a:off x="4933394" y="4399863"/>
              <a:ext cx="4091967" cy="2409748"/>
            </a:xfrm>
            <a:prstGeom prst="rect">
              <a:avLst/>
            </a:prstGeom>
          </p:spPr>
        </p:pic>
        <p:sp>
          <p:nvSpPr>
            <p:cNvPr id="12" name="Arrow: Down 11">
              <a:extLst>
                <a:ext uri="{FF2B5EF4-FFF2-40B4-BE49-F238E27FC236}">
                  <a16:creationId xmlns:a16="http://schemas.microsoft.com/office/drawing/2014/main" id="{4348FAEC-BD8B-A081-84DE-D127969B77EC}"/>
                </a:ext>
              </a:extLst>
            </p:cNvPr>
            <p:cNvSpPr/>
            <p:nvPr/>
          </p:nvSpPr>
          <p:spPr>
            <a:xfrm rot="10800000">
              <a:off x="8776962" y="4759543"/>
              <a:ext cx="112058" cy="1768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id="{E79F0C6A-C0C0-9A41-78DA-ECE83BF62712}"/>
                </a:ext>
              </a:extLst>
            </p:cNvPr>
            <p:cNvSpPr txBox="1"/>
            <p:nvPr/>
          </p:nvSpPr>
          <p:spPr>
            <a:xfrm>
              <a:off x="8433505" y="4934770"/>
              <a:ext cx="591856" cy="430887"/>
            </a:xfrm>
            <a:prstGeom prst="rect">
              <a:avLst/>
            </a:prstGeom>
            <a:noFill/>
          </p:spPr>
          <p:txBody>
            <a:bodyPr wrap="square" rtlCol="0">
              <a:spAutoFit/>
            </a:bodyPr>
            <a:lstStyle/>
            <a:p>
              <a:pPr algn="r"/>
              <a:r>
                <a:rPr lang="en-US" sz="1100" noProof="0" dirty="0"/>
                <a:t>MESA@HIM</a:t>
              </a:r>
            </a:p>
          </p:txBody>
        </p:sp>
        <p:sp>
          <p:nvSpPr>
            <p:cNvPr id="14" name="Arrow: Down 13">
              <a:extLst>
                <a:ext uri="{FF2B5EF4-FFF2-40B4-BE49-F238E27FC236}">
                  <a16:creationId xmlns:a16="http://schemas.microsoft.com/office/drawing/2014/main" id="{F94B51F3-9C9F-F9CC-26B7-99822BC1196E}"/>
                </a:ext>
              </a:extLst>
            </p:cNvPr>
            <p:cNvSpPr/>
            <p:nvPr/>
          </p:nvSpPr>
          <p:spPr>
            <a:xfrm rot="10800000">
              <a:off x="5389208" y="5934980"/>
              <a:ext cx="112058" cy="1768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extBox 14">
              <a:extLst>
                <a:ext uri="{FF2B5EF4-FFF2-40B4-BE49-F238E27FC236}">
                  <a16:creationId xmlns:a16="http://schemas.microsoft.com/office/drawing/2014/main" id="{F60095B2-0E77-342D-C37D-1A2B1C7F5ED9}"/>
                </a:ext>
              </a:extLst>
            </p:cNvPr>
            <p:cNvSpPr txBox="1"/>
            <p:nvPr/>
          </p:nvSpPr>
          <p:spPr>
            <a:xfrm>
              <a:off x="5257800" y="6111829"/>
              <a:ext cx="742456" cy="430887"/>
            </a:xfrm>
            <a:prstGeom prst="rect">
              <a:avLst/>
            </a:prstGeom>
            <a:noFill/>
          </p:spPr>
          <p:txBody>
            <a:bodyPr wrap="square" rtlCol="0">
              <a:spAutoFit/>
            </a:bodyPr>
            <a:lstStyle/>
            <a:p>
              <a:r>
                <a:rPr lang="en-US" sz="1100" noProof="0" dirty="0"/>
                <a:t>Vendor cleaning</a:t>
              </a:r>
            </a:p>
          </p:txBody>
        </p:sp>
        <p:sp>
          <p:nvSpPr>
            <p:cNvPr id="16" name="TextBox 15">
              <a:extLst>
                <a:ext uri="{FF2B5EF4-FFF2-40B4-BE49-F238E27FC236}">
                  <a16:creationId xmlns:a16="http://schemas.microsoft.com/office/drawing/2014/main" id="{E2471B0C-2261-D16D-43E0-78E9A712B717}"/>
                </a:ext>
              </a:extLst>
            </p:cNvPr>
            <p:cNvSpPr txBox="1"/>
            <p:nvPr/>
          </p:nvSpPr>
          <p:spPr>
            <a:xfrm>
              <a:off x="7473892" y="6327272"/>
              <a:ext cx="900890" cy="261610"/>
            </a:xfrm>
            <a:prstGeom prst="rect">
              <a:avLst/>
            </a:prstGeom>
            <a:noFill/>
          </p:spPr>
          <p:txBody>
            <a:bodyPr wrap="square" rtlCol="0">
              <a:spAutoFit/>
            </a:bodyPr>
            <a:lstStyle/>
            <a:p>
              <a:r>
                <a:rPr lang="en-US" sz="1100" noProof="0" dirty="0"/>
                <a:t>Other lab</a:t>
              </a:r>
            </a:p>
          </p:txBody>
        </p:sp>
      </p:grpSp>
      <p:pic>
        <p:nvPicPr>
          <p:cNvPr id="19" name="Picture 18" descr="A screenshot of a computer&#10;&#10;AI-generated content may be incorrect.">
            <a:extLst>
              <a:ext uri="{FF2B5EF4-FFF2-40B4-BE49-F238E27FC236}">
                <a16:creationId xmlns:a16="http://schemas.microsoft.com/office/drawing/2014/main" id="{AF8EEF76-ED65-3A2A-A638-912175F2A8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6057" y="678330"/>
            <a:ext cx="6287246" cy="3929529"/>
          </a:xfrm>
          <a:prstGeom prst="rect">
            <a:avLst/>
          </a:prstGeom>
        </p:spPr>
      </p:pic>
    </p:spTree>
    <p:extLst>
      <p:ext uri="{BB962C8B-B14F-4D97-AF65-F5344CB8AC3E}">
        <p14:creationId xmlns:p14="http://schemas.microsoft.com/office/powerpoint/2010/main" val="996410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69503-079F-EBDC-04DA-833E0A0F5825}"/>
              </a:ext>
            </a:extLst>
          </p:cNvPr>
          <p:cNvSpPr>
            <a:spLocks noGrp="1"/>
          </p:cNvSpPr>
          <p:nvPr>
            <p:ph type="title"/>
          </p:nvPr>
        </p:nvSpPr>
        <p:spPr/>
        <p:txBody>
          <a:bodyPr/>
          <a:lstStyle/>
          <a:p>
            <a:r>
              <a:rPr lang="en-US" noProof="0" dirty="0"/>
              <a:t>Thank you!</a:t>
            </a:r>
          </a:p>
        </p:txBody>
      </p:sp>
      <p:sp>
        <p:nvSpPr>
          <p:cNvPr id="3" name="Datumsplatzhalter 2">
            <a:extLst>
              <a:ext uri="{FF2B5EF4-FFF2-40B4-BE49-F238E27FC236}">
                <a16:creationId xmlns:a16="http://schemas.microsoft.com/office/drawing/2014/main" id="{D9552973-B8AE-5F44-D050-DDFAF6F71D69}"/>
              </a:ext>
            </a:extLst>
          </p:cNvPr>
          <p:cNvSpPr>
            <a:spLocks noGrp="1"/>
          </p:cNvSpPr>
          <p:nvPr>
            <p:ph type="dt" sz="half" idx="10"/>
          </p:nvPr>
        </p:nvSpPr>
        <p:spPr/>
        <p:txBody>
          <a:bodyPr/>
          <a:lstStyle/>
          <a:p>
            <a:fld id="{F8DAD3DE-8124-4C35-97D7-235DACF9ACC4}" type="datetime1">
              <a:rPr lang="en-US" noProof="0" smtClean="0"/>
              <a:t>20.09.2025</a:t>
            </a:fld>
            <a:endParaRPr lang="en-US" noProof="0" dirty="0"/>
          </a:p>
        </p:txBody>
      </p:sp>
      <p:sp>
        <p:nvSpPr>
          <p:cNvPr id="4" name="Foliennummernplatzhalter 3">
            <a:extLst>
              <a:ext uri="{FF2B5EF4-FFF2-40B4-BE49-F238E27FC236}">
                <a16:creationId xmlns:a16="http://schemas.microsoft.com/office/drawing/2014/main" id="{9774B97E-7A9A-AA63-BCF1-3A3D0A9A49E8}"/>
              </a:ext>
            </a:extLst>
          </p:cNvPr>
          <p:cNvSpPr>
            <a:spLocks noGrp="1"/>
          </p:cNvSpPr>
          <p:nvPr>
            <p:ph type="sldNum" sz="quarter" idx="12"/>
          </p:nvPr>
        </p:nvSpPr>
        <p:spPr/>
        <p:txBody>
          <a:bodyPr/>
          <a:lstStyle/>
          <a:p>
            <a:fld id="{C5569BA5-88D4-471A-9C47-F7F059789784}" type="slidenum">
              <a:rPr lang="en-US" noProof="0" smtClean="0"/>
              <a:pPr/>
              <a:t>31</a:t>
            </a:fld>
            <a:endParaRPr lang="en-US" noProof="0" dirty="0"/>
          </a:p>
        </p:txBody>
      </p:sp>
    </p:spTree>
    <p:extLst>
      <p:ext uri="{BB962C8B-B14F-4D97-AF65-F5344CB8AC3E}">
        <p14:creationId xmlns:p14="http://schemas.microsoft.com/office/powerpoint/2010/main" val="1650175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29620-45AA-E769-0991-4B344526BBC7}"/>
              </a:ext>
            </a:extLst>
          </p:cNvPr>
          <p:cNvSpPr>
            <a:spLocks noGrp="1"/>
          </p:cNvSpPr>
          <p:nvPr>
            <p:ph type="title"/>
          </p:nvPr>
        </p:nvSpPr>
        <p:spPr>
          <a:xfrm>
            <a:off x="839416" y="-268141"/>
            <a:ext cx="10972800" cy="1143000"/>
          </a:xfrm>
        </p:spPr>
        <p:txBody>
          <a:bodyPr/>
          <a:lstStyle/>
          <a:p>
            <a:r>
              <a:rPr lang="en-US" noProof="0" dirty="0"/>
              <a:t>MESA spin polarized </a:t>
            </a:r>
            <a:r>
              <a:rPr lang="en-US" noProof="0" dirty="0" err="1"/>
              <a:t>photosource</a:t>
            </a:r>
            <a:r>
              <a:rPr lang="en-US" noProof="0" dirty="0"/>
              <a:t> „STEAM“ </a:t>
            </a:r>
          </a:p>
        </p:txBody>
      </p:sp>
      <p:pic>
        <p:nvPicPr>
          <p:cNvPr id="4" name="Grafik 3">
            <a:extLst>
              <a:ext uri="{FF2B5EF4-FFF2-40B4-BE49-F238E27FC236}">
                <a16:creationId xmlns:a16="http://schemas.microsoft.com/office/drawing/2014/main" id="{5CECAB15-4FA3-88AB-D27D-3C5277136535}"/>
              </a:ext>
            </a:extLst>
          </p:cNvPr>
          <p:cNvPicPr>
            <a:picLocks noChangeAspect="1"/>
          </p:cNvPicPr>
          <p:nvPr/>
        </p:nvPicPr>
        <p:blipFill>
          <a:blip r:embed="rId2"/>
          <a:stretch>
            <a:fillRect/>
          </a:stretch>
        </p:blipFill>
        <p:spPr>
          <a:xfrm>
            <a:off x="3461229" y="4190045"/>
            <a:ext cx="2254390" cy="1580424"/>
          </a:xfrm>
          <a:prstGeom prst="rect">
            <a:avLst/>
          </a:prstGeom>
        </p:spPr>
      </p:pic>
      <p:pic>
        <p:nvPicPr>
          <p:cNvPr id="10" name="Grafik 9">
            <a:extLst>
              <a:ext uri="{FF2B5EF4-FFF2-40B4-BE49-F238E27FC236}">
                <a16:creationId xmlns:a16="http://schemas.microsoft.com/office/drawing/2014/main" id="{338EE04E-E796-F371-9146-F45573BFA5F1}"/>
              </a:ext>
            </a:extLst>
          </p:cNvPr>
          <p:cNvPicPr>
            <a:picLocks noChangeAspect="1"/>
          </p:cNvPicPr>
          <p:nvPr/>
        </p:nvPicPr>
        <p:blipFill rotWithShape="1">
          <a:blip r:embed="rId3"/>
          <a:srcRect l="77419"/>
          <a:stretch/>
        </p:blipFill>
        <p:spPr>
          <a:xfrm>
            <a:off x="53976" y="937196"/>
            <a:ext cx="3359215" cy="4120988"/>
          </a:xfrm>
          <a:prstGeom prst="rect">
            <a:avLst/>
          </a:prstGeom>
        </p:spPr>
      </p:pic>
      <p:sp>
        <p:nvSpPr>
          <p:cNvPr id="15" name="Textfeld 14">
            <a:extLst>
              <a:ext uri="{FF2B5EF4-FFF2-40B4-BE49-F238E27FC236}">
                <a16:creationId xmlns:a16="http://schemas.microsoft.com/office/drawing/2014/main" id="{CECBD2BA-9906-40DF-B383-5C44A89E66F2}"/>
              </a:ext>
            </a:extLst>
          </p:cNvPr>
          <p:cNvSpPr txBox="1"/>
          <p:nvPr/>
        </p:nvSpPr>
        <p:spPr>
          <a:xfrm>
            <a:off x="5591944" y="4388171"/>
            <a:ext cx="2274184" cy="1200329"/>
          </a:xfrm>
          <a:prstGeom prst="rect">
            <a:avLst/>
          </a:prstGeom>
          <a:noFill/>
        </p:spPr>
        <p:txBody>
          <a:bodyPr wrap="square" rtlCol="0">
            <a:spAutoFit/>
          </a:bodyPr>
          <a:lstStyle/>
          <a:p>
            <a:r>
              <a:rPr lang="en-US" noProof="0" dirty="0"/>
              <a:t>First beam from</a:t>
            </a:r>
          </a:p>
          <a:p>
            <a:r>
              <a:rPr lang="en-US" noProof="0" dirty="0"/>
              <a:t>Spin-polarized </a:t>
            </a:r>
          </a:p>
          <a:p>
            <a:r>
              <a:rPr lang="en-US" noProof="0" dirty="0" err="1"/>
              <a:t>Photosource</a:t>
            </a:r>
            <a:endParaRPr lang="en-US" noProof="0" dirty="0"/>
          </a:p>
          <a:p>
            <a:r>
              <a:rPr lang="en-US" noProof="0" dirty="0"/>
              <a:t>„STEAM“</a:t>
            </a:r>
          </a:p>
        </p:txBody>
      </p:sp>
      <p:grpSp>
        <p:nvGrpSpPr>
          <p:cNvPr id="7" name="Gruppieren 6">
            <a:extLst>
              <a:ext uri="{FF2B5EF4-FFF2-40B4-BE49-F238E27FC236}">
                <a16:creationId xmlns:a16="http://schemas.microsoft.com/office/drawing/2014/main" id="{E6762BC5-3A92-49DA-868A-92964865BE26}"/>
              </a:ext>
            </a:extLst>
          </p:cNvPr>
          <p:cNvGrpSpPr/>
          <p:nvPr/>
        </p:nvGrpSpPr>
        <p:grpSpPr>
          <a:xfrm>
            <a:off x="3394896" y="1101767"/>
            <a:ext cx="3524842" cy="1977113"/>
            <a:chOff x="3907322" y="1256527"/>
            <a:chExt cx="3524842" cy="1977113"/>
          </a:xfrm>
        </p:grpSpPr>
        <p:pic>
          <p:nvPicPr>
            <p:cNvPr id="6" name="Grafik 5" descr="Ein Bild, das Maschine, Im Haus, Bautechnik, Metall enthält.&#10;&#10;Automatisch generierte Beschreibung">
              <a:extLst>
                <a:ext uri="{FF2B5EF4-FFF2-40B4-BE49-F238E27FC236}">
                  <a16:creationId xmlns:a16="http://schemas.microsoft.com/office/drawing/2014/main" id="{B202E866-3740-0B64-F3D6-EDC5DADF3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7322" y="1256527"/>
              <a:ext cx="3456384" cy="1945945"/>
            </a:xfrm>
            <a:prstGeom prst="rect">
              <a:avLst/>
            </a:prstGeom>
          </p:spPr>
        </p:pic>
        <p:sp>
          <p:nvSpPr>
            <p:cNvPr id="3" name="Textfeld 2">
              <a:extLst>
                <a:ext uri="{FF2B5EF4-FFF2-40B4-BE49-F238E27FC236}">
                  <a16:creationId xmlns:a16="http://schemas.microsoft.com/office/drawing/2014/main" id="{98537EEC-9902-4FE3-ACB2-4D9F2F58E2F3}"/>
                </a:ext>
              </a:extLst>
            </p:cNvPr>
            <p:cNvSpPr txBox="1"/>
            <p:nvPr/>
          </p:nvSpPr>
          <p:spPr>
            <a:xfrm>
              <a:off x="6487901" y="2861041"/>
              <a:ext cx="944263" cy="372599"/>
            </a:xfrm>
            <a:prstGeom prst="rect">
              <a:avLst/>
            </a:prstGeom>
            <a:solidFill>
              <a:schemeClr val="bg1"/>
            </a:solidFill>
          </p:spPr>
          <p:txBody>
            <a:bodyPr wrap="square" rtlCol="0">
              <a:spAutoFit/>
            </a:bodyPr>
            <a:lstStyle/>
            <a:p>
              <a:r>
                <a:rPr lang="en-US" noProof="0" dirty="0"/>
                <a:t>STEAM</a:t>
              </a:r>
            </a:p>
          </p:txBody>
        </p:sp>
      </p:grpSp>
      <p:sp>
        <p:nvSpPr>
          <p:cNvPr id="5" name="Textfeld 4">
            <a:extLst>
              <a:ext uri="{FF2B5EF4-FFF2-40B4-BE49-F238E27FC236}">
                <a16:creationId xmlns:a16="http://schemas.microsoft.com/office/drawing/2014/main" id="{D5AE7D7A-988F-4F66-BBB4-E3A9F6978418}"/>
              </a:ext>
            </a:extLst>
          </p:cNvPr>
          <p:cNvSpPr txBox="1"/>
          <p:nvPr/>
        </p:nvSpPr>
        <p:spPr>
          <a:xfrm>
            <a:off x="3394896" y="3110049"/>
            <a:ext cx="3744416" cy="923330"/>
          </a:xfrm>
          <a:prstGeom prst="rect">
            <a:avLst/>
          </a:prstGeom>
          <a:noFill/>
        </p:spPr>
        <p:txBody>
          <a:bodyPr wrap="square" rtlCol="0">
            <a:spAutoFit/>
          </a:bodyPr>
          <a:lstStyle/>
          <a:p>
            <a:r>
              <a:rPr lang="en-US" noProof="0" dirty="0"/>
              <a:t>Spin-polarized cathodes are „activated“ on-site and transferred </a:t>
            </a:r>
          </a:p>
          <a:p>
            <a:r>
              <a:rPr lang="en-US" noProof="0" dirty="0"/>
              <a:t>to source in UHV</a:t>
            </a:r>
          </a:p>
        </p:txBody>
      </p:sp>
      <p:graphicFrame>
        <p:nvGraphicFramePr>
          <p:cNvPr id="9" name="Tabelle 8">
            <a:extLst>
              <a:ext uri="{FF2B5EF4-FFF2-40B4-BE49-F238E27FC236}">
                <a16:creationId xmlns:a16="http://schemas.microsoft.com/office/drawing/2014/main" id="{8451C562-9095-4E12-8035-E1CE97846BF3}"/>
              </a:ext>
            </a:extLst>
          </p:cNvPr>
          <p:cNvGraphicFramePr>
            <a:graphicFrameLocks noGrp="1"/>
          </p:cNvGraphicFramePr>
          <p:nvPr>
            <p:extLst>
              <p:ext uri="{D42A27DB-BD31-4B8C-83A1-F6EECF244321}">
                <p14:modId xmlns:p14="http://schemas.microsoft.com/office/powerpoint/2010/main" val="889967376"/>
              </p:ext>
            </p:extLst>
          </p:nvPr>
        </p:nvGraphicFramePr>
        <p:xfrm>
          <a:off x="7653175" y="586350"/>
          <a:ext cx="3251200" cy="22250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9989253"/>
                    </a:ext>
                  </a:extLst>
                </a:gridCol>
                <a:gridCol w="1625600">
                  <a:extLst>
                    <a:ext uri="{9D8B030D-6E8A-4147-A177-3AD203B41FA5}">
                      <a16:colId xmlns:a16="http://schemas.microsoft.com/office/drawing/2014/main" val="2602167380"/>
                    </a:ext>
                  </a:extLst>
                </a:gridCol>
              </a:tblGrid>
              <a:tr h="370840">
                <a:tc>
                  <a:txBody>
                    <a:bodyPr/>
                    <a:lstStyle/>
                    <a:p>
                      <a:r>
                        <a:rPr lang="en-US" noProof="0" dirty="0"/>
                        <a:t>Laser</a:t>
                      </a:r>
                    </a:p>
                  </a:txBody>
                  <a:tcPr/>
                </a:tc>
                <a:tc>
                  <a:txBody>
                    <a:bodyPr/>
                    <a:lstStyle/>
                    <a:p>
                      <a:endParaRPr lang="en-US" noProof="0" dirty="0"/>
                    </a:p>
                  </a:txBody>
                  <a:tcPr/>
                </a:tc>
                <a:extLst>
                  <a:ext uri="{0D108BD9-81ED-4DB2-BD59-A6C34878D82A}">
                    <a16:rowId xmlns:a16="http://schemas.microsoft.com/office/drawing/2014/main" val="1286191648"/>
                  </a:ext>
                </a:extLst>
              </a:tr>
              <a:tr h="370840">
                <a:tc>
                  <a:txBody>
                    <a:bodyPr/>
                    <a:lstStyle/>
                    <a:p>
                      <a:r>
                        <a:rPr lang="en-US" noProof="0" dirty="0"/>
                        <a:t>type</a:t>
                      </a:r>
                    </a:p>
                  </a:txBody>
                  <a:tcPr/>
                </a:tc>
                <a:tc>
                  <a:txBody>
                    <a:bodyPr/>
                    <a:lstStyle/>
                    <a:p>
                      <a:r>
                        <a:rPr lang="en-US" noProof="0" dirty="0"/>
                        <a:t>Er-doped fiber</a:t>
                      </a:r>
                    </a:p>
                  </a:txBody>
                  <a:tcPr/>
                </a:tc>
                <a:extLst>
                  <a:ext uri="{0D108BD9-81ED-4DB2-BD59-A6C34878D82A}">
                    <a16:rowId xmlns:a16="http://schemas.microsoft.com/office/drawing/2014/main" val="319052117"/>
                  </a:ext>
                </a:extLst>
              </a:tr>
              <a:tr h="370840">
                <a:tc>
                  <a:txBody>
                    <a:bodyPr/>
                    <a:lstStyle/>
                    <a:p>
                      <a:r>
                        <a:rPr lang="en-US" noProof="0" dirty="0"/>
                        <a:t>wavelength</a:t>
                      </a:r>
                    </a:p>
                  </a:txBody>
                  <a:tcPr/>
                </a:tc>
                <a:tc>
                  <a:txBody>
                    <a:bodyPr/>
                    <a:lstStyle/>
                    <a:p>
                      <a:r>
                        <a:rPr lang="en-US" noProof="0" dirty="0"/>
                        <a:t>780nm</a:t>
                      </a:r>
                    </a:p>
                  </a:txBody>
                  <a:tcPr/>
                </a:tc>
                <a:extLst>
                  <a:ext uri="{0D108BD9-81ED-4DB2-BD59-A6C34878D82A}">
                    <a16:rowId xmlns:a16="http://schemas.microsoft.com/office/drawing/2014/main" val="622034170"/>
                  </a:ext>
                </a:extLst>
              </a:tr>
              <a:tr h="370840">
                <a:tc>
                  <a:txBody>
                    <a:bodyPr/>
                    <a:lstStyle/>
                    <a:p>
                      <a:r>
                        <a:rPr lang="en-US" noProof="0" dirty="0"/>
                        <a:t>Av. power</a:t>
                      </a:r>
                    </a:p>
                  </a:txBody>
                  <a:tcPr/>
                </a:tc>
                <a:tc>
                  <a:txBody>
                    <a:bodyPr/>
                    <a:lstStyle/>
                    <a:p>
                      <a:r>
                        <a:rPr lang="en-US" noProof="0" dirty="0"/>
                        <a:t>Up to 4 Watt</a:t>
                      </a:r>
                    </a:p>
                  </a:txBody>
                  <a:tcPr/>
                </a:tc>
                <a:extLst>
                  <a:ext uri="{0D108BD9-81ED-4DB2-BD59-A6C34878D82A}">
                    <a16:rowId xmlns:a16="http://schemas.microsoft.com/office/drawing/2014/main" val="3620074188"/>
                  </a:ext>
                </a:extLst>
              </a:tr>
              <a:tr h="370840">
                <a:tc>
                  <a:txBody>
                    <a:bodyPr/>
                    <a:lstStyle/>
                    <a:p>
                      <a:r>
                        <a:rPr lang="en-US" noProof="0" dirty="0"/>
                        <a:t>Rep-rate</a:t>
                      </a:r>
                    </a:p>
                  </a:txBody>
                  <a:tcPr/>
                </a:tc>
                <a:tc>
                  <a:txBody>
                    <a:bodyPr/>
                    <a:lstStyle/>
                    <a:p>
                      <a:r>
                        <a:rPr lang="en-US" noProof="0" dirty="0"/>
                        <a:t>5-1300 </a:t>
                      </a:r>
                      <a:r>
                        <a:rPr lang="en-US" noProof="0" dirty="0" err="1"/>
                        <a:t>Mhz</a:t>
                      </a:r>
                      <a:endParaRPr lang="en-US" noProof="0" dirty="0"/>
                    </a:p>
                  </a:txBody>
                  <a:tcPr/>
                </a:tc>
                <a:extLst>
                  <a:ext uri="{0D108BD9-81ED-4DB2-BD59-A6C34878D82A}">
                    <a16:rowId xmlns:a16="http://schemas.microsoft.com/office/drawing/2014/main" val="3753568493"/>
                  </a:ext>
                </a:extLst>
              </a:tr>
              <a:tr h="370840">
                <a:tc>
                  <a:txBody>
                    <a:bodyPr/>
                    <a:lstStyle/>
                    <a:p>
                      <a:r>
                        <a:rPr lang="en-US" noProof="0" dirty="0"/>
                        <a:t>Pulse length</a:t>
                      </a:r>
                    </a:p>
                  </a:txBody>
                  <a:tcPr/>
                </a:tc>
                <a:tc>
                  <a:txBody>
                    <a:bodyPr/>
                    <a:lstStyle/>
                    <a:p>
                      <a:r>
                        <a:rPr lang="en-US" noProof="0" dirty="0"/>
                        <a:t>50-250ps</a:t>
                      </a:r>
                    </a:p>
                  </a:txBody>
                  <a:tcPr/>
                </a:tc>
                <a:extLst>
                  <a:ext uri="{0D108BD9-81ED-4DB2-BD59-A6C34878D82A}">
                    <a16:rowId xmlns:a16="http://schemas.microsoft.com/office/drawing/2014/main" val="4144672951"/>
                  </a:ext>
                </a:extLst>
              </a:tr>
            </a:tbl>
          </a:graphicData>
        </a:graphic>
      </p:graphicFrame>
      <p:graphicFrame>
        <p:nvGraphicFramePr>
          <p:cNvPr id="23" name="Tabelle 22">
            <a:extLst>
              <a:ext uri="{FF2B5EF4-FFF2-40B4-BE49-F238E27FC236}">
                <a16:creationId xmlns:a16="http://schemas.microsoft.com/office/drawing/2014/main" id="{E3B4954C-DE67-43D6-ABFC-717237F6A05A}"/>
              </a:ext>
            </a:extLst>
          </p:cNvPr>
          <p:cNvGraphicFramePr>
            <a:graphicFrameLocks noGrp="1"/>
          </p:cNvGraphicFramePr>
          <p:nvPr>
            <p:extLst>
              <p:ext uri="{D42A27DB-BD31-4B8C-83A1-F6EECF244321}">
                <p14:modId xmlns:p14="http://schemas.microsoft.com/office/powerpoint/2010/main" val="2462441453"/>
              </p:ext>
            </p:extLst>
          </p:nvPr>
        </p:nvGraphicFramePr>
        <p:xfrm>
          <a:off x="7644427" y="2837997"/>
          <a:ext cx="3251200" cy="350520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199989253"/>
                    </a:ext>
                  </a:extLst>
                </a:gridCol>
                <a:gridCol w="1595016">
                  <a:extLst>
                    <a:ext uri="{9D8B030D-6E8A-4147-A177-3AD203B41FA5}">
                      <a16:colId xmlns:a16="http://schemas.microsoft.com/office/drawing/2014/main" val="2602167380"/>
                    </a:ext>
                  </a:extLst>
                </a:gridCol>
              </a:tblGrid>
              <a:tr h="370840">
                <a:tc>
                  <a:txBody>
                    <a:bodyPr/>
                    <a:lstStyle/>
                    <a:p>
                      <a:r>
                        <a:rPr lang="en-US" noProof="0" dirty="0"/>
                        <a:t>photocathode</a:t>
                      </a:r>
                    </a:p>
                  </a:txBody>
                  <a:tcPr/>
                </a:tc>
                <a:tc>
                  <a:txBody>
                    <a:bodyPr/>
                    <a:lstStyle/>
                    <a:p>
                      <a:endParaRPr lang="en-US" noProof="0" dirty="0"/>
                    </a:p>
                  </a:txBody>
                  <a:tcPr/>
                </a:tc>
                <a:extLst>
                  <a:ext uri="{0D108BD9-81ED-4DB2-BD59-A6C34878D82A}">
                    <a16:rowId xmlns:a16="http://schemas.microsoft.com/office/drawing/2014/main" val="1286191648"/>
                  </a:ext>
                </a:extLst>
              </a:tr>
              <a:tr h="370840">
                <a:tc>
                  <a:txBody>
                    <a:bodyPr/>
                    <a:lstStyle/>
                    <a:p>
                      <a:r>
                        <a:rPr lang="en-US" noProof="0" dirty="0"/>
                        <a:t>type</a:t>
                      </a:r>
                    </a:p>
                  </a:txBody>
                  <a:tcPr/>
                </a:tc>
                <a:tc>
                  <a:txBody>
                    <a:bodyPr/>
                    <a:lstStyle/>
                    <a:p>
                      <a:r>
                        <a:rPr lang="en-US" noProof="0" dirty="0"/>
                        <a:t>GaAs/</a:t>
                      </a:r>
                      <a:r>
                        <a:rPr lang="en-US" noProof="0" dirty="0" err="1"/>
                        <a:t>GaAsP</a:t>
                      </a:r>
                      <a:r>
                        <a:rPr lang="en-US" noProof="0" dirty="0"/>
                        <a:t> SL</a:t>
                      </a:r>
                    </a:p>
                  </a:txBody>
                  <a:tcPr/>
                </a:tc>
                <a:extLst>
                  <a:ext uri="{0D108BD9-81ED-4DB2-BD59-A6C34878D82A}">
                    <a16:rowId xmlns:a16="http://schemas.microsoft.com/office/drawing/2014/main" val="319052117"/>
                  </a:ext>
                </a:extLst>
              </a:tr>
              <a:tr h="370840">
                <a:tc>
                  <a:txBody>
                    <a:bodyPr/>
                    <a:lstStyle/>
                    <a:p>
                      <a:r>
                        <a:rPr lang="en-US" noProof="0" dirty="0"/>
                        <a:t>wavelength</a:t>
                      </a:r>
                    </a:p>
                  </a:txBody>
                  <a:tcPr/>
                </a:tc>
                <a:tc>
                  <a:txBody>
                    <a:bodyPr/>
                    <a:lstStyle/>
                    <a:p>
                      <a:r>
                        <a:rPr lang="en-US" noProof="0" dirty="0"/>
                        <a:t>780nm</a:t>
                      </a:r>
                    </a:p>
                  </a:txBody>
                  <a:tcPr/>
                </a:tc>
                <a:extLst>
                  <a:ext uri="{0D108BD9-81ED-4DB2-BD59-A6C34878D82A}">
                    <a16:rowId xmlns:a16="http://schemas.microsoft.com/office/drawing/2014/main" val="622034170"/>
                  </a:ext>
                </a:extLst>
              </a:tr>
              <a:tr h="370840">
                <a:tc>
                  <a:txBody>
                    <a:bodyPr/>
                    <a:lstStyle/>
                    <a:p>
                      <a:r>
                        <a:rPr lang="en-US" noProof="0" dirty="0"/>
                        <a:t>Spin-polarization</a:t>
                      </a:r>
                    </a:p>
                  </a:txBody>
                  <a:tcPr/>
                </a:tc>
                <a:tc>
                  <a:txBody>
                    <a:bodyPr/>
                    <a:lstStyle/>
                    <a:p>
                      <a:r>
                        <a:rPr lang="en-US" noProof="0" dirty="0"/>
                        <a:t>80-90%</a:t>
                      </a:r>
                    </a:p>
                  </a:txBody>
                  <a:tcPr/>
                </a:tc>
                <a:extLst>
                  <a:ext uri="{0D108BD9-81ED-4DB2-BD59-A6C34878D82A}">
                    <a16:rowId xmlns:a16="http://schemas.microsoft.com/office/drawing/2014/main" val="3620074188"/>
                  </a:ext>
                </a:extLst>
              </a:tr>
              <a:tr h="370840">
                <a:tc>
                  <a:txBody>
                    <a:bodyPr/>
                    <a:lstStyle/>
                    <a:p>
                      <a:r>
                        <a:rPr lang="en-US" noProof="0" dirty="0"/>
                        <a:t>Quantum efficiency</a:t>
                      </a:r>
                    </a:p>
                  </a:txBody>
                  <a:tcPr/>
                </a:tc>
                <a:tc>
                  <a:txBody>
                    <a:bodyPr/>
                    <a:lstStyle/>
                    <a:p>
                      <a:r>
                        <a:rPr lang="en-US" noProof="0" dirty="0"/>
                        <a:t>~0.5%</a:t>
                      </a:r>
                    </a:p>
                    <a:p>
                      <a:r>
                        <a:rPr lang="en-US" noProof="0" dirty="0"/>
                        <a:t>(3mA/Watt)</a:t>
                      </a:r>
                    </a:p>
                  </a:txBody>
                  <a:tcPr/>
                </a:tc>
                <a:extLst>
                  <a:ext uri="{0D108BD9-81ED-4DB2-BD59-A6C34878D82A}">
                    <a16:rowId xmlns:a16="http://schemas.microsoft.com/office/drawing/2014/main" val="3753568493"/>
                  </a:ext>
                </a:extLst>
              </a:tr>
              <a:tr h="370840">
                <a:tc>
                  <a:txBody>
                    <a:bodyPr/>
                    <a:lstStyle/>
                    <a:p>
                      <a:r>
                        <a:rPr lang="en-US" noProof="0" dirty="0"/>
                        <a:t>Response time</a:t>
                      </a:r>
                    </a:p>
                  </a:txBody>
                  <a:tcPr/>
                </a:tc>
                <a:tc>
                  <a:txBody>
                    <a:bodyPr/>
                    <a:lstStyle/>
                    <a:p>
                      <a:r>
                        <a:rPr lang="en-US" noProof="0" dirty="0"/>
                        <a:t>~1ps</a:t>
                      </a:r>
                    </a:p>
                  </a:txBody>
                  <a:tcPr/>
                </a:tc>
                <a:extLst>
                  <a:ext uri="{0D108BD9-81ED-4DB2-BD59-A6C34878D82A}">
                    <a16:rowId xmlns:a16="http://schemas.microsoft.com/office/drawing/2014/main" val="4144672951"/>
                  </a:ext>
                </a:extLst>
              </a:tr>
              <a:tr h="370840">
                <a:tc>
                  <a:txBody>
                    <a:bodyPr/>
                    <a:lstStyle/>
                    <a:p>
                      <a:r>
                        <a:rPr lang="en-US" noProof="0" dirty="0"/>
                        <a:t>Beam current</a:t>
                      </a:r>
                    </a:p>
                  </a:txBody>
                  <a:tcPr/>
                </a:tc>
                <a:tc>
                  <a:txBody>
                    <a:bodyPr/>
                    <a:lstStyle/>
                    <a:p>
                      <a:r>
                        <a:rPr lang="en-US" noProof="0" dirty="0"/>
                        <a:t>150</a:t>
                      </a:r>
                      <a:r>
                        <a:rPr lang="en-US" noProof="0" dirty="0">
                          <a:latin typeface="Symbol" panose="05050102010706020507" pitchFamily="18" charset="2"/>
                        </a:rPr>
                        <a:t>m</a:t>
                      </a:r>
                      <a:r>
                        <a:rPr lang="en-US" noProof="0" dirty="0"/>
                        <a:t>A</a:t>
                      </a:r>
                    </a:p>
                  </a:txBody>
                  <a:tcPr/>
                </a:tc>
                <a:extLst>
                  <a:ext uri="{0D108BD9-81ED-4DB2-BD59-A6C34878D82A}">
                    <a16:rowId xmlns:a16="http://schemas.microsoft.com/office/drawing/2014/main" val="3101444917"/>
                  </a:ext>
                </a:extLst>
              </a:tr>
              <a:tr h="370840">
                <a:tc>
                  <a:txBody>
                    <a:bodyPr/>
                    <a:lstStyle/>
                    <a:p>
                      <a:r>
                        <a:rPr lang="en-US" noProof="0" dirty="0"/>
                        <a:t>Charge lifetime</a:t>
                      </a:r>
                    </a:p>
                  </a:txBody>
                  <a:tcPr/>
                </a:tc>
                <a:tc>
                  <a:txBody>
                    <a:bodyPr/>
                    <a:lstStyle/>
                    <a:p>
                      <a:r>
                        <a:rPr lang="en-US" noProof="0" dirty="0"/>
                        <a:t>&gt;100 Coulomb</a:t>
                      </a:r>
                    </a:p>
                  </a:txBody>
                  <a:tcPr/>
                </a:tc>
                <a:extLst>
                  <a:ext uri="{0D108BD9-81ED-4DB2-BD59-A6C34878D82A}">
                    <a16:rowId xmlns:a16="http://schemas.microsoft.com/office/drawing/2014/main" val="3421819921"/>
                  </a:ext>
                </a:extLst>
              </a:tr>
            </a:tbl>
          </a:graphicData>
        </a:graphic>
      </p:graphicFrame>
      <p:sp>
        <p:nvSpPr>
          <p:cNvPr id="8" name="Textfeld 7">
            <a:extLst>
              <a:ext uri="{FF2B5EF4-FFF2-40B4-BE49-F238E27FC236}">
                <a16:creationId xmlns:a16="http://schemas.microsoft.com/office/drawing/2014/main" id="{AA28A354-EF7F-47C5-91B2-CB46DA631BC4}"/>
              </a:ext>
            </a:extLst>
          </p:cNvPr>
          <p:cNvSpPr txBox="1"/>
          <p:nvPr/>
        </p:nvSpPr>
        <p:spPr>
          <a:xfrm>
            <a:off x="983432" y="5120521"/>
            <a:ext cx="1368152" cy="369332"/>
          </a:xfrm>
          <a:prstGeom prst="rect">
            <a:avLst/>
          </a:prstGeom>
          <a:noFill/>
        </p:spPr>
        <p:txBody>
          <a:bodyPr wrap="square" rtlCol="0">
            <a:spAutoFit/>
          </a:bodyPr>
          <a:lstStyle/>
          <a:p>
            <a:r>
              <a:rPr lang="en-US" noProof="0" dirty="0"/>
              <a:t>Laser</a:t>
            </a:r>
          </a:p>
        </p:txBody>
      </p:sp>
      <p:sp>
        <p:nvSpPr>
          <p:cNvPr id="11" name="Datumsplatzhalter 10">
            <a:extLst>
              <a:ext uri="{FF2B5EF4-FFF2-40B4-BE49-F238E27FC236}">
                <a16:creationId xmlns:a16="http://schemas.microsoft.com/office/drawing/2014/main" id="{0DB560FC-61A6-E89D-DE2B-8E800D5E05B7}"/>
              </a:ext>
            </a:extLst>
          </p:cNvPr>
          <p:cNvSpPr>
            <a:spLocks noGrp="1"/>
          </p:cNvSpPr>
          <p:nvPr>
            <p:ph type="dt" sz="half" idx="10"/>
          </p:nvPr>
        </p:nvSpPr>
        <p:spPr/>
        <p:txBody>
          <a:bodyPr/>
          <a:lstStyle/>
          <a:p>
            <a:fld id="{D9C89301-A0AE-4A4F-9C89-1EB7C664D1A8}" type="datetime1">
              <a:rPr lang="en-US" noProof="0" smtClean="0"/>
              <a:t>20.09.2025</a:t>
            </a:fld>
            <a:endParaRPr lang="en-US" noProof="0" dirty="0"/>
          </a:p>
        </p:txBody>
      </p:sp>
      <p:sp>
        <p:nvSpPr>
          <p:cNvPr id="12" name="Foliennummernplatzhalter 11">
            <a:extLst>
              <a:ext uri="{FF2B5EF4-FFF2-40B4-BE49-F238E27FC236}">
                <a16:creationId xmlns:a16="http://schemas.microsoft.com/office/drawing/2014/main" id="{8C144C08-B7A9-7768-E418-39C9CA69DCB7}"/>
              </a:ext>
            </a:extLst>
          </p:cNvPr>
          <p:cNvSpPr>
            <a:spLocks noGrp="1"/>
          </p:cNvSpPr>
          <p:nvPr>
            <p:ph type="sldNum" sz="quarter" idx="12"/>
          </p:nvPr>
        </p:nvSpPr>
        <p:spPr/>
        <p:txBody>
          <a:bodyPr/>
          <a:lstStyle/>
          <a:p>
            <a:fld id="{C5569BA5-88D4-471A-9C47-F7F059789784}" type="slidenum">
              <a:rPr lang="en-US" noProof="0" smtClean="0"/>
              <a:pPr/>
              <a:t>32</a:t>
            </a:fld>
            <a:endParaRPr lang="en-US" noProof="0" dirty="0"/>
          </a:p>
        </p:txBody>
      </p:sp>
    </p:spTree>
    <p:extLst>
      <p:ext uri="{BB962C8B-B14F-4D97-AF65-F5344CB8AC3E}">
        <p14:creationId xmlns:p14="http://schemas.microsoft.com/office/powerpoint/2010/main" val="55169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1C6984E-1F3D-4F85-BDE0-A0719EED5856}"/>
              </a:ext>
            </a:extLst>
          </p:cNvPr>
          <p:cNvSpPr>
            <a:spLocks noGrp="1"/>
          </p:cNvSpPr>
          <p:nvPr>
            <p:ph type="dt" sz="half" idx="10"/>
          </p:nvPr>
        </p:nvSpPr>
        <p:spPr/>
        <p:txBody>
          <a:bodyPr/>
          <a:lstStyle/>
          <a:p>
            <a:fld id="{DF67468D-7AB5-4246-A103-EA67277F4C2A}" type="datetime1">
              <a:rPr lang="en-US" noProof="0" smtClean="0"/>
              <a:t>20.09.2025</a:t>
            </a:fld>
            <a:endParaRPr lang="en-US" noProof="0" dirty="0"/>
          </a:p>
        </p:txBody>
      </p:sp>
      <p:sp>
        <p:nvSpPr>
          <p:cNvPr id="3" name="Foliennummernplatzhalter 2">
            <a:extLst>
              <a:ext uri="{FF2B5EF4-FFF2-40B4-BE49-F238E27FC236}">
                <a16:creationId xmlns:a16="http://schemas.microsoft.com/office/drawing/2014/main" id="{73247046-2F21-4B60-B98E-8FBC46EFDB6E}"/>
              </a:ext>
            </a:extLst>
          </p:cNvPr>
          <p:cNvSpPr>
            <a:spLocks noGrp="1"/>
          </p:cNvSpPr>
          <p:nvPr>
            <p:ph type="sldNum" sz="quarter" idx="12"/>
          </p:nvPr>
        </p:nvSpPr>
        <p:spPr/>
        <p:txBody>
          <a:bodyPr/>
          <a:lstStyle/>
          <a:p>
            <a:fld id="{C5569BA5-88D4-471A-9C47-F7F059789784}" type="slidenum">
              <a:rPr lang="en-US" noProof="0" smtClean="0"/>
              <a:pPr/>
              <a:t>33</a:t>
            </a:fld>
            <a:endParaRPr lang="en-US" noProof="0" dirty="0"/>
          </a:p>
        </p:txBody>
      </p:sp>
      <p:pic>
        <p:nvPicPr>
          <p:cNvPr id="4" name="Grafik 3">
            <a:extLst>
              <a:ext uri="{FF2B5EF4-FFF2-40B4-BE49-F238E27FC236}">
                <a16:creationId xmlns:a16="http://schemas.microsoft.com/office/drawing/2014/main" id="{CF878A47-2D2E-440B-BBEF-984A50CEDD50}"/>
              </a:ext>
            </a:extLst>
          </p:cNvPr>
          <p:cNvPicPr>
            <a:picLocks noChangeAspect="1"/>
          </p:cNvPicPr>
          <p:nvPr/>
        </p:nvPicPr>
        <p:blipFill rotWithShape="1">
          <a:blip r:embed="rId2"/>
          <a:srcRect r="14500"/>
          <a:stretch/>
        </p:blipFill>
        <p:spPr>
          <a:xfrm>
            <a:off x="263352" y="332656"/>
            <a:ext cx="5218762" cy="3312368"/>
          </a:xfrm>
          <a:prstGeom prst="rect">
            <a:avLst/>
          </a:prstGeom>
        </p:spPr>
      </p:pic>
      <p:sp>
        <p:nvSpPr>
          <p:cNvPr id="9" name="Textfeld 8">
            <a:extLst>
              <a:ext uri="{FF2B5EF4-FFF2-40B4-BE49-F238E27FC236}">
                <a16:creationId xmlns:a16="http://schemas.microsoft.com/office/drawing/2014/main" id="{0310ED21-E8D9-40EA-B144-94FFF7C73989}"/>
              </a:ext>
            </a:extLst>
          </p:cNvPr>
          <p:cNvSpPr txBox="1"/>
          <p:nvPr/>
        </p:nvSpPr>
        <p:spPr>
          <a:xfrm>
            <a:off x="6071972" y="575814"/>
            <a:ext cx="3704672" cy="2585323"/>
          </a:xfrm>
          <a:prstGeom prst="rect">
            <a:avLst/>
          </a:prstGeom>
          <a:noFill/>
        </p:spPr>
        <p:txBody>
          <a:bodyPr wrap="square" rtlCol="0">
            <a:spAutoFit/>
          </a:bodyPr>
          <a:lstStyle/>
          <a:p>
            <a:endParaRPr lang="en-US" noProof="0" dirty="0"/>
          </a:p>
          <a:p>
            <a:r>
              <a:rPr lang="en-US" noProof="0" dirty="0"/>
              <a:t>Requirement: </a:t>
            </a:r>
          </a:p>
          <a:p>
            <a:r>
              <a:rPr lang="en-US" noProof="0" dirty="0"/>
              <a:t>Good S/N, high sensitivity, high bandwidth </a:t>
            </a:r>
            <a:r>
              <a:rPr lang="en-US" noProof="0" dirty="0">
                <a:sym typeface="Wingdings" panose="05000000000000000000" pitchFamily="2" charset="2"/>
              </a:rPr>
              <a:t> determine </a:t>
            </a:r>
            <a:r>
              <a:rPr lang="en-US" noProof="0" dirty="0" err="1">
                <a:sym typeface="Wingdings" panose="05000000000000000000" pitchFamily="2" charset="2"/>
              </a:rPr>
              <a:t>fasle</a:t>
            </a:r>
            <a:r>
              <a:rPr lang="en-US" noProof="0" dirty="0">
                <a:sym typeface="Wingdings" panose="05000000000000000000" pitchFamily="2" charset="2"/>
              </a:rPr>
              <a:t> asymmetry within reasonably short time with sufficient accuracy </a:t>
            </a:r>
            <a:endParaRPr lang="en-US" noProof="0" dirty="0"/>
          </a:p>
          <a:p>
            <a:endParaRPr lang="en-US" noProof="0" dirty="0"/>
          </a:p>
          <a:p>
            <a:r>
              <a:rPr lang="en-US" noProof="0" dirty="0"/>
              <a:t>MESA XY Monitor </a:t>
            </a:r>
          </a:p>
          <a:p>
            <a:r>
              <a:rPr lang="en-US" noProof="0" dirty="0"/>
              <a:t>Sensitivity: ~1Volt/(mm*</a:t>
            </a:r>
            <a:r>
              <a:rPr lang="en-US" noProof="0" dirty="0">
                <a:latin typeface="Symbol" panose="05050102010706020507" pitchFamily="18" charset="2"/>
              </a:rPr>
              <a:t>m</a:t>
            </a:r>
            <a:r>
              <a:rPr lang="en-US" noProof="0" dirty="0"/>
              <a:t>A)</a:t>
            </a:r>
          </a:p>
        </p:txBody>
      </p:sp>
      <p:sp>
        <p:nvSpPr>
          <p:cNvPr id="10" name="Rechteck 9">
            <a:extLst>
              <a:ext uri="{FF2B5EF4-FFF2-40B4-BE49-F238E27FC236}">
                <a16:creationId xmlns:a16="http://schemas.microsoft.com/office/drawing/2014/main" id="{0F2C4850-FD4B-46F8-815E-6B0775634F26}"/>
              </a:ext>
            </a:extLst>
          </p:cNvPr>
          <p:cNvSpPr/>
          <p:nvPr/>
        </p:nvSpPr>
        <p:spPr>
          <a:xfrm>
            <a:off x="623392" y="3949153"/>
            <a:ext cx="3978846" cy="646331"/>
          </a:xfrm>
          <a:prstGeom prst="rect">
            <a:avLst/>
          </a:prstGeom>
        </p:spPr>
        <p:txBody>
          <a:bodyPr wrap="none">
            <a:spAutoFit/>
          </a:bodyPr>
          <a:lstStyle/>
          <a:p>
            <a:r>
              <a:rPr lang="en-US" sz="1200" noProof="0" dirty="0">
                <a:solidFill>
                  <a:srgbClr val="0081AD"/>
                </a:solidFill>
                <a:latin typeface="CharisSIL"/>
              </a:rPr>
              <a:t>R. Kempf et al. </a:t>
            </a:r>
          </a:p>
          <a:p>
            <a:r>
              <a:rPr lang="en-US" sz="1200" noProof="0" dirty="0">
                <a:solidFill>
                  <a:srgbClr val="0081AD"/>
                </a:solidFill>
                <a:latin typeface="CharisSIL"/>
              </a:rPr>
              <a:t>Beam parameter stabilization for the P2 experiment at MESA</a:t>
            </a:r>
          </a:p>
          <a:p>
            <a:r>
              <a:rPr lang="en-US" sz="1200" noProof="0" dirty="0">
                <a:solidFill>
                  <a:srgbClr val="0081AD"/>
                </a:solidFill>
                <a:latin typeface="CharisSIL"/>
              </a:rPr>
              <a:t>https://doi.org/10.1016/j.nima.2020.164554</a:t>
            </a:r>
            <a:endParaRPr lang="en-US" sz="1200" noProof="0" dirty="0"/>
          </a:p>
        </p:txBody>
      </p:sp>
      <p:grpSp>
        <p:nvGrpSpPr>
          <p:cNvPr id="18" name="Gruppieren 17">
            <a:extLst>
              <a:ext uri="{FF2B5EF4-FFF2-40B4-BE49-F238E27FC236}">
                <a16:creationId xmlns:a16="http://schemas.microsoft.com/office/drawing/2014/main" id="{9B90562B-8A93-657E-A022-BD15D2DAB74A}"/>
              </a:ext>
            </a:extLst>
          </p:cNvPr>
          <p:cNvGrpSpPr/>
          <p:nvPr/>
        </p:nvGrpSpPr>
        <p:grpSpPr>
          <a:xfrm>
            <a:off x="4655840" y="3284984"/>
            <a:ext cx="8052698" cy="1819101"/>
            <a:chOff x="3875950" y="4272318"/>
            <a:chExt cx="8052698" cy="1819101"/>
          </a:xfrm>
        </p:grpSpPr>
        <p:pic>
          <p:nvPicPr>
            <p:cNvPr id="8" name="Grafik 7">
              <a:extLst>
                <a:ext uri="{FF2B5EF4-FFF2-40B4-BE49-F238E27FC236}">
                  <a16:creationId xmlns:a16="http://schemas.microsoft.com/office/drawing/2014/main" id="{3BD0BFE0-CBB3-41D9-9696-DECA636F6986}"/>
                </a:ext>
              </a:extLst>
            </p:cNvPr>
            <p:cNvPicPr>
              <a:picLocks noChangeAspect="1"/>
            </p:cNvPicPr>
            <p:nvPr/>
          </p:nvPicPr>
          <p:blipFill>
            <a:blip r:embed="rId3"/>
            <a:stretch>
              <a:fillRect/>
            </a:stretch>
          </p:blipFill>
          <p:spPr>
            <a:xfrm>
              <a:off x="3875950" y="4272318"/>
              <a:ext cx="7738883" cy="1819101"/>
            </a:xfrm>
            <a:prstGeom prst="rect">
              <a:avLst/>
            </a:prstGeom>
          </p:spPr>
        </p:pic>
        <p:sp>
          <p:nvSpPr>
            <p:cNvPr id="12" name="Textfeld 11">
              <a:extLst>
                <a:ext uri="{FF2B5EF4-FFF2-40B4-BE49-F238E27FC236}">
                  <a16:creationId xmlns:a16="http://schemas.microsoft.com/office/drawing/2014/main" id="{FE297BFD-8BE1-4554-9942-39249D97E564}"/>
                </a:ext>
              </a:extLst>
            </p:cNvPr>
            <p:cNvSpPr txBox="1"/>
            <p:nvPr/>
          </p:nvSpPr>
          <p:spPr>
            <a:xfrm>
              <a:off x="9336360" y="5301208"/>
              <a:ext cx="2592288" cy="646331"/>
            </a:xfrm>
            <a:prstGeom prst="rect">
              <a:avLst/>
            </a:prstGeom>
            <a:noFill/>
          </p:spPr>
          <p:txBody>
            <a:bodyPr wrap="square" rtlCol="0">
              <a:spAutoFit/>
            </a:bodyPr>
            <a:lstStyle/>
            <a:p>
              <a:r>
                <a:rPr lang="en-US" noProof="0" dirty="0"/>
                <a:t>Already</a:t>
              </a:r>
            </a:p>
            <a:p>
              <a:r>
                <a:rPr lang="en-US" noProof="0" dirty="0"/>
                <a:t> demonstrated </a:t>
              </a:r>
            </a:p>
          </p:txBody>
        </p:sp>
        <p:cxnSp>
          <p:nvCxnSpPr>
            <p:cNvPr id="6" name="Gerade Verbindung mit Pfeil 5">
              <a:extLst>
                <a:ext uri="{FF2B5EF4-FFF2-40B4-BE49-F238E27FC236}">
                  <a16:creationId xmlns:a16="http://schemas.microsoft.com/office/drawing/2014/main" id="{65731CAE-5726-2148-B9BC-F860DD501987}"/>
                </a:ext>
              </a:extLst>
            </p:cNvPr>
            <p:cNvCxnSpPr>
              <a:cxnSpLocks/>
            </p:cNvCxnSpPr>
            <p:nvPr/>
          </p:nvCxnSpPr>
          <p:spPr>
            <a:xfrm flipH="1">
              <a:off x="9264352" y="5373216"/>
              <a:ext cx="9361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A8E57E4C-8EB1-2CE3-E652-B4FB688597CE}"/>
                </a:ext>
              </a:extLst>
            </p:cNvPr>
            <p:cNvCxnSpPr>
              <a:cxnSpLocks/>
            </p:cNvCxnSpPr>
            <p:nvPr/>
          </p:nvCxnSpPr>
          <p:spPr>
            <a:xfrm flipH="1">
              <a:off x="9336360" y="5670540"/>
              <a:ext cx="9361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16" name="Gerader Verbinder 15">
            <a:extLst>
              <a:ext uri="{FF2B5EF4-FFF2-40B4-BE49-F238E27FC236}">
                <a16:creationId xmlns:a16="http://schemas.microsoft.com/office/drawing/2014/main" id="{4FEFFB6F-4CCF-5310-1BF4-E37EBD8E73B4}"/>
              </a:ext>
            </a:extLst>
          </p:cNvPr>
          <p:cNvCxnSpPr/>
          <p:nvPr/>
        </p:nvCxnSpPr>
        <p:spPr>
          <a:xfrm>
            <a:off x="7104112" y="3789040"/>
            <a:ext cx="0"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D44E9B05-CB63-C68E-0C56-796C53DE4B8B}"/>
              </a:ext>
            </a:extLst>
          </p:cNvPr>
          <p:cNvSpPr txBox="1"/>
          <p:nvPr/>
        </p:nvSpPr>
        <p:spPr>
          <a:xfrm>
            <a:off x="5735960" y="5329537"/>
            <a:ext cx="4853188" cy="923330"/>
          </a:xfrm>
          <a:prstGeom prst="rect">
            <a:avLst/>
          </a:prstGeom>
          <a:noFill/>
        </p:spPr>
        <p:txBody>
          <a:bodyPr wrap="none" rtlCol="0">
            <a:spAutoFit/>
          </a:bodyPr>
          <a:lstStyle/>
          <a:p>
            <a:r>
              <a:rPr lang="en-US" noProof="0" dirty="0"/>
              <a:t>Beam parameter noise at 1kHz measurement rate</a:t>
            </a:r>
          </a:p>
          <a:p>
            <a:r>
              <a:rPr lang="en-US" noProof="0" dirty="0"/>
              <a:t>To achieve desired accuracy after 10000 hours </a:t>
            </a:r>
          </a:p>
          <a:p>
            <a:r>
              <a:rPr lang="en-US" noProof="0" dirty="0"/>
              <a:t>- or 10* less accuracy after 1 hour…</a:t>
            </a:r>
          </a:p>
        </p:txBody>
      </p:sp>
    </p:spTree>
    <p:extLst>
      <p:ext uri="{BB962C8B-B14F-4D97-AF65-F5344CB8AC3E}">
        <p14:creationId xmlns:p14="http://schemas.microsoft.com/office/powerpoint/2010/main" val="1161740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EEAC3-E4B7-4005-8DFE-BCA1D910B00C}"/>
              </a:ext>
            </a:extLst>
          </p:cNvPr>
          <p:cNvSpPr>
            <a:spLocks noGrp="1"/>
          </p:cNvSpPr>
          <p:nvPr>
            <p:ph type="title"/>
          </p:nvPr>
        </p:nvSpPr>
        <p:spPr/>
        <p:txBody>
          <a:bodyPr/>
          <a:lstStyle/>
          <a:p>
            <a:r>
              <a:rPr lang="en-US" noProof="0" dirty="0"/>
              <a:t>False asymmetries and their compensation </a:t>
            </a:r>
          </a:p>
        </p:txBody>
      </p:sp>
      <p:sp>
        <p:nvSpPr>
          <p:cNvPr id="3" name="Datumsplatzhalter 2">
            <a:extLst>
              <a:ext uri="{FF2B5EF4-FFF2-40B4-BE49-F238E27FC236}">
                <a16:creationId xmlns:a16="http://schemas.microsoft.com/office/drawing/2014/main" id="{FDBF36C5-9762-48BD-8DF8-0B0C68A59CFC}"/>
              </a:ext>
            </a:extLst>
          </p:cNvPr>
          <p:cNvSpPr>
            <a:spLocks noGrp="1"/>
          </p:cNvSpPr>
          <p:nvPr>
            <p:ph type="dt" sz="half" idx="10"/>
          </p:nvPr>
        </p:nvSpPr>
        <p:spPr/>
        <p:txBody>
          <a:bodyPr/>
          <a:lstStyle/>
          <a:p>
            <a:fld id="{BE5EFF31-DBBD-40BD-AFAE-F6F49770CA33}" type="datetime1">
              <a:rPr lang="en-US" noProof="0" smtClean="0"/>
              <a:t>20.09.2025</a:t>
            </a:fld>
            <a:endParaRPr lang="en-US" noProof="0" dirty="0"/>
          </a:p>
        </p:txBody>
      </p:sp>
      <p:sp>
        <p:nvSpPr>
          <p:cNvPr id="4" name="Foliennummernplatzhalter 3">
            <a:extLst>
              <a:ext uri="{FF2B5EF4-FFF2-40B4-BE49-F238E27FC236}">
                <a16:creationId xmlns:a16="http://schemas.microsoft.com/office/drawing/2014/main" id="{A60AFB51-2CF8-4FFD-859E-0F81941A8ED9}"/>
              </a:ext>
            </a:extLst>
          </p:cNvPr>
          <p:cNvSpPr>
            <a:spLocks noGrp="1"/>
          </p:cNvSpPr>
          <p:nvPr>
            <p:ph type="sldNum" sz="quarter" idx="12"/>
          </p:nvPr>
        </p:nvSpPr>
        <p:spPr/>
        <p:txBody>
          <a:bodyPr/>
          <a:lstStyle/>
          <a:p>
            <a:fld id="{C5569BA5-88D4-471A-9C47-F7F059789784}" type="slidenum">
              <a:rPr lang="en-US" noProof="0" smtClean="0"/>
              <a:pPr/>
              <a:t>34</a:t>
            </a:fld>
            <a:endParaRPr lang="en-US" noProof="0" dirty="0"/>
          </a:p>
        </p:txBody>
      </p:sp>
      <p:pic>
        <p:nvPicPr>
          <p:cNvPr id="6" name="Grafik 5">
            <a:extLst>
              <a:ext uri="{FF2B5EF4-FFF2-40B4-BE49-F238E27FC236}">
                <a16:creationId xmlns:a16="http://schemas.microsoft.com/office/drawing/2014/main" id="{CD18413C-1BAB-4F91-8325-3E347BA8BF36}"/>
              </a:ext>
            </a:extLst>
          </p:cNvPr>
          <p:cNvPicPr>
            <a:picLocks noChangeAspect="1"/>
          </p:cNvPicPr>
          <p:nvPr/>
        </p:nvPicPr>
        <p:blipFill>
          <a:blip r:embed="rId2"/>
          <a:stretch>
            <a:fillRect/>
          </a:stretch>
        </p:blipFill>
        <p:spPr>
          <a:xfrm>
            <a:off x="2999656" y="1417638"/>
            <a:ext cx="6236733" cy="3739554"/>
          </a:xfrm>
          <a:prstGeom prst="rect">
            <a:avLst/>
          </a:prstGeom>
        </p:spPr>
      </p:pic>
      <p:sp>
        <p:nvSpPr>
          <p:cNvPr id="8" name="Textfeld 7">
            <a:extLst>
              <a:ext uri="{FF2B5EF4-FFF2-40B4-BE49-F238E27FC236}">
                <a16:creationId xmlns:a16="http://schemas.microsoft.com/office/drawing/2014/main" id="{AE6B1294-7887-4568-85EB-7A3127EB8BF1}"/>
              </a:ext>
            </a:extLst>
          </p:cNvPr>
          <p:cNvSpPr txBox="1"/>
          <p:nvPr/>
        </p:nvSpPr>
        <p:spPr>
          <a:xfrm>
            <a:off x="1343472" y="5267882"/>
            <a:ext cx="10141302" cy="1200329"/>
          </a:xfrm>
          <a:prstGeom prst="rect">
            <a:avLst/>
          </a:prstGeom>
          <a:noFill/>
        </p:spPr>
        <p:txBody>
          <a:bodyPr wrap="none" rtlCol="0">
            <a:spAutoFit/>
          </a:bodyPr>
          <a:lstStyle/>
          <a:p>
            <a:r>
              <a:rPr lang="en-US" noProof="0" dirty="0" err="1"/>
              <a:t>Helicty</a:t>
            </a:r>
            <a:r>
              <a:rPr lang="en-US" noProof="0" dirty="0"/>
              <a:t> correlated intensity  fluctuation</a:t>
            </a:r>
          </a:p>
          <a:p>
            <a:r>
              <a:rPr lang="en-US" noProof="0" dirty="0"/>
              <a:t>Caused by </a:t>
            </a:r>
            <a:r>
              <a:rPr lang="en-US" noProof="0" dirty="0" err="1"/>
              <a:t>inhogeneous</a:t>
            </a:r>
            <a:r>
              <a:rPr lang="en-US" noProof="0" dirty="0"/>
              <a:t> strain relaxation in photocathode (~1% asymmetry)  </a:t>
            </a:r>
          </a:p>
          <a:p>
            <a:pPr marL="285750" indent="-285750">
              <a:buFont typeface="Wingdings" panose="05000000000000000000" pitchFamily="2" charset="2"/>
              <a:buChar char="à"/>
            </a:pPr>
            <a:r>
              <a:rPr lang="en-US" noProof="0" dirty="0">
                <a:sym typeface="Wingdings" panose="05000000000000000000" pitchFamily="2" charset="2"/>
              </a:rPr>
              <a:t>Compensation by directing (minimized) linear polarization </a:t>
            </a:r>
            <a:r>
              <a:rPr lang="en-US" noProof="0" dirty="0" err="1">
                <a:sym typeface="Wingdings" panose="05000000000000000000" pitchFamily="2" charset="2"/>
              </a:rPr>
              <a:t>componenents</a:t>
            </a:r>
            <a:r>
              <a:rPr lang="en-US" noProof="0" dirty="0">
                <a:sym typeface="Wingdings" panose="05000000000000000000" pitchFamily="2" charset="2"/>
              </a:rPr>
              <a:t> </a:t>
            </a:r>
            <a:r>
              <a:rPr lang="en-US" noProof="0" dirty="0" err="1">
                <a:sym typeface="Wingdings" panose="05000000000000000000" pitchFamily="2" charset="2"/>
              </a:rPr>
              <a:t>diaganal</a:t>
            </a:r>
            <a:r>
              <a:rPr lang="en-US" noProof="0" dirty="0">
                <a:sym typeface="Wingdings" panose="05000000000000000000" pitchFamily="2" charset="2"/>
              </a:rPr>
              <a:t> </a:t>
            </a:r>
            <a:r>
              <a:rPr lang="en-US" noProof="0" dirty="0" err="1">
                <a:sym typeface="Wingdings" panose="05000000000000000000" pitchFamily="2" charset="2"/>
              </a:rPr>
              <a:t>wrt</a:t>
            </a:r>
            <a:r>
              <a:rPr lang="en-US" noProof="0" dirty="0">
                <a:sym typeface="Wingdings" panose="05000000000000000000" pitchFamily="2" charset="2"/>
              </a:rPr>
              <a:t> strain relaxation</a:t>
            </a:r>
          </a:p>
          <a:p>
            <a:pPr marL="285750" indent="-285750">
              <a:buFont typeface="Wingdings" panose="05000000000000000000" pitchFamily="2" charset="2"/>
              <a:buChar char="à"/>
            </a:pPr>
            <a:r>
              <a:rPr lang="en-US" noProof="0" dirty="0">
                <a:sym typeface="Wingdings" panose="05000000000000000000" pitchFamily="2" charset="2"/>
              </a:rPr>
              <a:t>This allows few ppm </a:t>
            </a:r>
            <a:r>
              <a:rPr lang="en-US" noProof="0" dirty="0" err="1">
                <a:latin typeface="Symbol" panose="05050102010706020507" pitchFamily="18" charset="2"/>
                <a:sym typeface="Wingdings" panose="05000000000000000000" pitchFamily="2" charset="2"/>
              </a:rPr>
              <a:t>D</a:t>
            </a:r>
            <a:r>
              <a:rPr lang="en-US" noProof="0" dirty="0" err="1">
                <a:sym typeface="Wingdings" panose="05000000000000000000" pitchFamily="2" charset="2"/>
              </a:rPr>
              <a:t>X</a:t>
            </a:r>
            <a:r>
              <a:rPr lang="en-US" baseline="-25000" noProof="0" dirty="0" err="1">
                <a:sym typeface="Wingdings" panose="05000000000000000000" pitchFamily="2" charset="2"/>
              </a:rPr>
              <a:t>current</a:t>
            </a:r>
            <a:r>
              <a:rPr lang="en-US" noProof="0" dirty="0">
                <a:sym typeface="Wingdings" panose="05000000000000000000" pitchFamily="2" charset="2"/>
              </a:rPr>
              <a:t> </a:t>
            </a:r>
            <a:endParaRPr lang="en-US" noProof="0" dirty="0"/>
          </a:p>
        </p:txBody>
      </p:sp>
    </p:spTree>
    <p:extLst>
      <p:ext uri="{BB962C8B-B14F-4D97-AF65-F5344CB8AC3E}">
        <p14:creationId xmlns:p14="http://schemas.microsoft.com/office/powerpoint/2010/main" val="4124299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5CC30FC-4D3F-4684-B21C-51A2980EDA25}" type="datetime1">
              <a:rPr lang="en-US" noProof="0" smtClean="0"/>
              <a:t>21.09.2025</a:t>
            </a:fld>
            <a:endParaRPr lang="en-US" noProof="0" dirty="0"/>
          </a:p>
        </p:txBody>
      </p:sp>
      <p:sp>
        <p:nvSpPr>
          <p:cNvPr id="3" name="Foliennummernplatzhalter 2"/>
          <p:cNvSpPr>
            <a:spLocks noGrp="1"/>
          </p:cNvSpPr>
          <p:nvPr>
            <p:ph type="sldNum" sz="quarter" idx="12"/>
          </p:nvPr>
        </p:nvSpPr>
        <p:spPr/>
        <p:txBody>
          <a:bodyPr/>
          <a:lstStyle/>
          <a:p>
            <a:fld id="{C5569BA5-88D4-471A-9C47-F7F059789784}" type="slidenum">
              <a:rPr lang="en-US" noProof="0" smtClean="0"/>
              <a:pPr/>
              <a:t>35</a:t>
            </a:fld>
            <a:endParaRPr lang="en-US" noProof="0" dirty="0"/>
          </a:p>
        </p:txBody>
      </p:sp>
      <p:sp>
        <p:nvSpPr>
          <p:cNvPr id="5" name="Textfeld 4"/>
          <p:cNvSpPr txBox="1"/>
          <p:nvPr/>
        </p:nvSpPr>
        <p:spPr>
          <a:xfrm>
            <a:off x="855470" y="71997"/>
            <a:ext cx="11336530" cy="1077218"/>
          </a:xfrm>
          <a:prstGeom prst="rect">
            <a:avLst/>
          </a:prstGeom>
          <a:noFill/>
        </p:spPr>
        <p:txBody>
          <a:bodyPr wrap="square" rtlCol="0">
            <a:spAutoFit/>
          </a:bodyPr>
          <a:lstStyle/>
          <a:p>
            <a:pPr algn="ctr"/>
            <a:r>
              <a:rPr lang="en-US" sz="3200" noProof="0" dirty="0">
                <a:solidFill>
                  <a:srgbClr val="C00000"/>
                </a:solidFill>
                <a:latin typeface="Arial" panose="020B0604020202020204" pitchFamily="34" charset="0"/>
                <a:cs typeface="Arial" panose="020B0604020202020204" pitchFamily="34" charset="0"/>
              </a:rPr>
              <a:t>If normal conducting RF and Magnets </a:t>
            </a:r>
            <a:r>
              <a:rPr lang="en-US" sz="3200" noProof="0" dirty="0" err="1">
                <a:solidFill>
                  <a:srgbClr val="C00000"/>
                </a:solidFill>
                <a:latin typeface="Arial" panose="020B0604020202020204" pitchFamily="34" charset="0"/>
                <a:cs typeface="Arial" panose="020B0604020202020204" pitchFamily="34" charset="0"/>
              </a:rPr>
              <a:t>are‘nt</a:t>
            </a:r>
            <a:r>
              <a:rPr lang="en-US" sz="3200" noProof="0" dirty="0">
                <a:solidFill>
                  <a:srgbClr val="C00000"/>
                </a:solidFill>
                <a:latin typeface="Arial" panose="020B0604020202020204" pitchFamily="34" charset="0"/>
                <a:cs typeface="Arial" panose="020B0604020202020204" pitchFamily="34" charset="0"/>
              </a:rPr>
              <a:t>  enough trouble </a:t>
            </a:r>
          </a:p>
          <a:p>
            <a:pPr algn="ctr"/>
            <a:r>
              <a:rPr lang="en-US" sz="3200" noProof="0" dirty="0">
                <a:solidFill>
                  <a:srgbClr val="C00000"/>
                </a:solidFill>
                <a:latin typeface="Arial" panose="020B0604020202020204" pitchFamily="34" charset="0"/>
                <a:cs typeface="Arial" panose="020B0604020202020204" pitchFamily="34" charset="0"/>
              </a:rPr>
              <a:t>– try SRF and SC-magnets! </a:t>
            </a:r>
            <a:r>
              <a:rPr lang="en-US" sz="1200" noProof="0" dirty="0">
                <a:solidFill>
                  <a:srgbClr val="C00000"/>
                </a:solidFill>
                <a:latin typeface="Arial" panose="020B0604020202020204" pitchFamily="34" charset="0"/>
                <a:cs typeface="Arial" panose="020B0604020202020204" pitchFamily="34" charset="0"/>
              </a:rPr>
              <a:t>(….but trouble is our business)</a:t>
            </a:r>
            <a:r>
              <a:rPr lang="en-US" sz="3200" noProof="0" dirty="0">
                <a:solidFill>
                  <a:srgbClr val="C00000"/>
                </a:solidFill>
                <a:latin typeface="Arial" panose="020B0604020202020204" pitchFamily="34" charset="0"/>
                <a:cs typeface="Arial" panose="020B0604020202020204" pitchFamily="34" charset="0"/>
              </a:rPr>
              <a:t> </a:t>
            </a:r>
          </a:p>
        </p:txBody>
      </p:sp>
      <p:grpSp>
        <p:nvGrpSpPr>
          <p:cNvPr id="6" name="Gruppieren 5">
            <a:extLst>
              <a:ext uri="{FF2B5EF4-FFF2-40B4-BE49-F238E27FC236}">
                <a16:creationId xmlns:a16="http://schemas.microsoft.com/office/drawing/2014/main" id="{72E5CC60-8319-D6F9-FF07-FAEED41D5929}"/>
              </a:ext>
            </a:extLst>
          </p:cNvPr>
          <p:cNvGrpSpPr/>
          <p:nvPr/>
        </p:nvGrpSpPr>
        <p:grpSpPr>
          <a:xfrm>
            <a:off x="4079776" y="1436280"/>
            <a:ext cx="3869512" cy="5266542"/>
            <a:chOff x="6580289" y="1084088"/>
            <a:chExt cx="6935612" cy="7639330"/>
          </a:xfrm>
        </p:grpSpPr>
        <p:pic>
          <p:nvPicPr>
            <p:cNvPr id="10" name="Grafik 9">
              <a:extLst>
                <a:ext uri="{FF2B5EF4-FFF2-40B4-BE49-F238E27FC236}">
                  <a16:creationId xmlns:a16="http://schemas.microsoft.com/office/drawing/2014/main" id="{897ED4F9-453D-5C3A-5B83-69B287964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27" t="20600" r="10625" b="32151"/>
            <a:stretch/>
          </p:blipFill>
          <p:spPr>
            <a:xfrm>
              <a:off x="6580289" y="1084088"/>
              <a:ext cx="6470198" cy="2695915"/>
            </a:xfrm>
            <a:prstGeom prst="rect">
              <a:avLst/>
            </a:prstGeom>
          </p:spPr>
        </p:pic>
        <p:pic>
          <p:nvPicPr>
            <p:cNvPr id="11" name="Grafik 10">
              <a:extLst>
                <a:ext uri="{FF2B5EF4-FFF2-40B4-BE49-F238E27FC236}">
                  <a16:creationId xmlns:a16="http://schemas.microsoft.com/office/drawing/2014/main" id="{F36FFF5A-8A9D-241B-16C5-0808D51B3C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313" b="40548"/>
            <a:stretch/>
          </p:blipFill>
          <p:spPr>
            <a:xfrm>
              <a:off x="6607110" y="4256056"/>
              <a:ext cx="6908791" cy="1686587"/>
            </a:xfrm>
            <a:prstGeom prst="rect">
              <a:avLst/>
            </a:prstGeom>
          </p:spPr>
        </p:pic>
        <p:sp>
          <p:nvSpPr>
            <p:cNvPr id="17" name="Textfeld 16">
              <a:extLst>
                <a:ext uri="{FF2B5EF4-FFF2-40B4-BE49-F238E27FC236}">
                  <a16:creationId xmlns:a16="http://schemas.microsoft.com/office/drawing/2014/main" id="{E420E5FB-52E7-74B5-96E5-4A1C5304D31F}"/>
                </a:ext>
              </a:extLst>
            </p:cNvPr>
            <p:cNvSpPr txBox="1"/>
            <p:nvPr/>
          </p:nvSpPr>
          <p:spPr>
            <a:xfrm>
              <a:off x="7318440" y="6144420"/>
              <a:ext cx="6197461" cy="2578998"/>
            </a:xfrm>
            <a:prstGeom prst="rect">
              <a:avLst/>
            </a:prstGeom>
            <a:noFill/>
          </p:spPr>
          <p:txBody>
            <a:bodyPr wrap="square" rtlCol="0">
              <a:spAutoFit/>
            </a:bodyPr>
            <a:lstStyle/>
            <a:p>
              <a:pPr algn="ctr"/>
              <a:r>
                <a:rPr lang="en-US" noProof="0" dirty="0"/>
                <a:t>3.5 meter</a:t>
              </a:r>
            </a:p>
            <a:p>
              <a:pPr algn="ctr"/>
              <a:r>
                <a:rPr lang="en-US" sz="1600" noProof="0" dirty="0"/>
                <a:t>2-SRF modules Specs: 25MeV Energy gain at &lt;40 Watt thermal loss at 2Kelvin-SAT successfully  completed in August 2020 (!)</a:t>
              </a:r>
            </a:p>
          </p:txBody>
        </p:sp>
      </p:grpSp>
    </p:spTree>
    <p:extLst>
      <p:ext uri="{BB962C8B-B14F-4D97-AF65-F5344CB8AC3E}">
        <p14:creationId xmlns:p14="http://schemas.microsoft.com/office/powerpoint/2010/main" val="429267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0ED02E-3CF7-4DB2-B3B7-F09460E0269F}"/>
              </a:ext>
            </a:extLst>
          </p:cNvPr>
          <p:cNvSpPr>
            <a:spLocks noGrp="1"/>
          </p:cNvSpPr>
          <p:nvPr>
            <p:ph type="dt" sz="half" idx="10"/>
          </p:nvPr>
        </p:nvSpPr>
        <p:spPr/>
        <p:txBody>
          <a:bodyPr/>
          <a:lstStyle/>
          <a:p>
            <a:fld id="{05A63027-3A8C-4F85-AAC8-D9B0392DB8CA}" type="datetime1">
              <a:rPr lang="en-US" noProof="0" smtClean="0"/>
              <a:t>21.09.2025</a:t>
            </a:fld>
            <a:endParaRPr lang="en-US" noProof="0" dirty="0"/>
          </a:p>
        </p:txBody>
      </p:sp>
      <p:sp>
        <p:nvSpPr>
          <p:cNvPr id="3" name="Foliennummernplatzhalter 2">
            <a:extLst>
              <a:ext uri="{FF2B5EF4-FFF2-40B4-BE49-F238E27FC236}">
                <a16:creationId xmlns:a16="http://schemas.microsoft.com/office/drawing/2014/main" id="{D6783FF4-3CBF-43E4-9496-38462DE5413C}"/>
              </a:ext>
            </a:extLst>
          </p:cNvPr>
          <p:cNvSpPr>
            <a:spLocks noGrp="1"/>
          </p:cNvSpPr>
          <p:nvPr>
            <p:ph type="sldNum" sz="quarter" idx="12"/>
          </p:nvPr>
        </p:nvSpPr>
        <p:spPr/>
        <p:txBody>
          <a:bodyPr/>
          <a:lstStyle/>
          <a:p>
            <a:fld id="{C5569BA5-88D4-471A-9C47-F7F059789784}" type="slidenum">
              <a:rPr lang="en-US" noProof="0" smtClean="0"/>
              <a:pPr/>
              <a:t>36</a:t>
            </a:fld>
            <a:endParaRPr lang="en-US" noProof="0" dirty="0"/>
          </a:p>
        </p:txBody>
      </p:sp>
      <p:pic>
        <p:nvPicPr>
          <p:cNvPr id="4" name="Grafik 3">
            <a:extLst>
              <a:ext uri="{FF2B5EF4-FFF2-40B4-BE49-F238E27FC236}">
                <a16:creationId xmlns:a16="http://schemas.microsoft.com/office/drawing/2014/main" id="{07B863FF-57B5-4ACC-BE0E-47D5767668A5}"/>
              </a:ext>
            </a:extLst>
          </p:cNvPr>
          <p:cNvPicPr>
            <a:picLocks noChangeAspect="1"/>
          </p:cNvPicPr>
          <p:nvPr/>
        </p:nvPicPr>
        <p:blipFill>
          <a:blip r:embed="rId2"/>
          <a:stretch>
            <a:fillRect/>
          </a:stretch>
        </p:blipFill>
        <p:spPr>
          <a:xfrm>
            <a:off x="190459" y="116632"/>
            <a:ext cx="11461584" cy="5760640"/>
          </a:xfrm>
          <a:prstGeom prst="rect">
            <a:avLst/>
          </a:prstGeom>
        </p:spPr>
      </p:pic>
    </p:spTree>
    <p:extLst>
      <p:ext uri="{BB962C8B-B14F-4D97-AF65-F5344CB8AC3E}">
        <p14:creationId xmlns:p14="http://schemas.microsoft.com/office/powerpoint/2010/main" val="1349219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418EDB9-FDA1-4025-B4A4-8BBFA5A531DD}"/>
              </a:ext>
            </a:extLst>
          </p:cNvPr>
          <p:cNvSpPr>
            <a:spLocks noGrp="1"/>
          </p:cNvSpPr>
          <p:nvPr>
            <p:ph type="dt" sz="half" idx="10"/>
          </p:nvPr>
        </p:nvSpPr>
        <p:spPr/>
        <p:txBody>
          <a:bodyPr/>
          <a:lstStyle/>
          <a:p>
            <a:fld id="{CBD52BDF-F804-4DC8-8DCD-2347923A8D46}" type="datetime1">
              <a:rPr lang="en-US" noProof="0" smtClean="0"/>
              <a:t>21.09.2025</a:t>
            </a:fld>
            <a:endParaRPr lang="en-US" noProof="0" dirty="0"/>
          </a:p>
        </p:txBody>
      </p:sp>
      <p:sp>
        <p:nvSpPr>
          <p:cNvPr id="3" name="Foliennummernplatzhalter 2">
            <a:extLst>
              <a:ext uri="{FF2B5EF4-FFF2-40B4-BE49-F238E27FC236}">
                <a16:creationId xmlns:a16="http://schemas.microsoft.com/office/drawing/2014/main" id="{3CD9B6D8-0059-4989-AEB3-95912D1B87D6}"/>
              </a:ext>
            </a:extLst>
          </p:cNvPr>
          <p:cNvSpPr>
            <a:spLocks noGrp="1"/>
          </p:cNvSpPr>
          <p:nvPr>
            <p:ph type="sldNum" sz="quarter" idx="12"/>
          </p:nvPr>
        </p:nvSpPr>
        <p:spPr/>
        <p:txBody>
          <a:bodyPr/>
          <a:lstStyle/>
          <a:p>
            <a:fld id="{C5569BA5-88D4-471A-9C47-F7F059789784}" type="slidenum">
              <a:rPr lang="en-US" noProof="0" smtClean="0"/>
              <a:pPr/>
              <a:t>37</a:t>
            </a:fld>
            <a:endParaRPr lang="en-US" noProof="0" dirty="0"/>
          </a:p>
        </p:txBody>
      </p:sp>
      <p:pic>
        <p:nvPicPr>
          <p:cNvPr id="4" name="Grafik 3">
            <a:extLst>
              <a:ext uri="{FF2B5EF4-FFF2-40B4-BE49-F238E27FC236}">
                <a16:creationId xmlns:a16="http://schemas.microsoft.com/office/drawing/2014/main" id="{68AF46A6-592F-42C9-843D-6ECC68828733}"/>
              </a:ext>
            </a:extLst>
          </p:cNvPr>
          <p:cNvPicPr>
            <a:picLocks noChangeAspect="1"/>
          </p:cNvPicPr>
          <p:nvPr/>
        </p:nvPicPr>
        <p:blipFill>
          <a:blip r:embed="rId2"/>
          <a:stretch>
            <a:fillRect/>
          </a:stretch>
        </p:blipFill>
        <p:spPr>
          <a:xfrm>
            <a:off x="287105" y="188640"/>
            <a:ext cx="11001331" cy="5688632"/>
          </a:xfrm>
          <a:prstGeom prst="rect">
            <a:avLst/>
          </a:prstGeom>
        </p:spPr>
      </p:pic>
    </p:spTree>
    <p:extLst>
      <p:ext uri="{BB962C8B-B14F-4D97-AF65-F5344CB8AC3E}">
        <p14:creationId xmlns:p14="http://schemas.microsoft.com/office/powerpoint/2010/main" val="36345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1C6984E-1F3D-4F85-BDE0-A0719EED5856}"/>
              </a:ext>
            </a:extLst>
          </p:cNvPr>
          <p:cNvSpPr>
            <a:spLocks noGrp="1"/>
          </p:cNvSpPr>
          <p:nvPr>
            <p:ph type="dt" sz="half" idx="10"/>
          </p:nvPr>
        </p:nvSpPr>
        <p:spPr/>
        <p:txBody>
          <a:bodyPr/>
          <a:lstStyle/>
          <a:p>
            <a:fld id="{DF67468D-7AB5-4246-A103-EA67277F4C2A}" type="datetime1">
              <a:rPr lang="en-US" noProof="0" smtClean="0"/>
              <a:t>21.09.2025</a:t>
            </a:fld>
            <a:endParaRPr lang="en-US" noProof="0" dirty="0"/>
          </a:p>
        </p:txBody>
      </p:sp>
      <p:sp>
        <p:nvSpPr>
          <p:cNvPr id="3" name="Foliennummernplatzhalter 2">
            <a:extLst>
              <a:ext uri="{FF2B5EF4-FFF2-40B4-BE49-F238E27FC236}">
                <a16:creationId xmlns:a16="http://schemas.microsoft.com/office/drawing/2014/main" id="{73247046-2F21-4B60-B98E-8FBC46EFDB6E}"/>
              </a:ext>
            </a:extLst>
          </p:cNvPr>
          <p:cNvSpPr>
            <a:spLocks noGrp="1"/>
          </p:cNvSpPr>
          <p:nvPr>
            <p:ph type="sldNum" sz="quarter" idx="12"/>
          </p:nvPr>
        </p:nvSpPr>
        <p:spPr/>
        <p:txBody>
          <a:bodyPr/>
          <a:lstStyle/>
          <a:p>
            <a:fld id="{C5569BA5-88D4-471A-9C47-F7F059789784}" type="slidenum">
              <a:rPr lang="en-US" noProof="0" smtClean="0"/>
              <a:pPr/>
              <a:t>38</a:t>
            </a:fld>
            <a:endParaRPr lang="en-US" noProof="0" dirty="0"/>
          </a:p>
        </p:txBody>
      </p:sp>
      <p:pic>
        <p:nvPicPr>
          <p:cNvPr id="4" name="Grafik 3">
            <a:extLst>
              <a:ext uri="{FF2B5EF4-FFF2-40B4-BE49-F238E27FC236}">
                <a16:creationId xmlns:a16="http://schemas.microsoft.com/office/drawing/2014/main" id="{CF878A47-2D2E-440B-BBEF-984A50CEDD50}"/>
              </a:ext>
            </a:extLst>
          </p:cNvPr>
          <p:cNvPicPr>
            <a:picLocks noChangeAspect="1"/>
          </p:cNvPicPr>
          <p:nvPr/>
        </p:nvPicPr>
        <p:blipFill rotWithShape="1">
          <a:blip r:embed="rId2"/>
          <a:srcRect r="14500"/>
          <a:stretch/>
        </p:blipFill>
        <p:spPr>
          <a:xfrm>
            <a:off x="263352" y="332656"/>
            <a:ext cx="5218762" cy="3312368"/>
          </a:xfrm>
          <a:prstGeom prst="rect">
            <a:avLst/>
          </a:prstGeom>
        </p:spPr>
      </p:pic>
      <p:sp>
        <p:nvSpPr>
          <p:cNvPr id="9" name="Textfeld 8">
            <a:extLst>
              <a:ext uri="{FF2B5EF4-FFF2-40B4-BE49-F238E27FC236}">
                <a16:creationId xmlns:a16="http://schemas.microsoft.com/office/drawing/2014/main" id="{0310ED21-E8D9-40EA-B144-94FFF7C73989}"/>
              </a:ext>
            </a:extLst>
          </p:cNvPr>
          <p:cNvSpPr txBox="1"/>
          <p:nvPr/>
        </p:nvSpPr>
        <p:spPr>
          <a:xfrm>
            <a:off x="6071972" y="575814"/>
            <a:ext cx="3704672" cy="2585323"/>
          </a:xfrm>
          <a:prstGeom prst="rect">
            <a:avLst/>
          </a:prstGeom>
          <a:noFill/>
        </p:spPr>
        <p:txBody>
          <a:bodyPr wrap="square" rtlCol="0">
            <a:spAutoFit/>
          </a:bodyPr>
          <a:lstStyle/>
          <a:p>
            <a:endParaRPr lang="en-US" noProof="0" dirty="0"/>
          </a:p>
          <a:p>
            <a:r>
              <a:rPr lang="en-US" noProof="0" dirty="0"/>
              <a:t>Requirement: </a:t>
            </a:r>
          </a:p>
          <a:p>
            <a:r>
              <a:rPr lang="en-US" noProof="0" dirty="0"/>
              <a:t>Good S/N, high sensitivity, high bandwidth </a:t>
            </a:r>
            <a:r>
              <a:rPr lang="en-US" noProof="0" dirty="0">
                <a:sym typeface="Wingdings" panose="05000000000000000000" pitchFamily="2" charset="2"/>
              </a:rPr>
              <a:t> determine </a:t>
            </a:r>
            <a:r>
              <a:rPr lang="en-US" noProof="0" dirty="0" err="1">
                <a:sym typeface="Wingdings" panose="05000000000000000000" pitchFamily="2" charset="2"/>
              </a:rPr>
              <a:t>fasle</a:t>
            </a:r>
            <a:r>
              <a:rPr lang="en-US" noProof="0" dirty="0">
                <a:sym typeface="Wingdings" panose="05000000000000000000" pitchFamily="2" charset="2"/>
              </a:rPr>
              <a:t> asymmetry within reasonably short time with sufficient accuracy </a:t>
            </a:r>
            <a:endParaRPr lang="en-US" noProof="0" dirty="0"/>
          </a:p>
          <a:p>
            <a:endParaRPr lang="en-US" noProof="0" dirty="0"/>
          </a:p>
          <a:p>
            <a:r>
              <a:rPr lang="en-US" noProof="0" dirty="0"/>
              <a:t>MESA XY Monitor </a:t>
            </a:r>
          </a:p>
          <a:p>
            <a:r>
              <a:rPr lang="en-US" noProof="0" dirty="0"/>
              <a:t>Sensitivity: ~1Volt/(mm*</a:t>
            </a:r>
            <a:r>
              <a:rPr lang="en-US" noProof="0" dirty="0">
                <a:latin typeface="Symbol" panose="05050102010706020507" pitchFamily="18" charset="2"/>
              </a:rPr>
              <a:t>m</a:t>
            </a:r>
            <a:r>
              <a:rPr lang="en-US" noProof="0" dirty="0"/>
              <a:t>A)</a:t>
            </a:r>
          </a:p>
        </p:txBody>
      </p:sp>
      <p:sp>
        <p:nvSpPr>
          <p:cNvPr id="10" name="Rechteck 9">
            <a:extLst>
              <a:ext uri="{FF2B5EF4-FFF2-40B4-BE49-F238E27FC236}">
                <a16:creationId xmlns:a16="http://schemas.microsoft.com/office/drawing/2014/main" id="{0F2C4850-FD4B-46F8-815E-6B0775634F26}"/>
              </a:ext>
            </a:extLst>
          </p:cNvPr>
          <p:cNvSpPr/>
          <p:nvPr/>
        </p:nvSpPr>
        <p:spPr>
          <a:xfrm>
            <a:off x="623392" y="3949153"/>
            <a:ext cx="3978846" cy="646331"/>
          </a:xfrm>
          <a:prstGeom prst="rect">
            <a:avLst/>
          </a:prstGeom>
        </p:spPr>
        <p:txBody>
          <a:bodyPr wrap="none">
            <a:spAutoFit/>
          </a:bodyPr>
          <a:lstStyle/>
          <a:p>
            <a:r>
              <a:rPr lang="en-US" sz="1200" noProof="0" dirty="0">
                <a:solidFill>
                  <a:srgbClr val="0081AD"/>
                </a:solidFill>
                <a:latin typeface="CharisSIL"/>
              </a:rPr>
              <a:t>R. Kempf et al. </a:t>
            </a:r>
          </a:p>
          <a:p>
            <a:r>
              <a:rPr lang="en-US" sz="1200" noProof="0" dirty="0">
                <a:solidFill>
                  <a:srgbClr val="0081AD"/>
                </a:solidFill>
                <a:latin typeface="CharisSIL"/>
              </a:rPr>
              <a:t>Beam parameter stabilization for the P2 experiment at MESA</a:t>
            </a:r>
          </a:p>
          <a:p>
            <a:r>
              <a:rPr lang="en-US" sz="1200" noProof="0" dirty="0">
                <a:solidFill>
                  <a:srgbClr val="0081AD"/>
                </a:solidFill>
                <a:latin typeface="CharisSIL"/>
              </a:rPr>
              <a:t>https://doi.org/10.1016/j.nima.2020.164554</a:t>
            </a:r>
            <a:endParaRPr lang="en-US" sz="1200" noProof="0" dirty="0"/>
          </a:p>
        </p:txBody>
      </p:sp>
      <p:grpSp>
        <p:nvGrpSpPr>
          <p:cNvPr id="18" name="Gruppieren 17">
            <a:extLst>
              <a:ext uri="{FF2B5EF4-FFF2-40B4-BE49-F238E27FC236}">
                <a16:creationId xmlns:a16="http://schemas.microsoft.com/office/drawing/2014/main" id="{9B90562B-8A93-657E-A022-BD15D2DAB74A}"/>
              </a:ext>
            </a:extLst>
          </p:cNvPr>
          <p:cNvGrpSpPr/>
          <p:nvPr/>
        </p:nvGrpSpPr>
        <p:grpSpPr>
          <a:xfrm>
            <a:off x="4655840" y="3284984"/>
            <a:ext cx="8052698" cy="1819101"/>
            <a:chOff x="3875950" y="4272318"/>
            <a:chExt cx="8052698" cy="1819101"/>
          </a:xfrm>
        </p:grpSpPr>
        <p:pic>
          <p:nvPicPr>
            <p:cNvPr id="8" name="Grafik 7">
              <a:extLst>
                <a:ext uri="{FF2B5EF4-FFF2-40B4-BE49-F238E27FC236}">
                  <a16:creationId xmlns:a16="http://schemas.microsoft.com/office/drawing/2014/main" id="{3BD0BFE0-CBB3-41D9-9696-DECA636F6986}"/>
                </a:ext>
              </a:extLst>
            </p:cNvPr>
            <p:cNvPicPr>
              <a:picLocks noChangeAspect="1"/>
            </p:cNvPicPr>
            <p:nvPr/>
          </p:nvPicPr>
          <p:blipFill>
            <a:blip r:embed="rId3"/>
            <a:stretch>
              <a:fillRect/>
            </a:stretch>
          </p:blipFill>
          <p:spPr>
            <a:xfrm>
              <a:off x="3875950" y="4272318"/>
              <a:ext cx="7738883" cy="1819101"/>
            </a:xfrm>
            <a:prstGeom prst="rect">
              <a:avLst/>
            </a:prstGeom>
          </p:spPr>
        </p:pic>
        <p:sp>
          <p:nvSpPr>
            <p:cNvPr id="12" name="Textfeld 11">
              <a:extLst>
                <a:ext uri="{FF2B5EF4-FFF2-40B4-BE49-F238E27FC236}">
                  <a16:creationId xmlns:a16="http://schemas.microsoft.com/office/drawing/2014/main" id="{FE297BFD-8BE1-4554-9942-39249D97E564}"/>
                </a:ext>
              </a:extLst>
            </p:cNvPr>
            <p:cNvSpPr txBox="1"/>
            <p:nvPr/>
          </p:nvSpPr>
          <p:spPr>
            <a:xfrm>
              <a:off x="9336360" y="5301208"/>
              <a:ext cx="2592288" cy="646331"/>
            </a:xfrm>
            <a:prstGeom prst="rect">
              <a:avLst/>
            </a:prstGeom>
            <a:noFill/>
          </p:spPr>
          <p:txBody>
            <a:bodyPr wrap="square" rtlCol="0">
              <a:spAutoFit/>
            </a:bodyPr>
            <a:lstStyle/>
            <a:p>
              <a:r>
                <a:rPr lang="en-US" noProof="0" dirty="0"/>
                <a:t>Already</a:t>
              </a:r>
            </a:p>
            <a:p>
              <a:r>
                <a:rPr lang="en-US" noProof="0" dirty="0"/>
                <a:t> demonstrated </a:t>
              </a:r>
            </a:p>
          </p:txBody>
        </p:sp>
        <p:cxnSp>
          <p:nvCxnSpPr>
            <p:cNvPr id="6" name="Gerade Verbindung mit Pfeil 5">
              <a:extLst>
                <a:ext uri="{FF2B5EF4-FFF2-40B4-BE49-F238E27FC236}">
                  <a16:creationId xmlns:a16="http://schemas.microsoft.com/office/drawing/2014/main" id="{65731CAE-5726-2148-B9BC-F860DD501987}"/>
                </a:ext>
              </a:extLst>
            </p:cNvPr>
            <p:cNvCxnSpPr>
              <a:cxnSpLocks/>
            </p:cNvCxnSpPr>
            <p:nvPr/>
          </p:nvCxnSpPr>
          <p:spPr>
            <a:xfrm flipH="1">
              <a:off x="9264352" y="5373216"/>
              <a:ext cx="9361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A8E57E4C-8EB1-2CE3-E652-B4FB688597CE}"/>
                </a:ext>
              </a:extLst>
            </p:cNvPr>
            <p:cNvCxnSpPr>
              <a:cxnSpLocks/>
            </p:cNvCxnSpPr>
            <p:nvPr/>
          </p:nvCxnSpPr>
          <p:spPr>
            <a:xfrm flipH="1">
              <a:off x="9336360" y="5670540"/>
              <a:ext cx="9361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16" name="Gerader Verbinder 15">
            <a:extLst>
              <a:ext uri="{FF2B5EF4-FFF2-40B4-BE49-F238E27FC236}">
                <a16:creationId xmlns:a16="http://schemas.microsoft.com/office/drawing/2014/main" id="{4FEFFB6F-4CCF-5310-1BF4-E37EBD8E73B4}"/>
              </a:ext>
            </a:extLst>
          </p:cNvPr>
          <p:cNvCxnSpPr/>
          <p:nvPr/>
        </p:nvCxnSpPr>
        <p:spPr>
          <a:xfrm>
            <a:off x="7104112" y="3789040"/>
            <a:ext cx="0"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D44E9B05-CB63-C68E-0C56-796C53DE4B8B}"/>
              </a:ext>
            </a:extLst>
          </p:cNvPr>
          <p:cNvSpPr txBox="1"/>
          <p:nvPr/>
        </p:nvSpPr>
        <p:spPr>
          <a:xfrm>
            <a:off x="5735960" y="5329537"/>
            <a:ext cx="4853188" cy="923330"/>
          </a:xfrm>
          <a:prstGeom prst="rect">
            <a:avLst/>
          </a:prstGeom>
          <a:noFill/>
        </p:spPr>
        <p:txBody>
          <a:bodyPr wrap="none" rtlCol="0">
            <a:spAutoFit/>
          </a:bodyPr>
          <a:lstStyle/>
          <a:p>
            <a:r>
              <a:rPr lang="en-US" noProof="0" dirty="0"/>
              <a:t>Beam parameter noise at 1kHz measurement rate</a:t>
            </a:r>
          </a:p>
          <a:p>
            <a:r>
              <a:rPr lang="en-US" noProof="0" dirty="0"/>
              <a:t>To achieve desired accuracy after 10000 hours </a:t>
            </a:r>
          </a:p>
          <a:p>
            <a:r>
              <a:rPr lang="en-US" noProof="0" dirty="0"/>
              <a:t>- or 10* less accuracy after 1 hour…</a:t>
            </a:r>
          </a:p>
        </p:txBody>
      </p:sp>
    </p:spTree>
    <p:extLst>
      <p:ext uri="{BB962C8B-B14F-4D97-AF65-F5344CB8AC3E}">
        <p14:creationId xmlns:p14="http://schemas.microsoft.com/office/powerpoint/2010/main" val="2220869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9009-7610-BEBF-89F7-FFD74E74D2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191FB0-3F66-12E9-E312-3CD88CABA9C3}"/>
              </a:ext>
            </a:extLst>
          </p:cNvPr>
          <p:cNvSpPr>
            <a:spLocks noGrp="1"/>
          </p:cNvSpPr>
          <p:nvPr>
            <p:ph type="title"/>
          </p:nvPr>
        </p:nvSpPr>
        <p:spPr>
          <a:xfrm>
            <a:off x="1631504" y="-160827"/>
            <a:ext cx="10972800" cy="1143000"/>
          </a:xfrm>
        </p:spPr>
        <p:txBody>
          <a:bodyPr/>
          <a:lstStyle/>
          <a:p>
            <a:r>
              <a:rPr lang="en-US" noProof="0" dirty="0"/>
              <a:t>MESA source spin rotation/spin control </a:t>
            </a:r>
          </a:p>
        </p:txBody>
      </p:sp>
      <p:pic>
        <p:nvPicPr>
          <p:cNvPr id="10" name="Grafik 9">
            <a:extLst>
              <a:ext uri="{FF2B5EF4-FFF2-40B4-BE49-F238E27FC236}">
                <a16:creationId xmlns:a16="http://schemas.microsoft.com/office/drawing/2014/main" id="{003B68BC-6351-7460-2D5C-B0B6B3EE1338}"/>
              </a:ext>
            </a:extLst>
          </p:cNvPr>
          <p:cNvPicPr>
            <a:picLocks noChangeAspect="1"/>
          </p:cNvPicPr>
          <p:nvPr/>
        </p:nvPicPr>
        <p:blipFill rotWithShape="1">
          <a:blip r:embed="rId2"/>
          <a:srcRect l="23458" r="8293"/>
          <a:stretch/>
        </p:blipFill>
        <p:spPr>
          <a:xfrm>
            <a:off x="263352" y="1916832"/>
            <a:ext cx="7488848" cy="2905125"/>
          </a:xfrm>
          <a:prstGeom prst="rect">
            <a:avLst/>
          </a:prstGeom>
        </p:spPr>
      </p:pic>
      <p:cxnSp>
        <p:nvCxnSpPr>
          <p:cNvPr id="7" name="Gerader Verbinder 6">
            <a:extLst>
              <a:ext uri="{FF2B5EF4-FFF2-40B4-BE49-F238E27FC236}">
                <a16:creationId xmlns:a16="http://schemas.microsoft.com/office/drawing/2014/main" id="{153A6962-4B86-B720-1553-FDC7F32568BF}"/>
              </a:ext>
            </a:extLst>
          </p:cNvPr>
          <p:cNvCxnSpPr/>
          <p:nvPr/>
        </p:nvCxnSpPr>
        <p:spPr>
          <a:xfrm>
            <a:off x="4727834" y="458112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85A9375-C15A-B1E8-C3E7-F0B09557F313}"/>
              </a:ext>
            </a:extLst>
          </p:cNvPr>
          <p:cNvCxnSpPr>
            <a:cxnSpLocks/>
          </p:cNvCxnSpPr>
          <p:nvPr/>
        </p:nvCxnSpPr>
        <p:spPr>
          <a:xfrm flipH="1">
            <a:off x="3567335" y="3591872"/>
            <a:ext cx="872467" cy="14478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E3EBFBF2-0B4C-CA0A-13CD-807D21F3B47A}"/>
              </a:ext>
            </a:extLst>
          </p:cNvPr>
          <p:cNvCxnSpPr>
            <a:cxnSpLocks/>
          </p:cNvCxnSpPr>
          <p:nvPr/>
        </p:nvCxnSpPr>
        <p:spPr>
          <a:xfrm>
            <a:off x="5976875" y="3591872"/>
            <a:ext cx="0" cy="24294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E89415D-99EE-FB81-02F4-372440BEEEB2}"/>
              </a:ext>
            </a:extLst>
          </p:cNvPr>
          <p:cNvCxnSpPr>
            <a:cxnSpLocks/>
          </p:cNvCxnSpPr>
          <p:nvPr/>
        </p:nvCxnSpPr>
        <p:spPr>
          <a:xfrm>
            <a:off x="7176106" y="2972956"/>
            <a:ext cx="0" cy="24722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F2CD7F-F295-D466-5FDC-F36D113C6456}"/>
              </a:ext>
            </a:extLst>
          </p:cNvPr>
          <p:cNvCxnSpPr/>
          <p:nvPr/>
        </p:nvCxnSpPr>
        <p:spPr>
          <a:xfrm>
            <a:off x="5519922" y="3543946"/>
            <a:ext cx="0" cy="1800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27570220-7A81-082E-1261-650EE8764C6A}"/>
              </a:ext>
            </a:extLst>
          </p:cNvPr>
          <p:cNvSpPr txBox="1"/>
          <p:nvPr/>
        </p:nvSpPr>
        <p:spPr>
          <a:xfrm>
            <a:off x="7187048" y="4901605"/>
            <a:ext cx="1861265" cy="646331"/>
          </a:xfrm>
          <a:prstGeom prst="rect">
            <a:avLst/>
          </a:prstGeom>
          <a:noFill/>
        </p:spPr>
        <p:txBody>
          <a:bodyPr wrap="square" rtlCol="0">
            <a:spAutoFit/>
          </a:bodyPr>
          <a:lstStyle/>
          <a:p>
            <a:r>
              <a:rPr lang="en-US" noProof="0" dirty="0"/>
              <a:t>1kHz spin flip </a:t>
            </a:r>
          </a:p>
          <a:p>
            <a:r>
              <a:rPr lang="en-US" noProof="0" dirty="0"/>
              <a:t> by Laser-EOM </a:t>
            </a:r>
          </a:p>
        </p:txBody>
      </p:sp>
      <p:cxnSp>
        <p:nvCxnSpPr>
          <p:cNvPr id="26" name="Gerader Verbinder 25">
            <a:extLst>
              <a:ext uri="{FF2B5EF4-FFF2-40B4-BE49-F238E27FC236}">
                <a16:creationId xmlns:a16="http://schemas.microsoft.com/office/drawing/2014/main" id="{A7CD226C-C285-6AEA-05ED-2831630F7192}"/>
              </a:ext>
            </a:extLst>
          </p:cNvPr>
          <p:cNvCxnSpPr>
            <a:cxnSpLocks/>
          </p:cNvCxnSpPr>
          <p:nvPr/>
        </p:nvCxnSpPr>
        <p:spPr>
          <a:xfrm>
            <a:off x="5519922" y="5344146"/>
            <a:ext cx="45695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6F4121AF-3FEC-94F5-BF7B-FADEC85C3508}"/>
              </a:ext>
            </a:extLst>
          </p:cNvPr>
          <p:cNvSpPr txBox="1"/>
          <p:nvPr/>
        </p:nvSpPr>
        <p:spPr>
          <a:xfrm>
            <a:off x="5976874" y="5450454"/>
            <a:ext cx="1872208" cy="923330"/>
          </a:xfrm>
          <a:prstGeom prst="rect">
            <a:avLst/>
          </a:prstGeom>
          <a:noFill/>
        </p:spPr>
        <p:txBody>
          <a:bodyPr wrap="square" rtlCol="0">
            <a:spAutoFit/>
          </a:bodyPr>
          <a:lstStyle/>
          <a:p>
            <a:r>
              <a:rPr lang="en-US" noProof="0" dirty="0"/>
              <a:t>Slow 180 degree</a:t>
            </a:r>
          </a:p>
          <a:p>
            <a:r>
              <a:rPr lang="en-US" noProof="0" dirty="0"/>
              <a:t>Spin-flip by Wien-filter +Solenoid </a:t>
            </a:r>
          </a:p>
        </p:txBody>
      </p:sp>
      <p:sp>
        <p:nvSpPr>
          <p:cNvPr id="33" name="Textfeld 32">
            <a:extLst>
              <a:ext uri="{FF2B5EF4-FFF2-40B4-BE49-F238E27FC236}">
                <a16:creationId xmlns:a16="http://schemas.microsoft.com/office/drawing/2014/main" id="{3333F394-46C9-270A-D83D-B6BE71A7038D}"/>
              </a:ext>
            </a:extLst>
          </p:cNvPr>
          <p:cNvSpPr txBox="1"/>
          <p:nvPr/>
        </p:nvSpPr>
        <p:spPr>
          <a:xfrm>
            <a:off x="3573574" y="5121681"/>
            <a:ext cx="1872208" cy="1477328"/>
          </a:xfrm>
          <a:prstGeom prst="rect">
            <a:avLst/>
          </a:prstGeom>
          <a:noFill/>
        </p:spPr>
        <p:txBody>
          <a:bodyPr wrap="square" rtlCol="0">
            <a:spAutoFit/>
          </a:bodyPr>
          <a:lstStyle/>
          <a:p>
            <a:r>
              <a:rPr lang="en-US" noProof="0" dirty="0"/>
              <a:t>Second Wien </a:t>
            </a:r>
          </a:p>
          <a:p>
            <a:r>
              <a:rPr lang="en-US" noProof="0" dirty="0"/>
              <a:t>Filter for compensation of</a:t>
            </a:r>
          </a:p>
          <a:p>
            <a:r>
              <a:rPr lang="en-US" noProof="0" dirty="0"/>
              <a:t>(g-2) precession</a:t>
            </a:r>
          </a:p>
          <a:p>
            <a:r>
              <a:rPr lang="en-US" noProof="0" dirty="0"/>
              <a:t>in MESA  </a:t>
            </a:r>
          </a:p>
        </p:txBody>
      </p:sp>
      <p:cxnSp>
        <p:nvCxnSpPr>
          <p:cNvPr id="35" name="Gerader Verbinder 34">
            <a:extLst>
              <a:ext uri="{FF2B5EF4-FFF2-40B4-BE49-F238E27FC236}">
                <a16:creationId xmlns:a16="http://schemas.microsoft.com/office/drawing/2014/main" id="{DDBCC338-74E9-0B2A-5AF6-0F9B053DBE02}"/>
              </a:ext>
            </a:extLst>
          </p:cNvPr>
          <p:cNvCxnSpPr>
            <a:cxnSpLocks/>
          </p:cNvCxnSpPr>
          <p:nvPr/>
        </p:nvCxnSpPr>
        <p:spPr>
          <a:xfrm>
            <a:off x="3567336" y="5013176"/>
            <a:ext cx="0" cy="12961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7B2D021-8EE6-75D2-2F47-7989D517B6C2}"/>
              </a:ext>
            </a:extLst>
          </p:cNvPr>
          <p:cNvCxnSpPr>
            <a:cxnSpLocks/>
          </p:cNvCxnSpPr>
          <p:nvPr/>
        </p:nvCxnSpPr>
        <p:spPr>
          <a:xfrm flipV="1">
            <a:off x="5015880" y="1844824"/>
            <a:ext cx="0" cy="12961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BD2D4061-BBFB-815B-E4D7-B1E2920D3FBE}"/>
              </a:ext>
            </a:extLst>
          </p:cNvPr>
          <p:cNvCxnSpPr>
            <a:cxnSpLocks/>
          </p:cNvCxnSpPr>
          <p:nvPr/>
        </p:nvCxnSpPr>
        <p:spPr>
          <a:xfrm flipV="1">
            <a:off x="4727848" y="1844824"/>
            <a:ext cx="0" cy="12961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457B3A60-ABB2-8808-D824-88B1566E945A}"/>
              </a:ext>
            </a:extLst>
          </p:cNvPr>
          <p:cNvCxnSpPr>
            <a:cxnSpLocks/>
          </p:cNvCxnSpPr>
          <p:nvPr/>
        </p:nvCxnSpPr>
        <p:spPr>
          <a:xfrm flipH="1">
            <a:off x="4727848" y="1844824"/>
            <a:ext cx="8640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E783527A-5035-379F-7BE5-7723CCFC8E33}"/>
              </a:ext>
            </a:extLst>
          </p:cNvPr>
          <p:cNvCxnSpPr>
            <a:cxnSpLocks/>
          </p:cNvCxnSpPr>
          <p:nvPr/>
        </p:nvCxnSpPr>
        <p:spPr>
          <a:xfrm flipV="1">
            <a:off x="871217" y="1603829"/>
            <a:ext cx="0" cy="10330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D382D078-F404-60A0-BC44-5F5C613786B8}"/>
              </a:ext>
            </a:extLst>
          </p:cNvPr>
          <p:cNvSpPr txBox="1"/>
          <p:nvPr/>
        </p:nvSpPr>
        <p:spPr>
          <a:xfrm>
            <a:off x="263352" y="5721845"/>
            <a:ext cx="2639616" cy="646331"/>
          </a:xfrm>
          <a:prstGeom prst="rect">
            <a:avLst/>
          </a:prstGeom>
          <a:noFill/>
        </p:spPr>
        <p:txBody>
          <a:bodyPr wrap="square" rtlCol="0">
            <a:spAutoFit/>
          </a:bodyPr>
          <a:lstStyle/>
          <a:p>
            <a:r>
              <a:rPr lang="en-US" noProof="0" dirty="0"/>
              <a:t>Most Devices available, </a:t>
            </a:r>
          </a:p>
          <a:p>
            <a:r>
              <a:rPr lang="en-US" noProof="0" dirty="0"/>
              <a:t>Installation in progress!</a:t>
            </a:r>
          </a:p>
        </p:txBody>
      </p:sp>
      <p:cxnSp>
        <p:nvCxnSpPr>
          <p:cNvPr id="4" name="Gerade Verbindung mit Pfeil 3">
            <a:extLst>
              <a:ext uri="{FF2B5EF4-FFF2-40B4-BE49-F238E27FC236}">
                <a16:creationId xmlns:a16="http://schemas.microsoft.com/office/drawing/2014/main" id="{C863221B-FB27-7D93-F911-BE9322B05C9A}"/>
              </a:ext>
            </a:extLst>
          </p:cNvPr>
          <p:cNvCxnSpPr>
            <a:cxnSpLocks/>
          </p:cNvCxnSpPr>
          <p:nvPr/>
        </p:nvCxnSpPr>
        <p:spPr>
          <a:xfrm>
            <a:off x="6780092" y="1700808"/>
            <a:ext cx="972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Grafik 2" descr="Ein Bild, das Elektronik, Objektiv, Kameras und Optik, optisches Instrument enthält.&#10;&#10;Automatisch generierte Beschreibung">
            <a:extLst>
              <a:ext uri="{FF2B5EF4-FFF2-40B4-BE49-F238E27FC236}">
                <a16:creationId xmlns:a16="http://schemas.microsoft.com/office/drawing/2014/main" id="{5D1C4A72-D7F4-0797-1B02-2AA0FB010C88}"/>
              </a:ext>
            </a:extLst>
          </p:cNvPr>
          <p:cNvPicPr>
            <a:picLocks noChangeAspect="1"/>
          </p:cNvPicPr>
          <p:nvPr/>
        </p:nvPicPr>
        <p:blipFill>
          <a:blip r:embed="rId3" cstate="print">
            <a:extLst>
              <a:ext uri="{28A0092B-C50C-407E-A947-70E740481C1C}">
                <a14:useLocalDpi xmlns:a14="http://schemas.microsoft.com/office/drawing/2010/main" val="0"/>
              </a:ext>
            </a:extLst>
          </a:blip>
          <a:srcRect l="40417" t="38919" r="48860" b="42942"/>
          <a:stretch/>
        </p:blipFill>
        <p:spPr>
          <a:xfrm>
            <a:off x="3359697" y="1179569"/>
            <a:ext cx="635856" cy="806691"/>
          </a:xfrm>
          <a:prstGeom prst="rect">
            <a:avLst/>
          </a:prstGeom>
        </p:spPr>
      </p:pic>
      <p:cxnSp>
        <p:nvCxnSpPr>
          <p:cNvPr id="8" name="Gerade Verbindung mit Pfeil 7">
            <a:extLst>
              <a:ext uri="{FF2B5EF4-FFF2-40B4-BE49-F238E27FC236}">
                <a16:creationId xmlns:a16="http://schemas.microsoft.com/office/drawing/2014/main" id="{D3375842-968B-72EA-396D-2D0284DCF832}"/>
              </a:ext>
            </a:extLst>
          </p:cNvPr>
          <p:cNvCxnSpPr/>
          <p:nvPr/>
        </p:nvCxnSpPr>
        <p:spPr>
          <a:xfrm>
            <a:off x="4010722" y="2075018"/>
            <a:ext cx="1149174" cy="135398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feld 10">
            <a:extLst>
              <a:ext uri="{FF2B5EF4-FFF2-40B4-BE49-F238E27FC236}">
                <a16:creationId xmlns:a16="http://schemas.microsoft.com/office/drawing/2014/main" id="{A8932915-35DA-67FB-DB0B-0DA86EF8EFFC}"/>
              </a:ext>
            </a:extLst>
          </p:cNvPr>
          <p:cNvSpPr txBox="1"/>
          <p:nvPr/>
        </p:nvSpPr>
        <p:spPr>
          <a:xfrm>
            <a:off x="2744513" y="843260"/>
            <a:ext cx="1883144" cy="369332"/>
          </a:xfrm>
          <a:prstGeom prst="rect">
            <a:avLst/>
          </a:prstGeom>
          <a:noFill/>
        </p:spPr>
        <p:txBody>
          <a:bodyPr wrap="none" rtlCol="0">
            <a:spAutoFit/>
          </a:bodyPr>
          <a:lstStyle/>
          <a:p>
            <a:r>
              <a:rPr lang="en-US" noProof="0" dirty="0" err="1"/>
              <a:t>Beamspot</a:t>
            </a:r>
            <a:r>
              <a:rPr lang="en-US" noProof="0" dirty="0"/>
              <a:t> Nov. 24</a:t>
            </a:r>
          </a:p>
        </p:txBody>
      </p:sp>
      <p:sp>
        <p:nvSpPr>
          <p:cNvPr id="12" name="Datumsplatzhalter 11">
            <a:extLst>
              <a:ext uri="{FF2B5EF4-FFF2-40B4-BE49-F238E27FC236}">
                <a16:creationId xmlns:a16="http://schemas.microsoft.com/office/drawing/2014/main" id="{E86498B3-5110-7A52-01F8-0559CDB49BA1}"/>
              </a:ext>
            </a:extLst>
          </p:cNvPr>
          <p:cNvSpPr>
            <a:spLocks noGrp="1"/>
          </p:cNvSpPr>
          <p:nvPr>
            <p:ph type="dt" sz="half" idx="10"/>
          </p:nvPr>
        </p:nvSpPr>
        <p:spPr/>
        <p:txBody>
          <a:bodyPr/>
          <a:lstStyle/>
          <a:p>
            <a:fld id="{AD9E9B0D-2629-4E2D-98E0-3D003F8ED403}" type="datetime1">
              <a:rPr lang="en-US" noProof="0" smtClean="0"/>
              <a:t>21.09.2025</a:t>
            </a:fld>
            <a:endParaRPr lang="en-US" noProof="0" dirty="0"/>
          </a:p>
        </p:txBody>
      </p:sp>
      <p:sp>
        <p:nvSpPr>
          <p:cNvPr id="13" name="Foliennummernplatzhalter 12">
            <a:extLst>
              <a:ext uri="{FF2B5EF4-FFF2-40B4-BE49-F238E27FC236}">
                <a16:creationId xmlns:a16="http://schemas.microsoft.com/office/drawing/2014/main" id="{9F077657-FDAE-D0AE-7A63-4F0012CAE63E}"/>
              </a:ext>
            </a:extLst>
          </p:cNvPr>
          <p:cNvSpPr>
            <a:spLocks noGrp="1"/>
          </p:cNvSpPr>
          <p:nvPr>
            <p:ph type="sldNum" sz="quarter" idx="12"/>
          </p:nvPr>
        </p:nvSpPr>
        <p:spPr/>
        <p:txBody>
          <a:bodyPr/>
          <a:lstStyle/>
          <a:p>
            <a:fld id="{C5569BA5-88D4-471A-9C47-F7F059789784}" type="slidenum">
              <a:rPr lang="en-US" noProof="0" smtClean="0"/>
              <a:pPr/>
              <a:t>39</a:t>
            </a:fld>
            <a:endParaRPr lang="en-US" noProof="0" dirty="0"/>
          </a:p>
        </p:txBody>
      </p:sp>
      <p:cxnSp>
        <p:nvCxnSpPr>
          <p:cNvPr id="15" name="Gerader Verbinder 14">
            <a:extLst>
              <a:ext uri="{FF2B5EF4-FFF2-40B4-BE49-F238E27FC236}">
                <a16:creationId xmlns:a16="http://schemas.microsoft.com/office/drawing/2014/main" id="{B482F025-640D-790B-8686-80A16E8EED44}"/>
              </a:ext>
            </a:extLst>
          </p:cNvPr>
          <p:cNvCxnSpPr>
            <a:cxnSpLocks/>
          </p:cNvCxnSpPr>
          <p:nvPr/>
        </p:nvCxnSpPr>
        <p:spPr>
          <a:xfrm>
            <a:off x="3988035" y="1533341"/>
            <a:ext cx="379786" cy="8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3348E462-7DBC-51E1-3DC2-48EB80278F59}"/>
              </a:ext>
            </a:extLst>
          </p:cNvPr>
          <p:cNvCxnSpPr>
            <a:cxnSpLocks/>
          </p:cNvCxnSpPr>
          <p:nvPr/>
        </p:nvCxnSpPr>
        <p:spPr>
          <a:xfrm>
            <a:off x="3885928" y="1686412"/>
            <a:ext cx="524275" cy="3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6635D82A-2CC2-D05A-FC0A-7092A458BFDB}"/>
              </a:ext>
            </a:extLst>
          </p:cNvPr>
          <p:cNvCxnSpPr/>
          <p:nvPr/>
        </p:nvCxnSpPr>
        <p:spPr>
          <a:xfrm>
            <a:off x="4367821" y="1296287"/>
            <a:ext cx="0" cy="245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8436B261-3AA7-7E58-FD96-9C9A45144C0A}"/>
              </a:ext>
            </a:extLst>
          </p:cNvPr>
          <p:cNvCxnSpPr>
            <a:cxnSpLocks/>
          </p:cNvCxnSpPr>
          <p:nvPr/>
        </p:nvCxnSpPr>
        <p:spPr>
          <a:xfrm flipV="1">
            <a:off x="4342697" y="1683321"/>
            <a:ext cx="12669" cy="32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25BF5A25-D8D6-9EF5-35D3-7D5018D5C543}"/>
              </a:ext>
            </a:extLst>
          </p:cNvPr>
          <p:cNvSpPr txBox="1"/>
          <p:nvPr/>
        </p:nvSpPr>
        <p:spPr>
          <a:xfrm>
            <a:off x="3985403" y="1119442"/>
            <a:ext cx="455574" cy="246221"/>
          </a:xfrm>
          <a:prstGeom prst="rect">
            <a:avLst/>
          </a:prstGeom>
          <a:noFill/>
        </p:spPr>
        <p:txBody>
          <a:bodyPr wrap="none" rtlCol="0">
            <a:spAutoFit/>
          </a:bodyPr>
          <a:lstStyle/>
          <a:p>
            <a:r>
              <a:rPr lang="en-US" sz="1000" noProof="0" dirty="0"/>
              <a:t>2mm</a:t>
            </a:r>
          </a:p>
        </p:txBody>
      </p:sp>
      <p:sp>
        <p:nvSpPr>
          <p:cNvPr id="5" name="Textfeld 4">
            <a:extLst>
              <a:ext uri="{FF2B5EF4-FFF2-40B4-BE49-F238E27FC236}">
                <a16:creationId xmlns:a16="http://schemas.microsoft.com/office/drawing/2014/main" id="{D200BDD3-63C5-9513-865C-7C00940EA1A4}"/>
              </a:ext>
            </a:extLst>
          </p:cNvPr>
          <p:cNvSpPr txBox="1"/>
          <p:nvPr/>
        </p:nvSpPr>
        <p:spPr>
          <a:xfrm>
            <a:off x="8256240" y="1119442"/>
            <a:ext cx="3168352" cy="2308324"/>
          </a:xfrm>
          <a:prstGeom prst="rect">
            <a:avLst/>
          </a:prstGeom>
          <a:noFill/>
        </p:spPr>
        <p:txBody>
          <a:bodyPr wrap="square" rtlCol="0">
            <a:spAutoFit/>
          </a:bodyPr>
          <a:lstStyle/>
          <a:p>
            <a:pPr marL="285750" indent="-285750">
              <a:buFont typeface="Arial" panose="020B0604020202020204" pitchFamily="34" charset="0"/>
              <a:buChar char="•"/>
            </a:pPr>
            <a:r>
              <a:rPr lang="en-US" noProof="0" dirty="0"/>
              <a:t>Remaining parts of 100keV-MesA Low-energy Beam Apparatus (MELBA) will be assembled still in 2024</a:t>
            </a:r>
          </a:p>
          <a:p>
            <a:pPr marL="285750" indent="-285750">
              <a:buFont typeface="Arial" panose="020B0604020202020204" pitchFamily="34" charset="0"/>
              <a:buChar char="•"/>
            </a:pPr>
            <a:r>
              <a:rPr lang="en-US" noProof="0" dirty="0"/>
              <a:t>  MAMBO (Milliampere Booster) will be installed until early summer 2025</a:t>
            </a:r>
          </a:p>
          <a:p>
            <a:endParaRPr lang="en-US" noProof="0" dirty="0"/>
          </a:p>
        </p:txBody>
      </p:sp>
      <p:cxnSp>
        <p:nvCxnSpPr>
          <p:cNvPr id="9" name="Gerade Verbindung mit Pfeil 8">
            <a:extLst>
              <a:ext uri="{FF2B5EF4-FFF2-40B4-BE49-F238E27FC236}">
                <a16:creationId xmlns:a16="http://schemas.microsoft.com/office/drawing/2014/main" id="{883A0C8F-9141-13D9-346F-7167D2F2E9CD}"/>
              </a:ext>
            </a:extLst>
          </p:cNvPr>
          <p:cNvCxnSpPr>
            <a:cxnSpLocks/>
          </p:cNvCxnSpPr>
          <p:nvPr/>
        </p:nvCxnSpPr>
        <p:spPr>
          <a:xfrm>
            <a:off x="263352" y="1119442"/>
            <a:ext cx="0" cy="88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113EA5BB-75A8-5270-3679-2AB4D2FC6912}"/>
              </a:ext>
            </a:extLst>
          </p:cNvPr>
          <p:cNvSpPr txBox="1"/>
          <p:nvPr/>
        </p:nvSpPr>
        <p:spPr>
          <a:xfrm>
            <a:off x="300800" y="948086"/>
            <a:ext cx="989373" cy="369332"/>
          </a:xfrm>
          <a:prstGeom prst="rect">
            <a:avLst/>
          </a:prstGeom>
          <a:noFill/>
        </p:spPr>
        <p:txBody>
          <a:bodyPr wrap="none" rtlCol="0">
            <a:spAutoFit/>
          </a:bodyPr>
          <a:lstStyle/>
          <a:p>
            <a:r>
              <a:rPr lang="en-US" noProof="0" dirty="0"/>
              <a:t>MAMBO</a:t>
            </a:r>
          </a:p>
        </p:txBody>
      </p:sp>
      <p:cxnSp>
        <p:nvCxnSpPr>
          <p:cNvPr id="21" name="Gerade Verbindung mit Pfeil 20">
            <a:extLst>
              <a:ext uri="{FF2B5EF4-FFF2-40B4-BE49-F238E27FC236}">
                <a16:creationId xmlns:a16="http://schemas.microsoft.com/office/drawing/2014/main" id="{A7251AB6-9404-E9F8-C630-67C423D4A455}"/>
              </a:ext>
            </a:extLst>
          </p:cNvPr>
          <p:cNvCxnSpPr>
            <a:cxnSpLocks/>
          </p:cNvCxnSpPr>
          <p:nvPr/>
        </p:nvCxnSpPr>
        <p:spPr>
          <a:xfrm flipH="1">
            <a:off x="0" y="1038781"/>
            <a:ext cx="4157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5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6EB5-DC17-35E8-6B2F-F62011BDE7F0}"/>
            </a:ext>
          </a:extLst>
        </p:cNvPr>
        <p:cNvGrpSpPr/>
        <p:nvPr/>
      </p:nvGrpSpPr>
      <p:grpSpPr>
        <a:xfrm>
          <a:off x="0" y="0"/>
          <a:ext cx="0" cy="0"/>
          <a:chOff x="0" y="0"/>
          <a:chExt cx="0" cy="0"/>
        </a:xfrm>
      </p:grpSpPr>
      <p:pic>
        <p:nvPicPr>
          <p:cNvPr id="23554" name="Picture 2" descr="MAMIC-Floorplan">
            <a:extLst>
              <a:ext uri="{FF2B5EF4-FFF2-40B4-BE49-F238E27FC236}">
                <a16:creationId xmlns:a16="http://schemas.microsoft.com/office/drawing/2014/main" id="{DB7F884C-B307-E6DD-8EA2-BB557C1C55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243408"/>
            <a:ext cx="10369152"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Line 3">
            <a:extLst>
              <a:ext uri="{FF2B5EF4-FFF2-40B4-BE49-F238E27FC236}">
                <a16:creationId xmlns:a16="http://schemas.microsoft.com/office/drawing/2014/main" id="{F1BE73FD-C037-C208-BF38-49E4B002E772}"/>
              </a:ext>
            </a:extLst>
          </p:cNvPr>
          <p:cNvSpPr>
            <a:spLocks noChangeShapeType="1"/>
          </p:cNvSpPr>
          <p:nvPr/>
        </p:nvSpPr>
        <p:spPr bwMode="auto">
          <a:xfrm flipV="1">
            <a:off x="2632075" y="3684588"/>
            <a:ext cx="0" cy="93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noProof="0" dirty="0"/>
          </a:p>
        </p:txBody>
      </p:sp>
      <p:pic>
        <p:nvPicPr>
          <p:cNvPr id="675844" name="Picture 4" descr="BD21294_">
            <a:extLst>
              <a:ext uri="{FF2B5EF4-FFF2-40B4-BE49-F238E27FC236}">
                <a16:creationId xmlns:a16="http://schemas.microsoft.com/office/drawing/2014/main" id="{674D870E-CF65-89AD-0727-90B15413B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426"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5" name="Picture 5" descr="BD21294_">
            <a:extLst>
              <a:ext uri="{FF2B5EF4-FFF2-40B4-BE49-F238E27FC236}">
                <a16:creationId xmlns:a16="http://schemas.microsoft.com/office/drawing/2014/main" id="{FF9F8AF6-8044-CB44-C857-EF4A5617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6"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6" name="Picture 6" descr="BD21294_">
            <a:extLst>
              <a:ext uri="{FF2B5EF4-FFF2-40B4-BE49-F238E27FC236}">
                <a16:creationId xmlns:a16="http://schemas.microsoft.com/office/drawing/2014/main" id="{11AE5AF0-A59E-243B-8410-F8D9D13F8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139"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7" name="Picture 7" descr="BD21294_">
            <a:extLst>
              <a:ext uri="{FF2B5EF4-FFF2-40B4-BE49-F238E27FC236}">
                <a16:creationId xmlns:a16="http://schemas.microsoft.com/office/drawing/2014/main" id="{60359570-BE35-B870-149F-7BDC68909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851"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8" name="Picture 8" descr="BD21294_">
            <a:extLst>
              <a:ext uri="{FF2B5EF4-FFF2-40B4-BE49-F238E27FC236}">
                <a16:creationId xmlns:a16="http://schemas.microsoft.com/office/drawing/2014/main" id="{C0822B30-6533-8809-01AA-6E818B6C1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1"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9" name="Picture 9" descr="BD21294_">
            <a:extLst>
              <a:ext uri="{FF2B5EF4-FFF2-40B4-BE49-F238E27FC236}">
                <a16:creationId xmlns:a16="http://schemas.microsoft.com/office/drawing/2014/main" id="{3D260F16-20D8-678F-F326-4814A0BD4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264" y="3501506"/>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a:extLst>
              <a:ext uri="{FF2B5EF4-FFF2-40B4-BE49-F238E27FC236}">
                <a16:creationId xmlns:a16="http://schemas.microsoft.com/office/drawing/2014/main" id="{CD1D9829-B2BC-2970-EFCF-7EA20F9E0EA3}"/>
              </a:ext>
            </a:extLst>
          </p:cNvPr>
          <p:cNvSpPr txBox="1">
            <a:spLocks noChangeArrowheads="1"/>
          </p:cNvSpPr>
          <p:nvPr/>
        </p:nvSpPr>
        <p:spPr bwMode="auto">
          <a:xfrm>
            <a:off x="1541464" y="57150"/>
            <a:ext cx="3315331"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panose="030F0702030302020204" pitchFamily="66" charset="0"/>
              </a:defRPr>
            </a:lvl1pPr>
            <a:lvl2pPr marL="742950" indent="-285750">
              <a:defRPr sz="2000">
                <a:solidFill>
                  <a:schemeClr val="tx1"/>
                </a:solidFill>
                <a:latin typeface="Comic Sans MS" panose="030F0702030302020204" pitchFamily="66" charset="0"/>
              </a:defRPr>
            </a:lvl2pPr>
            <a:lvl3pPr marL="1143000" indent="-228600">
              <a:defRPr sz="2000">
                <a:solidFill>
                  <a:schemeClr val="tx1"/>
                </a:solidFill>
                <a:latin typeface="Comic Sans MS" panose="030F0702030302020204" pitchFamily="66" charset="0"/>
              </a:defRPr>
            </a:lvl3pPr>
            <a:lvl4pPr marL="1600200" indent="-228600">
              <a:defRPr sz="2000">
                <a:solidFill>
                  <a:schemeClr val="tx1"/>
                </a:solidFill>
                <a:latin typeface="Comic Sans MS" panose="030F0702030302020204" pitchFamily="66" charset="0"/>
              </a:defRPr>
            </a:lvl4pPr>
            <a:lvl5pPr marL="2057400" indent="-22860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b="1" noProof="0" dirty="0">
                <a:solidFill>
                  <a:schemeClr val="accent2"/>
                </a:solidFill>
                <a:latin typeface="Arial" panose="020B0604020202020204" pitchFamily="34" charset="0"/>
                <a:cs typeface="Arial" panose="020B0604020202020204" pitchFamily="34" charset="0"/>
              </a:rPr>
              <a:t>Example for multi-turn </a:t>
            </a:r>
          </a:p>
          <a:p>
            <a:r>
              <a:rPr lang="en-US" b="1" noProof="0" dirty="0">
                <a:solidFill>
                  <a:schemeClr val="accent2"/>
                </a:solidFill>
                <a:latin typeface="Arial" panose="020B0604020202020204" pitchFamily="34" charset="0"/>
                <a:cs typeface="Arial" panose="020B0604020202020204" pitchFamily="34" charset="0"/>
              </a:rPr>
              <a:t>Normal conducting</a:t>
            </a:r>
          </a:p>
          <a:p>
            <a:r>
              <a:rPr lang="en-US" b="1" noProof="0" dirty="0">
                <a:solidFill>
                  <a:schemeClr val="accent2"/>
                </a:solidFill>
                <a:latin typeface="Arial" panose="020B0604020202020204" pitchFamily="34" charset="0"/>
                <a:cs typeface="Arial" panose="020B0604020202020204" pitchFamily="34" charset="0"/>
              </a:rPr>
              <a:t>recirculating accelerator: </a:t>
            </a:r>
          </a:p>
          <a:p>
            <a:r>
              <a:rPr lang="en-US" b="1" noProof="0" dirty="0">
                <a:solidFill>
                  <a:schemeClr val="accent2"/>
                </a:solidFill>
                <a:latin typeface="Arial" panose="020B0604020202020204" pitchFamily="34" charset="0"/>
                <a:cs typeface="Arial" panose="020B0604020202020204" pitchFamily="34" charset="0"/>
              </a:rPr>
              <a:t>Mainz Microtron cascade </a:t>
            </a:r>
          </a:p>
          <a:p>
            <a:r>
              <a:rPr lang="en-US" b="1" noProof="0" dirty="0">
                <a:solidFill>
                  <a:schemeClr val="accent2"/>
                </a:solidFill>
                <a:latin typeface="Arial" panose="020B0604020202020204" pitchFamily="34" charset="0"/>
                <a:cs typeface="Arial" panose="020B0604020202020204" pitchFamily="34" charset="0"/>
              </a:rPr>
              <a:t>(MAMI-C) </a:t>
            </a:r>
          </a:p>
          <a:p>
            <a:endParaRPr lang="en-US" b="1" noProof="0" dirty="0">
              <a:solidFill>
                <a:schemeClr val="accent2"/>
              </a:solidFill>
            </a:endParaRPr>
          </a:p>
        </p:txBody>
      </p:sp>
      <p:sp>
        <p:nvSpPr>
          <p:cNvPr id="4" name="Textfeld 3">
            <a:extLst>
              <a:ext uri="{FF2B5EF4-FFF2-40B4-BE49-F238E27FC236}">
                <a16:creationId xmlns:a16="http://schemas.microsoft.com/office/drawing/2014/main" id="{60635F72-8E97-11DE-349E-15705FF7A810}"/>
              </a:ext>
            </a:extLst>
          </p:cNvPr>
          <p:cNvSpPr txBox="1"/>
          <p:nvPr/>
        </p:nvSpPr>
        <p:spPr>
          <a:xfrm>
            <a:off x="1775519" y="4576836"/>
            <a:ext cx="7128791" cy="1754326"/>
          </a:xfrm>
          <a:prstGeom prst="rect">
            <a:avLst/>
          </a:prstGeom>
          <a:noFill/>
        </p:spPr>
        <p:txBody>
          <a:bodyPr wrap="square" rtlCol="0">
            <a:spAutoFit/>
          </a:bodyPr>
          <a:lstStyle/>
          <a:p>
            <a:pPr marL="285750" indent="-285750">
              <a:buFont typeface="Arial" panose="020B0604020202020204" pitchFamily="34" charset="0"/>
              <a:buChar char="•"/>
            </a:pPr>
            <a:r>
              <a:rPr lang="en-US" noProof="0" dirty="0">
                <a:latin typeface="Arial" panose="020B0604020202020204" pitchFamily="34" charset="0"/>
                <a:cs typeface="Arial" panose="020B0604020202020204" pitchFamily="34" charset="0"/>
              </a:rPr>
              <a:t>Multi turn recirculation, e.g. 90 times in RTM-3</a:t>
            </a:r>
          </a:p>
          <a:p>
            <a:pPr marL="285750" indent="-285750">
              <a:buFont typeface="Arial" panose="020B0604020202020204" pitchFamily="34" charset="0"/>
              <a:buChar char="•"/>
            </a:pPr>
            <a:r>
              <a:rPr lang="en-US" noProof="0" dirty="0">
                <a:latin typeface="Arial" panose="020B0604020202020204" pitchFamily="34" charset="0"/>
                <a:cs typeface="Arial" panose="020B0604020202020204" pitchFamily="34" charset="0"/>
              </a:rPr>
              <a:t>1.6 GeV beam energy, </a:t>
            </a:r>
            <a:r>
              <a:rPr lang="en-US" noProof="0" dirty="0" err="1">
                <a:latin typeface="Arial" panose="020B0604020202020204" pitchFamily="34" charset="0"/>
                <a:cs typeface="Arial" panose="020B0604020202020204" pitchFamily="34" charset="0"/>
              </a:rPr>
              <a:t>c.w.</a:t>
            </a:r>
            <a:r>
              <a:rPr lang="en-US" noProof="0" dirty="0">
                <a:latin typeface="Arial" panose="020B0604020202020204" pitchFamily="34" charset="0"/>
                <a:cs typeface="Arial" panose="020B0604020202020204" pitchFamily="34" charset="0"/>
              </a:rPr>
              <a:t> beam </a:t>
            </a:r>
          </a:p>
          <a:p>
            <a:pPr marL="285750" indent="-285750">
              <a:buFont typeface="Arial" panose="020B0604020202020204" pitchFamily="34" charset="0"/>
              <a:buChar char="•"/>
            </a:pPr>
            <a:r>
              <a:rPr lang="en-US" noProof="0" dirty="0">
                <a:latin typeface="Arial" panose="020B0604020202020204" pitchFamily="34" charset="0"/>
                <a:cs typeface="Arial" panose="020B0604020202020204" pitchFamily="34" charset="0"/>
              </a:rPr>
              <a:t>up to 150kW beam power </a:t>
            </a:r>
          </a:p>
          <a:p>
            <a:pPr marL="285750" indent="-285750">
              <a:buFont typeface="Arial" panose="020B0604020202020204" pitchFamily="34" charset="0"/>
              <a:buChar char="•"/>
            </a:pPr>
            <a:r>
              <a:rPr lang="en-US" noProof="0" dirty="0">
                <a:latin typeface="Arial" panose="020B0604020202020204" pitchFamily="34" charset="0"/>
                <a:cs typeface="Arial" panose="020B0604020202020204" pitchFamily="34" charset="0"/>
              </a:rPr>
              <a:t>RF-installation : 18 Klystrons (each: 50kW RF, &gt;100kW wall plug) </a:t>
            </a:r>
          </a:p>
          <a:p>
            <a:pPr marL="285750" indent="-285750">
              <a:buFont typeface="Arial" panose="020B0604020202020204" pitchFamily="34" charset="0"/>
              <a:buChar char="•"/>
            </a:pPr>
            <a:r>
              <a:rPr lang="en-US" noProof="0" dirty="0">
                <a:latin typeface="Arial" panose="020B0604020202020204" pitchFamily="34" charset="0"/>
                <a:cs typeface="Arial" panose="020B0604020202020204" pitchFamily="34" charset="0"/>
              </a:rPr>
              <a:t>In operation since 2007. </a:t>
            </a:r>
          </a:p>
          <a:p>
            <a:pPr marL="285750" indent="-285750">
              <a:buFont typeface="Arial" panose="020B0604020202020204" pitchFamily="34" charset="0"/>
              <a:buChar char="•"/>
            </a:pPr>
            <a:r>
              <a:rPr lang="en-US" noProof="0" dirty="0">
                <a:latin typeface="Arial" panose="020B0604020202020204" pitchFamily="34" charset="0"/>
                <a:cs typeface="Arial" panose="020B0604020202020204" pitchFamily="34" charset="0"/>
              </a:rPr>
              <a:t>Power consumption ~3MW</a:t>
            </a:r>
          </a:p>
        </p:txBody>
      </p:sp>
      <p:sp>
        <p:nvSpPr>
          <p:cNvPr id="2" name="Datumsplatzhalter 1">
            <a:extLst>
              <a:ext uri="{FF2B5EF4-FFF2-40B4-BE49-F238E27FC236}">
                <a16:creationId xmlns:a16="http://schemas.microsoft.com/office/drawing/2014/main" id="{8AABF6D7-947C-F5BF-AFB9-108336580D08}"/>
              </a:ext>
            </a:extLst>
          </p:cNvPr>
          <p:cNvSpPr>
            <a:spLocks noGrp="1"/>
          </p:cNvSpPr>
          <p:nvPr>
            <p:ph type="dt" sz="half" idx="10"/>
          </p:nvPr>
        </p:nvSpPr>
        <p:spPr/>
        <p:txBody>
          <a:bodyPr/>
          <a:lstStyle/>
          <a:p>
            <a:fld id="{60CC52E6-64E3-4E82-9F21-81366F25456C}" type="datetime1">
              <a:rPr lang="en-US" noProof="0" smtClean="0"/>
              <a:t>22.09.2025</a:t>
            </a:fld>
            <a:endParaRPr lang="en-US" noProof="0" dirty="0"/>
          </a:p>
        </p:txBody>
      </p:sp>
      <p:sp>
        <p:nvSpPr>
          <p:cNvPr id="3" name="Foliennummernplatzhalter 2">
            <a:extLst>
              <a:ext uri="{FF2B5EF4-FFF2-40B4-BE49-F238E27FC236}">
                <a16:creationId xmlns:a16="http://schemas.microsoft.com/office/drawing/2014/main" id="{C9763CF4-5D1B-AA31-7FD3-512C67CCFCCB}"/>
              </a:ext>
            </a:extLst>
          </p:cNvPr>
          <p:cNvSpPr>
            <a:spLocks noGrp="1"/>
          </p:cNvSpPr>
          <p:nvPr>
            <p:ph type="sldNum" sz="quarter" idx="12"/>
          </p:nvPr>
        </p:nvSpPr>
        <p:spPr/>
        <p:txBody>
          <a:bodyPr/>
          <a:lstStyle/>
          <a:p>
            <a:fld id="{C5569BA5-88D4-471A-9C47-F7F059789784}" type="slidenum">
              <a:rPr lang="en-US" noProof="0" smtClean="0"/>
              <a:pPr/>
              <a:t>4</a:t>
            </a:fld>
            <a:endParaRPr lang="en-US" noProof="0" dirty="0"/>
          </a:p>
        </p:txBody>
      </p:sp>
    </p:spTree>
    <p:extLst>
      <p:ext uri="{BB962C8B-B14F-4D97-AF65-F5344CB8AC3E}">
        <p14:creationId xmlns:p14="http://schemas.microsoft.com/office/powerpoint/2010/main" val="926551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5000" accel="50000" decel="50000" fill="hold" nodeType="afterEffect">
                                  <p:stCondLst>
                                    <p:cond delay="0"/>
                                  </p:stCondLst>
                                  <p:childTnLst>
                                    <p:animMotion origin="layout" path="M -2.77778E-7 -4.44444E-6 C -0.03524 0.00024 -0.07049 0.0007 -0.08576 -4.44444E-6 C -0.10104 -0.00069 -0.09201 -0.00231 -0.09184 -0.00393 C -0.09167 -0.00555 -0.08698 -0.00856 -0.08472 -0.00949 C -0.08246 -0.01041 -0.08056 -0.00949 -0.07865 -0.00949 C -0.07674 -0.00949 -0.07361 -0.01088 -0.07274 -0.00949 C -0.07187 -0.0081 -0.07153 -0.00277 -0.07361 -0.00138 C -0.07569 -4.44444E-6 -0.08177 -0.00138 -0.08472 -0.00138 C -0.08767 -0.00138 -0.09201 0.00047 -0.09184 -0.00138 C -0.09167 -0.00324 -0.08646 -0.01018 -0.08385 -0.01203 C -0.08125 -0.01388 -0.07917 -0.01134 -0.07674 -0.01203 C -0.07431 -0.01273 -0.07222 -0.0155 -0.06962 -0.0162 C -0.06701 -0.01689 -0.06319 -0.0162 -0.06059 -0.0162 C -0.05799 -0.0162 -0.05469 -0.01481 -0.05347 -0.0162 C -0.05226 -0.01759 -0.05243 -0.02245 -0.05347 -0.0243 C -0.05451 -0.02615 -0.0566 -0.02638 -0.05955 -0.02685 C -0.0625 -0.02731 -0.06892 -0.0243 -0.0717 -0.02685 C -0.07448 -0.02939 -0.0816 -0.03842 -0.07569 -0.04166 C -0.06979 -0.0449 -0.0441 -0.04629 -0.03628 -0.04583 C -0.02847 -0.04537 -0.02934 -0.04189 -0.0283 -0.03912 C -0.02726 -0.03634 -0.0283 -0.03125 -0.03021 -0.02963 C -0.03212 -0.028 -0.03194 -0.03055 -0.03941 -0.02963 C -0.04687 -0.0287 -0.06788 -0.02314 -0.07465 -0.0243 C -0.08142 -0.02546 -0.07951 -0.03333 -0.07969 -0.03634 C -0.07986 -0.03935 -0.07743 -0.04189 -0.07569 -0.04305 C -0.07396 -0.04421 -0.07274 -0.04305 -0.06962 -0.04305 C -0.06649 -0.04305 -0.06302 -0.03981 -0.05642 -0.04305 C -0.04983 -0.04629 -0.03594 -0.05949 -0.03021 -0.06319 C -0.02448 -0.06689 -0.025 -0.06597 -0.02222 -0.06597 C -0.01944 -0.06597 -0.01615 -0.06458 -0.01302 -0.06319 C -0.0099 -0.0618 -0.00642 -0.05902 -0.00295 -0.05787 C 0.00052 -0.05671 0.00069 -0.05717 0.00816 -0.05648 C 0.01563 -0.05578 0.03142 -0.05486 0.04149 -0.05393 C 0.05156 -0.053 0.06163 -0.05162 0.06875 -0.05115 C 0.07587 -0.05069 0.07292 -0.05162 0.08368 -0.05115 C 0.09479 -0.05069 0.12049 -0.04976 0.13438 -0.04838 C 0.14826 -0.04699 0.15972 -0.0456 0.16771 -0.04305 C 0.17569 -0.0405 0.17951 -0.03842 0.18194 -0.03356 C 0.18438 -0.0287 0.18281 -0.01805 0.18194 -0.01342 C 0.18108 -0.00879 0.18004 -0.00671 0.17691 -0.00532 C 0.17379 -0.00393 0.17743 -0.00532 0.16267 -0.00532 C 0.14792 -0.00532 0.1026 -0.00532 0.08802 -0.00532 C 0.07344 -0.00532 0.07795 -0.00254 0.07483 -0.00532 C 0.0717 -0.0081 0.06892 -0.0155 0.06875 -0.02152 C 0.06858 -0.02754 0.07014 -0.03773 0.07379 -0.04166 C 0.07743 -0.0456 0.08715 -0.04513 0.09097 -0.04583 C 0.09479 -0.04652 0.09201 -0.04537 0.09705 -0.04583 C 0.10191 -0.04629 0.11441 -0.04791 0.12031 -0.04838 C 0.12604 -0.04884 0.12604 -0.04838 0.13247 -0.04838 C 0.13889 -0.04838 0.15174 -0.04768 0.15868 -0.04838 C 0.16545 -0.04907 0.16649 -0.05208 0.17274 -0.05254 C 0.17899 -0.053 0.18906 -0.05115 0.19601 -0.05115 C 0.20295 -0.05115 0.20868 -0.05185 0.21424 -0.05254 C 0.21979 -0.05324 0.22344 -0.05277 0.22934 -0.05532 C 0.23524 -0.05787 0.24288 -0.06157 0.24948 -0.06736 C 0.25608 -0.07314 0.26111 -0.08101 0.26858 -0.09027 C 0.27622 -0.09953 0.27535 -0.09745 0.29497 -0.12245 C 0.31458 -0.14768 0.3684 -0.21435 0.38698 -0.23958 C 0.40556 -0.26481 0.40208 -0.25717 0.40608 -0.27314 C 0.41007 -0.28912 0.41007 -0.31782 0.41111 -0.33518 C 0.41215 -0.35254 0.41215 -0.36851 0.41215 -0.37685 C 0.41215 -0.38518 0.41285 -0.38194 0.41111 -0.38495 C 0.4092 -0.38796 0.40469 -0.39282 0.40208 -0.39444 C 0.39948 -0.39606 0.40295 -0.39444 0.39497 -0.39444 C 0.38698 -0.39444 0.36319 -0.3949 0.35365 -0.39444 C 0.34392 -0.39398 0.33976 -0.3949 0.33646 -0.39166 C 0.33299 -0.38842 0.33333 -0.40578 0.33247 -0.37546 C 0.3316 -0.34513 0.33073 -0.23888 0.33142 -0.20995 C 0.33194 -0.18101 0.3316 -0.20625 0.33524 -0.20185 C 0.33924 -0.19745 0.34375 -0.18518 0.35469 -0.18287 C 0.36545 -0.18055 0.39115 -0.18287 0.40104 -0.18842 C 0.41076 -0.19398 0.41111 -0.18472 0.41319 -0.21666 C 0.41528 -0.24861 0.41632 -0.34745 0.41319 -0.37963 C 0.41007 -0.4118 0.40625 -0.40578 0.39497 -0.40925 C 0.38351 -0.41273 0.3559 -0.40578 0.34549 -0.40115 C 0.33507 -0.39652 0.33247 -0.41018 0.33247 -0.38101 C 0.33247 -0.35185 0.33715 -0.26736 0.34549 -0.22592 C 0.35382 -0.18449 0.36684 -0.15046 0.38281 -0.13217 C 0.39879 -0.11342 0.42448 -0.11898 0.44149 -0.11458 C 0.45833 -0.11041 0.46597 -0.12361 0.48385 -0.10509 C 0.50156 -0.08657 0.5375 -0.08703 0.54861 -0.00277 C 0.55972 0.08149 0.55504 0.24051 0.55052 0.39977 " pathEditMode="relative" rAng="0" ptsTypes="AAAAAAAAAAAAAAAAAAAAAAAAAAAAAAAAAAAAAAAAAAAAAAAAAAAAAAAAAAAAAAAAAAAAAAAAAAAAAAAAAA">
                                      <p:cBhvr>
                                        <p:cTn id="6" dur="3000" fill="hold"/>
                                        <p:tgtEl>
                                          <p:spTgt spid="675844"/>
                                        </p:tgtEl>
                                        <p:attrNameLst>
                                          <p:attrName>ppt_x</p:attrName>
                                          <p:attrName>ppt_y</p:attrName>
                                        </p:attrNameLst>
                                      </p:cBhvr>
                                      <p:rCtr x="23021" y="-532"/>
                                    </p:animMotion>
                                  </p:childTnLst>
                                  <p:subTnLst>
                                    <p:set>
                                      <p:cBhvr override="childStyle">
                                        <p:cTn dur="1" fill="hold" display="0" masterRel="sameClick" afterEffect="1">
                                          <p:stCondLst>
                                            <p:cond evt="end" delay="0">
                                              <p:tn val="5"/>
                                            </p:cond>
                                          </p:stCondLst>
                                        </p:cTn>
                                        <p:tgtEl>
                                          <p:spTgt spid="675844"/>
                                        </p:tgtEl>
                                        <p:attrNameLst>
                                          <p:attrName>style.visibility</p:attrName>
                                        </p:attrNameLst>
                                      </p:cBhvr>
                                      <p:to>
                                        <p:strVal val="hidden"/>
                                      </p:to>
                                    </p:set>
                                  </p:subTnLst>
                                </p:cTn>
                              </p:par>
                              <p:par>
                                <p:cTn id="7" presetID="0" presetClass="path" presetSubtype="0" repeatCount="5000" accel="50000" decel="50000" fill="hold" nodeType="withEffect">
                                  <p:stCondLst>
                                    <p:cond delay="500"/>
                                  </p:stCondLst>
                                  <p:childTnLst>
                                    <p:animMotion origin="layout" path="M 4.16667E-6 -4.44444E-6 C -0.03525 0.00024 -0.07049 0.0007 -0.08577 -4.44444E-6 C -0.10105 -0.00069 -0.09202 -0.00231 -0.09184 -0.00393 C -0.09167 -0.00555 -0.08698 -0.00856 -0.08473 -0.00949 C -0.08247 -0.01041 -0.08056 -0.00949 -0.07865 -0.00949 C -0.07674 -0.00949 -0.07362 -0.01088 -0.07275 -0.00949 C -0.07188 -0.0081 -0.07153 -0.00277 -0.07362 -0.00138 C -0.0757 -4.44444E-6 -0.08177 -0.00138 -0.08473 -0.00138 C -0.08768 -0.00138 -0.09202 0.00047 -0.09184 -0.00138 C -0.09167 -0.00324 -0.08646 -0.01018 -0.08386 -0.01203 C -0.08125 -0.01388 -0.07917 -0.01134 -0.07674 -0.01203 C -0.07431 -0.01273 -0.07223 -0.0155 -0.06962 -0.0162 C -0.06702 -0.01689 -0.0632 -0.0162 -0.06059 -0.0162 C -0.05799 -0.0162 -0.05469 -0.01481 -0.05348 -0.0162 C -0.05226 -0.01759 -0.05243 -0.02245 -0.05348 -0.0243 C -0.05452 -0.02615 -0.0566 -0.02638 -0.05955 -0.02685 C -0.0625 -0.02731 -0.06893 -0.0243 -0.07171 -0.02685 C -0.07448 -0.02939 -0.0816 -0.03842 -0.0757 -0.04166 C -0.0698 -0.0449 -0.0441 -0.04629 -0.03629 -0.04583 C -0.02848 -0.04537 -0.02934 -0.04189 -0.0283 -0.03912 C -0.02726 -0.03634 -0.0283 -0.03125 -0.03021 -0.02963 C -0.03212 -0.028 -0.03195 -0.03055 -0.03941 -0.02963 C -0.04688 -0.0287 -0.06789 -0.02314 -0.07466 -0.0243 C -0.08143 -0.02546 -0.07952 -0.03333 -0.07969 -0.03634 C -0.07987 -0.03935 -0.07743 -0.04189 -0.0757 -0.04305 C -0.07396 -0.04421 -0.07275 -0.04305 -0.06962 -0.04305 C -0.0665 -0.04305 -0.06302 -0.03981 -0.05643 -0.04305 C -0.04983 -0.04629 -0.03594 -0.05949 -0.03021 -0.06319 C -0.02448 -0.06689 -0.025 -0.06597 -0.02223 -0.06597 C -0.01945 -0.06597 -0.01615 -0.06458 -0.01302 -0.06319 C -0.0099 -0.0618 -0.00643 -0.05902 -0.00296 -0.05787 C 0.00052 -0.05671 0.00069 -0.05717 0.00816 -0.05648 C 0.01562 -0.05578 0.03142 -0.05486 0.04149 -0.05393 C 0.05156 -0.053 0.06163 -0.05162 0.06875 -0.05115 C 0.07586 -0.05069 0.07291 -0.05162 0.08368 -0.05115 C 0.09479 -0.05069 0.12048 -0.04976 0.13437 -0.04838 C 0.14826 -0.04699 0.15972 -0.0456 0.1677 -0.04305 C 0.17569 -0.0405 0.17951 -0.03842 0.18194 -0.03356 C 0.18437 -0.0287 0.18281 -0.01805 0.18194 -0.01342 C 0.18107 -0.00879 0.18003 -0.00671 0.17691 -0.00532 C 0.17378 -0.00393 0.17743 -0.00532 0.16267 -0.00532 C 0.14791 -0.00532 0.1026 -0.00532 0.08802 -0.00532 C 0.07343 -0.00532 0.07795 -0.00254 0.07482 -0.00532 C 0.0717 -0.0081 0.06892 -0.0155 0.06875 -0.02152 C 0.06857 -0.02754 0.07013 -0.03773 0.07378 -0.04166 C 0.07743 -0.0456 0.08715 -0.04513 0.09097 -0.04583 C 0.09479 -0.04652 0.09201 -0.04537 0.09704 -0.04583 C 0.10191 -0.04629 0.11441 -0.04791 0.12031 -0.04838 C 0.12604 -0.04884 0.12604 -0.04838 0.13246 -0.04838 C 0.13888 -0.04838 0.15173 -0.04768 0.15868 -0.04838 C 0.16545 -0.04907 0.16649 -0.05208 0.17274 -0.05254 C 0.17899 -0.053 0.18906 -0.05115 0.196 -0.05115 C 0.20295 -0.05115 0.20868 -0.05185 0.21423 -0.05254 C 0.21979 -0.05324 0.22343 -0.05277 0.22934 -0.05532 C 0.23524 -0.05787 0.24288 -0.06157 0.24948 -0.06736 C 0.25607 -0.07314 0.26111 -0.08101 0.26857 -0.09027 C 0.27621 -0.09953 0.27534 -0.09745 0.29496 -0.12245 C 0.31458 -0.14768 0.3684 -0.21435 0.38698 -0.23958 C 0.40555 -0.26481 0.40208 -0.25717 0.40607 -0.27314 C 0.41007 -0.28912 0.41007 -0.31782 0.41111 -0.33518 C 0.41215 -0.35254 0.41215 -0.36851 0.41215 -0.37685 C 0.41215 -0.38518 0.41284 -0.38194 0.41111 -0.38495 C 0.4092 -0.38796 0.40468 -0.39282 0.40208 -0.39444 C 0.39948 -0.39606 0.40295 -0.39444 0.39496 -0.39444 C 0.38698 -0.39444 0.36319 -0.3949 0.35364 -0.39444 C 0.34392 -0.39398 0.33975 -0.3949 0.33645 -0.39166 C 0.33298 -0.38842 0.33333 -0.40578 0.33246 -0.37546 C 0.33159 -0.34513 0.33073 -0.23888 0.33142 -0.20995 C 0.33194 -0.18101 0.33159 -0.20625 0.33524 -0.20185 C 0.33923 -0.19745 0.34375 -0.18518 0.35468 -0.18287 C 0.36545 -0.18055 0.39114 -0.18287 0.40104 -0.18842 C 0.41076 -0.19398 0.41111 -0.18472 0.41319 -0.21666 C 0.41527 -0.24861 0.41632 -0.34745 0.41319 -0.37963 C 0.41007 -0.4118 0.40625 -0.40578 0.39496 -0.40925 C 0.3835 -0.41273 0.3559 -0.40578 0.34548 -0.40115 C 0.33507 -0.39652 0.33246 -0.41018 0.33246 -0.38101 C 0.33246 -0.35185 0.33715 -0.26736 0.34548 -0.22592 C 0.35382 -0.18449 0.36684 -0.15046 0.38281 -0.13217 C 0.39878 -0.11342 0.42448 -0.11898 0.44149 -0.11458 C 0.45833 -0.11041 0.46597 -0.12361 0.48385 -0.10509 C 0.50156 -0.08657 0.5375 -0.08703 0.54861 -0.00277 C 0.55972 0.08149 0.55503 0.24051 0.55052 0.39977 " pathEditMode="relative" rAng="0" ptsTypes="AAAAAAAAAAAAAAAAAAAAAAAAAAAAAAAAAAAAAAAAAAAAAAAAAAAAAAAAAAAAAAAAAAAAAAAAAAAAAAAAAA">
                                      <p:cBhvr>
                                        <p:cTn id="8" dur="3000" fill="hold"/>
                                        <p:tgtEl>
                                          <p:spTgt spid="675845"/>
                                        </p:tgtEl>
                                        <p:attrNameLst>
                                          <p:attrName>ppt_x</p:attrName>
                                          <p:attrName>ppt_y</p:attrName>
                                        </p:attrNameLst>
                                      </p:cBhvr>
                                      <p:rCtr x="23021" y="-532"/>
                                    </p:animMotion>
                                  </p:childTnLst>
                                  <p:subTnLst>
                                    <p:set>
                                      <p:cBhvr override="childStyle">
                                        <p:cTn dur="1" fill="hold" display="0" masterRel="sameClick" afterEffect="1">
                                          <p:stCondLst>
                                            <p:cond evt="end" delay="0">
                                              <p:tn val="7"/>
                                            </p:cond>
                                          </p:stCondLst>
                                        </p:cTn>
                                        <p:tgtEl>
                                          <p:spTgt spid="675845"/>
                                        </p:tgtEl>
                                        <p:attrNameLst>
                                          <p:attrName>style.visibility</p:attrName>
                                        </p:attrNameLst>
                                      </p:cBhvr>
                                      <p:to>
                                        <p:strVal val="hidden"/>
                                      </p:to>
                                    </p:set>
                                  </p:subTnLst>
                                </p:cTn>
                              </p:par>
                              <p:par>
                                <p:cTn id="9" presetID="0" presetClass="path" presetSubtype="0" repeatCount="5000" accel="50000" decel="50000" fill="hold" nodeType="withEffect">
                                  <p:stCondLst>
                                    <p:cond delay="1000"/>
                                  </p:stCondLst>
                                  <p:childTnLst>
                                    <p:animMotion origin="layout" path="M 2.22222E-6 -4.44444E-6 C -0.03525 0.00024 -0.07049 0.0007 -0.08577 -4.44444E-6 C -0.10104 -0.00069 -0.09202 -0.00231 -0.09184 -0.00393 C -0.09167 -0.00555 -0.08698 -0.00856 -0.08472 -0.00949 C -0.08247 -0.01041 -0.08056 -0.00949 -0.07865 -0.00949 C -0.07674 -0.00949 -0.07361 -0.01088 -0.07275 -0.00949 C -0.07188 -0.0081 -0.07153 -0.00277 -0.07361 -0.00138 C -0.0757 -4.44444E-6 -0.08177 -0.00138 -0.08472 -0.00138 C -0.08768 -0.00138 -0.09202 0.00047 -0.09184 -0.00138 C -0.09167 -0.00324 -0.08646 -0.01018 -0.08386 -0.01203 C -0.08125 -0.01388 -0.07917 -0.01134 -0.07674 -0.01203 C -0.07431 -0.01273 -0.07222 -0.0155 -0.06962 -0.0162 C -0.06702 -0.01689 -0.0632 -0.0162 -0.06059 -0.0162 C -0.05799 -0.0162 -0.05469 -0.01481 -0.05347 -0.0162 C -0.05226 -0.01759 -0.05243 -0.02245 -0.05347 -0.0243 C -0.05452 -0.02615 -0.0566 -0.02638 -0.05955 -0.02685 C -0.0625 -0.02731 -0.06893 -0.0243 -0.0717 -0.02685 C -0.07448 -0.02939 -0.0816 -0.03842 -0.0757 -0.04166 C -0.06979 -0.0449 -0.0441 -0.04629 -0.03629 -0.04583 C -0.02847 -0.04537 -0.02934 -0.04189 -0.0283 -0.03912 C -0.02726 -0.03634 -0.0283 -0.03125 -0.03021 -0.02963 C -0.03212 -0.028 -0.03195 -0.03055 -0.03941 -0.02963 C -0.04688 -0.0287 -0.06788 -0.02314 -0.07465 -0.0243 C -0.08143 -0.02546 -0.07952 -0.03333 -0.07969 -0.03634 C -0.07986 -0.03935 -0.07743 -0.04189 -0.0757 -0.04305 C -0.07396 -0.04421 -0.07275 -0.04305 -0.06962 -0.04305 C -0.0665 -0.04305 -0.06302 -0.03981 -0.05643 -0.04305 C -0.04983 -0.04629 -0.03594 -0.05949 -0.03021 -0.06319 C -0.02448 -0.06689 -0.025 -0.06597 -0.02222 -0.06597 C -0.01945 -0.06597 -0.01615 -0.06458 -0.01302 -0.06319 C -0.0099 -0.0618 -0.00643 -0.05902 -0.00295 -0.05787 C 0.00052 -0.05671 0.00069 -0.05717 0.00816 -0.05648 C 0.01562 -0.05578 0.03142 -0.05486 0.04149 -0.05393 C 0.05156 -0.053 0.06163 -0.05162 0.06875 -0.05115 C 0.07587 -0.05069 0.07291 -0.05162 0.08368 -0.05115 C 0.09479 -0.05069 0.12048 -0.04976 0.13437 -0.04838 C 0.14826 -0.04699 0.15972 -0.0456 0.16771 -0.04305 C 0.17569 -0.0405 0.17951 -0.03842 0.18194 -0.03356 C 0.18437 -0.0287 0.18281 -0.01805 0.18194 -0.01342 C 0.18107 -0.00879 0.18003 -0.00671 0.17691 -0.00532 C 0.17378 -0.00393 0.17743 -0.00532 0.16267 -0.00532 C 0.14791 -0.00532 0.1026 -0.00532 0.08802 -0.00532 C 0.07344 -0.00532 0.07795 -0.00254 0.07482 -0.00532 C 0.0717 -0.0081 0.06892 -0.0155 0.06875 -0.02152 C 0.06857 -0.02754 0.07014 -0.03773 0.07378 -0.04166 C 0.07743 -0.0456 0.08715 -0.04513 0.09097 -0.04583 C 0.09479 -0.04652 0.09201 -0.04537 0.09705 -0.04583 C 0.10191 -0.04629 0.11441 -0.04791 0.12031 -0.04838 C 0.12604 -0.04884 0.12604 -0.04838 0.13246 -0.04838 C 0.13889 -0.04838 0.15173 -0.04768 0.15868 -0.04838 C 0.16545 -0.04907 0.16649 -0.05208 0.17274 -0.05254 C 0.17899 -0.053 0.18906 -0.05115 0.196 -0.05115 C 0.20295 -0.05115 0.20868 -0.05185 0.21423 -0.05254 C 0.21979 -0.05324 0.22344 -0.05277 0.22934 -0.05532 C 0.23524 -0.05787 0.24288 -0.06157 0.24948 -0.06736 C 0.25607 -0.07314 0.26111 -0.08101 0.26857 -0.09027 C 0.27621 -0.09953 0.27535 -0.09745 0.29496 -0.12245 C 0.31458 -0.14768 0.3684 -0.21435 0.38698 -0.23958 C 0.40555 -0.26481 0.40208 -0.25717 0.40607 -0.27314 C 0.41007 -0.28912 0.41007 -0.31782 0.41111 -0.33518 C 0.41215 -0.35254 0.41215 -0.36851 0.41215 -0.37685 C 0.41215 -0.38518 0.41285 -0.38194 0.41111 -0.38495 C 0.4092 -0.38796 0.40469 -0.39282 0.40208 -0.39444 C 0.39948 -0.39606 0.40295 -0.39444 0.39496 -0.39444 C 0.38698 -0.39444 0.36319 -0.3949 0.35364 -0.39444 C 0.34392 -0.39398 0.33975 -0.3949 0.33646 -0.39166 C 0.33298 -0.38842 0.33333 -0.40578 0.33246 -0.37546 C 0.3316 -0.34513 0.33073 -0.23888 0.33142 -0.20995 C 0.33194 -0.18101 0.3316 -0.20625 0.33524 -0.20185 C 0.33923 -0.19745 0.34375 -0.18518 0.35469 -0.18287 C 0.36545 -0.18055 0.39114 -0.18287 0.40104 -0.18842 C 0.41076 -0.19398 0.41111 -0.18472 0.41319 -0.21666 C 0.41528 -0.24861 0.41632 -0.34745 0.41319 -0.37963 C 0.41007 -0.4118 0.40625 -0.40578 0.39496 -0.40925 C 0.3835 -0.41273 0.3559 -0.40578 0.34548 -0.40115 C 0.33507 -0.39652 0.33246 -0.41018 0.33246 -0.38101 C 0.33246 -0.35185 0.33715 -0.26736 0.34548 -0.22592 C 0.35382 -0.18449 0.36684 -0.15046 0.38281 -0.13217 C 0.39878 -0.11342 0.42448 -0.11898 0.44149 -0.11458 C 0.45833 -0.11041 0.46597 -0.12361 0.48385 -0.10509 C 0.50156 -0.08657 0.5375 -0.08703 0.54861 -0.00277 C 0.55972 0.08149 0.55503 0.24051 0.55052 0.39977 " pathEditMode="relative" rAng="0" ptsTypes="AAAAAAAAAAAAAAAAAAAAAAAAAAAAAAAAAAAAAAAAAAAAAAAAAAAAAAAAAAAAAAAAAAAAAAAAAAAAAAAAAA">
                                      <p:cBhvr>
                                        <p:cTn id="10" dur="3000" fill="hold"/>
                                        <p:tgtEl>
                                          <p:spTgt spid="675846"/>
                                        </p:tgtEl>
                                        <p:attrNameLst>
                                          <p:attrName>ppt_x</p:attrName>
                                          <p:attrName>ppt_y</p:attrName>
                                        </p:attrNameLst>
                                      </p:cBhvr>
                                      <p:rCtr x="23021" y="-532"/>
                                    </p:animMotion>
                                  </p:childTnLst>
                                  <p:subTnLst>
                                    <p:set>
                                      <p:cBhvr override="childStyle">
                                        <p:cTn dur="1" fill="hold" display="0" masterRel="sameClick" afterEffect="1">
                                          <p:stCondLst>
                                            <p:cond evt="end" delay="0">
                                              <p:tn val="9"/>
                                            </p:cond>
                                          </p:stCondLst>
                                        </p:cTn>
                                        <p:tgtEl>
                                          <p:spTgt spid="675846"/>
                                        </p:tgtEl>
                                        <p:attrNameLst>
                                          <p:attrName>style.visibility</p:attrName>
                                        </p:attrNameLst>
                                      </p:cBhvr>
                                      <p:to>
                                        <p:strVal val="hidden"/>
                                      </p:to>
                                    </p:set>
                                  </p:subTnLst>
                                </p:cTn>
                              </p:par>
                              <p:par>
                                <p:cTn id="11" presetID="0" presetClass="path" presetSubtype="0" repeatCount="5000" accel="50000" decel="50000" fill="hold" nodeType="withEffect">
                                  <p:stCondLst>
                                    <p:cond delay="1500"/>
                                  </p:stCondLst>
                                  <p:childTnLst>
                                    <p:animMotion origin="layout" path="M 4.72222E-6 -4.44444E-6 C -0.03525 0.00024 -0.07049 0.0007 -0.08577 -4.44444E-6 C -0.10105 -0.00069 -0.09202 -0.00231 -0.09184 -0.00393 C -0.09167 -0.00555 -0.08698 -0.00856 -0.08473 -0.00949 C -0.08247 -0.01041 -0.08056 -0.00949 -0.07865 -0.00949 C -0.07674 -0.00949 -0.07362 -0.01088 -0.07275 -0.00949 C -0.07188 -0.0081 -0.07153 -0.00277 -0.07362 -0.00138 C -0.0757 -4.44444E-6 -0.08178 -0.00138 -0.08473 -0.00138 C -0.08768 -0.00138 -0.09202 0.00047 -0.09184 -0.00138 C -0.09167 -0.00324 -0.08646 -0.01018 -0.08386 -0.01203 C -0.08125 -0.01388 -0.07917 -0.01134 -0.07674 -0.01203 C -0.07431 -0.01273 -0.07223 -0.0155 -0.06962 -0.0162 C -0.06702 -0.01689 -0.0632 -0.0162 -0.06059 -0.0162 C -0.05799 -0.0162 -0.05469 -0.01481 -0.05348 -0.0162 C -0.05226 -0.01759 -0.05244 -0.02245 -0.05348 -0.0243 C -0.05452 -0.02615 -0.0566 -0.02638 -0.05955 -0.02685 C -0.0625 -0.02731 -0.06893 -0.0243 -0.07171 -0.02685 C -0.07448 -0.02939 -0.0816 -0.03842 -0.0757 -0.04166 C -0.0698 -0.0449 -0.0441 -0.04629 -0.03629 -0.04583 C -0.02848 -0.04537 -0.02934 -0.04189 -0.0283 -0.03912 C -0.02726 -0.03634 -0.0283 -0.03125 -0.03021 -0.02963 C -0.03212 -0.028 -0.03195 -0.03055 -0.03941 -0.02963 C -0.04688 -0.0287 -0.06789 -0.02314 -0.07466 -0.0243 C -0.08143 -0.02546 -0.07952 -0.03333 -0.07969 -0.03634 C -0.07987 -0.03935 -0.07744 -0.04189 -0.0757 -0.04305 C -0.07396 -0.04421 -0.07275 -0.04305 -0.06962 -0.04305 C -0.0665 -0.04305 -0.06303 -0.03981 -0.05643 -0.04305 C -0.04983 -0.04629 -0.03594 -0.05949 -0.03021 -0.06319 C -0.02448 -0.06689 -0.025 -0.06597 -0.02223 -0.06597 C -0.01945 -0.06597 -0.01615 -0.06458 -0.01303 -0.06319 C -0.0099 -0.0618 -0.00643 -0.05902 -0.00296 -0.05787 C 0.00052 -0.05671 0.00069 -0.05717 0.00816 -0.05648 C 0.01562 -0.05578 0.03142 -0.05486 0.04149 -0.05393 C 0.05156 -0.053 0.06163 -0.05162 0.06875 -0.05115 C 0.07586 -0.05069 0.07291 -0.05162 0.08368 -0.05115 C 0.09479 -0.05069 0.12048 -0.04976 0.13437 -0.04838 C 0.14826 -0.04699 0.15972 -0.0456 0.1677 -0.04305 C 0.17569 -0.0405 0.17951 -0.03842 0.18194 -0.03356 C 0.18437 -0.0287 0.18281 -0.01805 0.18194 -0.01342 C 0.18107 -0.00879 0.18003 -0.00671 0.17691 -0.00532 C 0.17378 -0.00393 0.17743 -0.00532 0.16267 -0.00532 C 0.14791 -0.00532 0.1026 -0.00532 0.08802 -0.00532 C 0.07343 -0.00532 0.07795 -0.00254 0.07482 -0.00532 C 0.0717 -0.0081 0.06892 -0.0155 0.06875 -0.02152 C 0.06857 -0.02754 0.07013 -0.03773 0.07378 -0.04166 C 0.07743 -0.0456 0.08715 -0.04513 0.09097 -0.04583 C 0.09479 -0.04652 0.09201 -0.04537 0.09704 -0.04583 C 0.10191 -0.04629 0.11441 -0.04791 0.12031 -0.04838 C 0.12604 -0.04884 0.12604 -0.04838 0.13246 -0.04838 C 0.13888 -0.04838 0.15173 -0.04768 0.15868 -0.04838 C 0.16545 -0.04907 0.16649 -0.05208 0.17274 -0.05254 C 0.17899 -0.053 0.18906 -0.05115 0.196 -0.05115 C 0.20295 -0.05115 0.20868 -0.05185 0.21423 -0.05254 C 0.21979 -0.05324 0.22343 -0.05277 0.22934 -0.05532 C 0.23524 -0.05787 0.24288 -0.06157 0.24947 -0.06736 C 0.25607 -0.07314 0.26111 -0.08101 0.26857 -0.09027 C 0.27621 -0.09953 0.27534 -0.09745 0.29496 -0.12245 C 0.31458 -0.14768 0.3684 -0.21435 0.38697 -0.23958 C 0.40555 -0.26481 0.40208 -0.25717 0.40607 -0.27314 C 0.41006 -0.28912 0.41006 -0.31782 0.41111 -0.33518 C 0.41215 -0.35254 0.41215 -0.36851 0.41215 -0.37685 C 0.41215 -0.38518 0.41284 -0.38194 0.41111 -0.38495 C 0.4092 -0.38796 0.40468 -0.39282 0.40208 -0.39444 C 0.39947 -0.39606 0.40295 -0.39444 0.39496 -0.39444 C 0.38697 -0.39444 0.36319 -0.3949 0.35364 -0.39444 C 0.34392 -0.39398 0.33975 -0.3949 0.33645 -0.39166 C 0.33298 -0.38842 0.33333 -0.40578 0.33246 -0.37546 C 0.33159 -0.34513 0.33072 -0.23888 0.33142 -0.20995 C 0.33194 -0.18101 0.33159 -0.20625 0.33524 -0.20185 C 0.33923 -0.19745 0.34375 -0.18518 0.35468 -0.18287 C 0.36545 -0.18055 0.39114 -0.18287 0.40104 -0.18842 C 0.41076 -0.19398 0.41111 -0.18472 0.41319 -0.21666 C 0.41527 -0.24861 0.41631 -0.34745 0.41319 -0.37963 C 0.41006 -0.4118 0.40625 -0.40578 0.39496 -0.40925 C 0.3835 -0.41273 0.3559 -0.40578 0.34548 -0.40115 C 0.33506 -0.39652 0.33246 -0.41018 0.33246 -0.38101 C 0.33246 -0.35185 0.33715 -0.26736 0.34548 -0.22592 C 0.35381 -0.18449 0.36684 -0.15046 0.38281 -0.13217 C 0.39878 -0.11342 0.42447 -0.11898 0.44149 -0.11458 C 0.45833 -0.11041 0.46597 -0.12361 0.48385 -0.10509 C 0.50156 -0.08657 0.5375 -0.08703 0.54861 -0.00277 C 0.55972 0.08149 0.55503 0.24051 0.55052 0.39977 " pathEditMode="relative" rAng="0" ptsTypes="AAAAAAAAAAAAAAAAAAAAAAAAAAAAAAAAAAAAAAAAAAAAAAAAAAAAAAAAAAAAAAAAAAAAAAAAAAAAAAAAAA">
                                      <p:cBhvr>
                                        <p:cTn id="12" dur="3000" fill="hold"/>
                                        <p:tgtEl>
                                          <p:spTgt spid="675847"/>
                                        </p:tgtEl>
                                        <p:attrNameLst>
                                          <p:attrName>ppt_x</p:attrName>
                                          <p:attrName>ppt_y</p:attrName>
                                        </p:attrNameLst>
                                      </p:cBhvr>
                                      <p:rCtr x="23021" y="-532"/>
                                    </p:animMotion>
                                  </p:childTnLst>
                                  <p:subTnLst>
                                    <p:set>
                                      <p:cBhvr override="childStyle">
                                        <p:cTn dur="1" fill="hold" display="0" masterRel="sameClick" afterEffect="1">
                                          <p:stCondLst>
                                            <p:cond evt="end" delay="0">
                                              <p:tn val="11"/>
                                            </p:cond>
                                          </p:stCondLst>
                                        </p:cTn>
                                        <p:tgtEl>
                                          <p:spTgt spid="675847"/>
                                        </p:tgtEl>
                                        <p:attrNameLst>
                                          <p:attrName>style.visibility</p:attrName>
                                        </p:attrNameLst>
                                      </p:cBhvr>
                                      <p:to>
                                        <p:strVal val="hidden"/>
                                      </p:to>
                                    </p:set>
                                  </p:subTnLst>
                                </p:cTn>
                              </p:par>
                              <p:par>
                                <p:cTn id="13" presetID="0" presetClass="path" presetSubtype="0" repeatCount="5000" accel="50000" decel="50000" fill="hold" nodeType="withEffect">
                                  <p:stCondLst>
                                    <p:cond delay="2000"/>
                                  </p:stCondLst>
                                  <p:childTnLst>
                                    <p:animMotion origin="layout" path="M -8.33333E-7 -4.44444E-6 C -0.03524 0.00024 -0.07049 0.0007 -0.08576 -4.44444E-6 C -0.10104 -0.00069 -0.09201 -0.00231 -0.09184 -0.00393 C -0.09167 -0.00555 -0.08698 -0.00856 -0.08472 -0.00949 C -0.08246 -0.01041 -0.08055 -0.00949 -0.07864 -0.00949 C -0.07674 -0.00949 -0.07361 -0.01088 -0.07274 -0.00949 C -0.07187 -0.0081 -0.07153 -0.00277 -0.07361 -0.00138 C -0.07569 -4.44444E-6 -0.08177 -0.00138 -0.08472 -0.00138 C -0.08767 -0.00138 -0.09201 0.00047 -0.09184 -0.00138 C -0.09167 -0.00324 -0.08646 -0.01018 -0.08385 -0.01203 C -0.08125 -0.01388 -0.07917 -0.01134 -0.07674 -0.01203 C -0.0743 -0.01273 -0.07222 -0.0155 -0.06962 -0.0162 C -0.06701 -0.01689 -0.06319 -0.0162 -0.06059 -0.0162 C -0.05799 -0.0162 -0.05469 -0.01481 -0.05347 -0.0162 C -0.05226 -0.01759 -0.05243 -0.02245 -0.05347 -0.0243 C -0.05451 -0.02615 -0.0566 -0.02638 -0.05955 -0.02685 C -0.0625 -0.02731 -0.06892 -0.0243 -0.0717 -0.02685 C -0.07448 -0.02939 -0.0816 -0.03842 -0.07569 -0.04166 C -0.06979 -0.0449 -0.0441 -0.04629 -0.03628 -0.04583 C -0.02847 -0.04537 -0.02934 -0.04189 -0.0283 -0.03912 C -0.02726 -0.03634 -0.0283 -0.03125 -0.03021 -0.02963 C -0.03212 -0.028 -0.03194 -0.03055 -0.03941 -0.02963 C -0.04687 -0.0287 -0.06788 -0.02314 -0.07465 -0.0243 C -0.08142 -0.02546 -0.07951 -0.03333 -0.07969 -0.03634 C -0.07986 -0.03935 -0.07743 -0.04189 -0.07569 -0.04305 C -0.07396 -0.04421 -0.07274 -0.04305 -0.06962 -0.04305 C -0.06649 -0.04305 -0.06302 -0.03981 -0.05642 -0.04305 C -0.04983 -0.04629 -0.03594 -0.05949 -0.03021 -0.06319 C -0.02448 -0.06689 -0.025 -0.06597 -0.02222 -0.06597 C -0.01944 -0.06597 -0.01614 -0.06458 -0.01302 -0.06319 C -0.00989 -0.0618 -0.00642 -0.05902 -0.00295 -0.05787 C 0.00052 -0.05671 0.0007 -0.05717 0.00816 -0.05648 C 0.01563 -0.05578 0.03142 -0.05486 0.04149 -0.05393 C 0.05156 -0.053 0.06163 -0.05162 0.06875 -0.05115 C 0.07587 -0.05069 0.07292 -0.05162 0.08368 -0.05115 C 0.09479 -0.05069 0.12049 -0.04976 0.13438 -0.04838 C 0.14826 -0.04699 0.15972 -0.0456 0.16771 -0.04305 C 0.1757 -0.0405 0.17951 -0.03842 0.18195 -0.03356 C 0.18438 -0.0287 0.18281 -0.01805 0.18195 -0.01342 C 0.18108 -0.00879 0.18004 -0.00671 0.17691 -0.00532 C 0.17379 -0.00393 0.17743 -0.00532 0.16267 -0.00532 C 0.14792 -0.00532 0.10261 -0.00532 0.08802 -0.00532 C 0.07344 -0.00532 0.07795 -0.00254 0.07483 -0.00532 C 0.0717 -0.0081 0.06892 -0.0155 0.06875 -0.02152 C 0.06858 -0.02754 0.07014 -0.03773 0.07379 -0.04166 C 0.07743 -0.0456 0.08715 -0.04513 0.09097 -0.04583 C 0.09479 -0.04652 0.09201 -0.04537 0.09705 -0.04583 C 0.10191 -0.04629 0.11441 -0.04791 0.12031 -0.04838 C 0.12604 -0.04884 0.12604 -0.04838 0.13247 -0.04838 C 0.13889 -0.04838 0.15174 -0.04768 0.15868 -0.04838 C 0.16545 -0.04907 0.16649 -0.05208 0.17274 -0.05254 C 0.17899 -0.053 0.18906 -0.05115 0.19601 -0.05115 C 0.20295 -0.05115 0.20868 -0.05185 0.21424 -0.05254 C 0.21979 -0.05324 0.22344 -0.05277 0.22934 -0.05532 C 0.23524 -0.05787 0.24288 -0.06157 0.24948 -0.06736 C 0.25608 -0.07314 0.26111 -0.08101 0.26858 -0.09027 C 0.27622 -0.09953 0.27535 -0.09745 0.29497 -0.12245 C 0.31458 -0.14768 0.3684 -0.21435 0.38698 -0.23958 C 0.40556 -0.26481 0.40208 -0.25717 0.40608 -0.27314 C 0.41007 -0.28912 0.41007 -0.31782 0.41111 -0.33518 C 0.41215 -0.35254 0.41215 -0.36851 0.41215 -0.37685 C 0.41215 -0.38518 0.41285 -0.38194 0.41111 -0.38495 C 0.4092 -0.38796 0.40469 -0.39282 0.40208 -0.39444 C 0.39948 -0.39606 0.40295 -0.39444 0.39497 -0.39444 C 0.38698 -0.39444 0.3632 -0.3949 0.35365 -0.39444 C 0.34392 -0.39398 0.33976 -0.3949 0.33646 -0.39166 C 0.33299 -0.38842 0.33333 -0.40578 0.33247 -0.37546 C 0.3316 -0.34513 0.33073 -0.23888 0.33142 -0.20995 C 0.33195 -0.18101 0.3316 -0.20625 0.33524 -0.20185 C 0.33924 -0.19745 0.34375 -0.18518 0.35469 -0.18287 C 0.36545 -0.18055 0.39115 -0.18287 0.40104 -0.18842 C 0.41076 -0.19398 0.41111 -0.18472 0.4132 -0.21666 C 0.41528 -0.24861 0.41632 -0.34745 0.4132 -0.37963 C 0.41007 -0.4118 0.40625 -0.40578 0.39497 -0.40925 C 0.38351 -0.41273 0.3559 -0.40578 0.34549 -0.40115 C 0.33507 -0.39652 0.33247 -0.41018 0.33247 -0.38101 C 0.33247 -0.35185 0.33715 -0.26736 0.34549 -0.22592 C 0.35382 -0.18449 0.36684 -0.15046 0.38281 -0.13217 C 0.39879 -0.11342 0.42448 -0.11898 0.44149 -0.11458 C 0.45833 -0.11041 0.46597 -0.12361 0.48386 -0.10509 C 0.50156 -0.08657 0.5375 -0.08703 0.54861 -0.00277 C 0.55972 0.08149 0.55504 0.24051 0.55052 0.39977 " pathEditMode="relative" rAng="0" ptsTypes="AAAAAAAAAAAAAAAAAAAAAAAAAAAAAAAAAAAAAAAAAAAAAAAAAAAAAAAAAAAAAAAAAAAAAAAAAAAAAAAAAA">
                                      <p:cBhvr>
                                        <p:cTn id="14" dur="3000" fill="hold"/>
                                        <p:tgtEl>
                                          <p:spTgt spid="675848"/>
                                        </p:tgtEl>
                                        <p:attrNameLst>
                                          <p:attrName>ppt_x</p:attrName>
                                          <p:attrName>ppt_y</p:attrName>
                                        </p:attrNameLst>
                                      </p:cBhvr>
                                      <p:rCtr x="23021" y="-532"/>
                                    </p:animMotion>
                                  </p:childTnLst>
                                  <p:subTnLst>
                                    <p:set>
                                      <p:cBhvr override="childStyle">
                                        <p:cTn dur="1" fill="hold" display="0" masterRel="sameClick" afterEffect="1">
                                          <p:stCondLst>
                                            <p:cond evt="end" delay="0">
                                              <p:tn val="13"/>
                                            </p:cond>
                                          </p:stCondLst>
                                        </p:cTn>
                                        <p:tgtEl>
                                          <p:spTgt spid="675848"/>
                                        </p:tgtEl>
                                        <p:attrNameLst>
                                          <p:attrName>style.visibility</p:attrName>
                                        </p:attrNameLst>
                                      </p:cBhvr>
                                      <p:to>
                                        <p:strVal val="hidden"/>
                                      </p:to>
                                    </p:set>
                                  </p:subTnLst>
                                </p:cTn>
                              </p:par>
                              <p:par>
                                <p:cTn id="15" presetID="0" presetClass="path" presetSubtype="0" repeatCount="5000" accel="50000" decel="50000" fill="hold" nodeType="withEffect">
                                  <p:stCondLst>
                                    <p:cond delay="2500"/>
                                  </p:stCondLst>
                                  <p:childTnLst>
                                    <p:animMotion origin="layout" path="M -1.66667E-6 4.07407E-6 C -0.03524 0.00023 -0.07048 0.00069 -0.08576 4.07407E-6 C -0.10104 -0.0007 -0.09201 -0.00232 -0.09184 -0.00394 C -0.09166 -0.00556 -0.08698 -0.00857 -0.08472 -0.00949 C -0.08246 -0.01042 -0.08055 -0.00949 -0.07864 -0.00949 C -0.07673 -0.00949 -0.07361 -0.01088 -0.07274 -0.00949 C -0.07187 -0.00811 -0.07153 -0.00278 -0.07361 -0.00139 C -0.07569 4.07407E-6 -0.08177 -0.00139 -0.08472 -0.00139 C -0.08767 -0.00139 -0.09201 0.00046 -0.09184 -0.00139 C -0.09166 -0.00324 -0.08646 -0.01019 -0.08385 -0.01204 C -0.08125 -0.01389 -0.07916 -0.01135 -0.07673 -0.01204 C -0.0743 -0.01274 -0.07222 -0.01551 -0.06962 -0.01621 C -0.06701 -0.0169 -0.06319 -0.01621 -0.06059 -0.01621 C -0.05798 -0.01621 -0.05469 -0.01482 -0.05347 -0.01621 C -0.05226 -0.0176 -0.05243 -0.02246 -0.05347 -0.02431 C -0.05451 -0.02616 -0.0566 -0.02639 -0.05955 -0.02686 C -0.0625 -0.02732 -0.06892 -0.02431 -0.0717 -0.02686 C -0.07448 -0.0294 -0.0816 -0.03843 -0.07569 -0.04167 C -0.06979 -0.04491 -0.0441 -0.0463 -0.03628 -0.04584 C -0.02847 -0.04537 -0.02934 -0.0419 -0.0283 -0.03912 C -0.02726 -0.03635 -0.0283 -0.03125 -0.03021 -0.02963 C -0.03212 -0.02801 -0.03194 -0.03056 -0.03941 -0.02963 C -0.04687 -0.02871 -0.06788 -0.02315 -0.07465 -0.02431 C -0.08142 -0.02547 -0.07951 -0.03334 -0.07969 -0.03635 C -0.07986 -0.03936 -0.07743 -0.0419 -0.07569 -0.04306 C -0.07396 -0.04422 -0.07274 -0.04306 -0.06962 -0.04306 C -0.06649 -0.04306 -0.06302 -0.03982 -0.05642 -0.04306 C -0.04982 -0.0463 -0.03594 -0.05949 -0.03021 -0.0632 C -0.02448 -0.0669 -0.025 -0.06598 -0.02222 -0.06598 C -0.01944 -0.06598 -0.01614 -0.06459 -0.01302 -0.0632 C -0.00989 -0.06181 -0.00642 -0.05903 -0.00295 -0.05787 C 0.00052 -0.05672 0.0007 -0.05718 0.00816 -0.05649 C 0.01563 -0.05579 0.03143 -0.05487 0.04149 -0.05394 C 0.05156 -0.05301 0.06163 -0.05162 0.06875 -0.05116 C 0.07587 -0.0507 0.07292 -0.05162 0.08368 -0.05116 C 0.09479 -0.0507 0.12049 -0.04977 0.13438 -0.04838 C 0.14827 -0.04699 0.15972 -0.04561 0.16771 -0.04306 C 0.1757 -0.04051 0.17952 -0.03843 0.18195 -0.03357 C 0.18438 -0.02871 0.18281 -0.01806 0.18195 -0.01343 C 0.18108 -0.0088 0.18004 -0.00672 0.17691 -0.00533 C 0.17379 -0.00394 0.17743 -0.00533 0.16268 -0.00533 C 0.14792 -0.00533 0.10261 -0.00533 0.08802 -0.00533 C 0.07344 -0.00533 0.07795 -0.00255 0.07483 -0.00533 C 0.0717 -0.00811 0.06893 -0.01551 0.06875 -0.02153 C 0.06858 -0.02755 0.07014 -0.03774 0.07379 -0.04167 C 0.07743 -0.04561 0.08715 -0.04514 0.09097 -0.04584 C 0.09479 -0.04653 0.09202 -0.04537 0.09705 -0.04584 C 0.10191 -0.0463 0.11441 -0.04792 0.12031 -0.04838 C 0.12604 -0.04885 0.12604 -0.04838 0.13247 -0.04838 C 0.13889 -0.04838 0.15174 -0.04769 0.15868 -0.04838 C 0.16545 -0.04908 0.16649 -0.05209 0.17274 -0.05255 C 0.17899 -0.05301 0.18906 -0.05116 0.19601 -0.05116 C 0.20295 -0.05116 0.20868 -0.05186 0.21424 -0.05255 C 0.21979 -0.05324 0.22344 -0.05278 0.22934 -0.05533 C 0.23524 -0.05787 0.24288 -0.06158 0.24948 -0.06737 C 0.25608 -0.07315 0.26111 -0.08102 0.26858 -0.09028 C 0.27622 -0.09954 0.27535 -0.09746 0.29497 -0.12246 C 0.31459 -0.14769 0.3684 -0.21436 0.38698 -0.23959 C 0.40556 -0.26482 0.40209 -0.25718 0.40608 -0.27315 C 0.41007 -0.28912 0.41007 -0.31783 0.41111 -0.33519 C 0.41215 -0.35255 0.41215 -0.36852 0.41215 -0.37686 C 0.41215 -0.38519 0.41285 -0.38195 0.41111 -0.38496 C 0.4092 -0.38797 0.40469 -0.39283 0.40209 -0.39445 C 0.39948 -0.39607 0.40295 -0.39445 0.39497 -0.39445 C 0.38698 -0.39445 0.3632 -0.39491 0.35365 -0.39445 C 0.34393 -0.39399 0.33976 -0.39491 0.33646 -0.39167 C 0.33299 -0.38843 0.33334 -0.40579 0.33247 -0.37547 C 0.3316 -0.34514 0.33073 -0.23889 0.33143 -0.20996 C 0.33195 -0.18102 0.3316 -0.20625 0.33524 -0.20186 C 0.33924 -0.19746 0.34375 -0.18519 0.35469 -0.18287 C 0.36545 -0.18056 0.39115 -0.18287 0.40104 -0.18843 C 0.41077 -0.19399 0.41111 -0.18473 0.4132 -0.21667 C 0.41528 -0.24862 0.41632 -0.34746 0.4132 -0.37963 C 0.41007 -0.41181 0.40625 -0.40579 0.39497 -0.40926 C 0.38351 -0.41274 0.3559 -0.40579 0.34549 -0.40116 C 0.33507 -0.39653 0.33247 -0.41019 0.33247 -0.38102 C 0.33247 -0.35186 0.33715 -0.26737 0.34549 -0.22593 C 0.35382 -0.18449 0.36684 -0.15047 0.38281 -0.13218 C 0.39879 -0.11343 0.42448 -0.11899 0.44149 -0.11459 C 0.45834 -0.11042 0.46597 -0.12362 0.48386 -0.1051 C 0.50156 -0.08658 0.5375 -0.08704 0.54861 -0.00278 C 0.55972 0.08148 0.55504 0.24051 0.55052 0.39976 " pathEditMode="relative" rAng="0" ptsTypes="AAAAAAAAAAAAAAAAAAAAAAAAAAAAAAAAAAAAAAAAAAAAAAAAAAAAAAAAAAAAAAAAAAAAAAAAAAAAAAAAAA">
                                      <p:cBhvr>
                                        <p:cTn id="16" dur="3000" fill="hold"/>
                                        <p:tgtEl>
                                          <p:spTgt spid="675849"/>
                                        </p:tgtEl>
                                        <p:attrNameLst>
                                          <p:attrName>ppt_x</p:attrName>
                                          <p:attrName>ppt_y</p:attrName>
                                        </p:attrNameLst>
                                      </p:cBhvr>
                                      <p:rCtr x="23021" y="-532"/>
                                    </p:animMotion>
                                  </p:childTnLst>
                                  <p:subTnLst>
                                    <p:set>
                                      <p:cBhvr override="childStyle">
                                        <p:cTn dur="1" fill="hold" display="0" masterRel="sameClick" afterEffect="1">
                                          <p:stCondLst>
                                            <p:cond evt="end" delay="0">
                                              <p:tn val="15"/>
                                            </p:cond>
                                          </p:stCondLst>
                                        </p:cTn>
                                        <p:tgtEl>
                                          <p:spTgt spid="67584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32C26-7953-D4F8-C418-FE57D5C5EEB2}"/>
            </a:ext>
          </a:extLst>
        </p:cNvPr>
        <p:cNvGrpSpPr/>
        <p:nvPr/>
      </p:nvGrpSpPr>
      <p:grpSpPr>
        <a:xfrm>
          <a:off x="0" y="0"/>
          <a:ext cx="0" cy="0"/>
          <a:chOff x="0" y="0"/>
          <a:chExt cx="0" cy="0"/>
        </a:xfrm>
      </p:grpSpPr>
      <p:pic>
        <p:nvPicPr>
          <p:cNvPr id="23554" name="Picture 2" descr="MAMIC-Floorplan">
            <a:extLst>
              <a:ext uri="{FF2B5EF4-FFF2-40B4-BE49-F238E27FC236}">
                <a16:creationId xmlns:a16="http://schemas.microsoft.com/office/drawing/2014/main" id="{824F4A24-D855-C5D8-6BB7-A1D1828E21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568" y="-235227"/>
            <a:ext cx="7862888"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Line 3">
            <a:extLst>
              <a:ext uri="{FF2B5EF4-FFF2-40B4-BE49-F238E27FC236}">
                <a16:creationId xmlns:a16="http://schemas.microsoft.com/office/drawing/2014/main" id="{FD6242E3-46FA-83D5-3BE3-71768D11F350}"/>
              </a:ext>
            </a:extLst>
          </p:cNvPr>
          <p:cNvSpPr>
            <a:spLocks noChangeShapeType="1"/>
          </p:cNvSpPr>
          <p:nvPr/>
        </p:nvSpPr>
        <p:spPr bwMode="auto">
          <a:xfrm flipV="1">
            <a:off x="2632075" y="3684588"/>
            <a:ext cx="0" cy="93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noProof="0" dirty="0"/>
          </a:p>
        </p:txBody>
      </p:sp>
      <p:pic>
        <p:nvPicPr>
          <p:cNvPr id="675844" name="Picture 4" descr="BD21294_">
            <a:extLst>
              <a:ext uri="{FF2B5EF4-FFF2-40B4-BE49-F238E27FC236}">
                <a16:creationId xmlns:a16="http://schemas.microsoft.com/office/drawing/2014/main" id="{DB1FD695-96EA-8DDE-24A3-7F721F0CC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426"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5" name="Picture 5" descr="BD21294_">
            <a:extLst>
              <a:ext uri="{FF2B5EF4-FFF2-40B4-BE49-F238E27FC236}">
                <a16:creationId xmlns:a16="http://schemas.microsoft.com/office/drawing/2014/main" id="{EABB005D-13FB-BDDA-FB2B-E55154F82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6"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6" name="Picture 6" descr="BD21294_">
            <a:extLst>
              <a:ext uri="{FF2B5EF4-FFF2-40B4-BE49-F238E27FC236}">
                <a16:creationId xmlns:a16="http://schemas.microsoft.com/office/drawing/2014/main" id="{2783075C-DB5A-F91A-CF50-D81EFD7EB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139"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7" name="Picture 7" descr="BD21294_">
            <a:extLst>
              <a:ext uri="{FF2B5EF4-FFF2-40B4-BE49-F238E27FC236}">
                <a16:creationId xmlns:a16="http://schemas.microsoft.com/office/drawing/2014/main" id="{2EC0741C-5F91-3544-EA0C-49D477D3B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851"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8" name="Picture 8" descr="BD21294_">
            <a:extLst>
              <a:ext uri="{FF2B5EF4-FFF2-40B4-BE49-F238E27FC236}">
                <a16:creationId xmlns:a16="http://schemas.microsoft.com/office/drawing/2014/main" id="{2359DF07-6D6C-FB1D-0E8F-85809DC20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1" y="3501009"/>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a:extLst>
              <a:ext uri="{FF2B5EF4-FFF2-40B4-BE49-F238E27FC236}">
                <a16:creationId xmlns:a16="http://schemas.microsoft.com/office/drawing/2014/main" id="{885B02B1-C65C-AF97-172D-54F593B9D07A}"/>
              </a:ext>
            </a:extLst>
          </p:cNvPr>
          <p:cNvSpPr txBox="1">
            <a:spLocks noChangeArrowheads="1"/>
          </p:cNvSpPr>
          <p:nvPr/>
        </p:nvSpPr>
        <p:spPr bwMode="auto">
          <a:xfrm>
            <a:off x="1631504" y="397152"/>
            <a:ext cx="4042260" cy="1508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panose="030F0702030302020204" pitchFamily="66" charset="0"/>
              </a:defRPr>
            </a:lvl1pPr>
            <a:lvl2pPr marL="742950" indent="-285750">
              <a:defRPr sz="2000">
                <a:solidFill>
                  <a:schemeClr val="tx1"/>
                </a:solidFill>
                <a:latin typeface="Comic Sans MS" panose="030F0702030302020204" pitchFamily="66" charset="0"/>
              </a:defRPr>
            </a:lvl2pPr>
            <a:lvl3pPr marL="1143000" indent="-228600">
              <a:defRPr sz="2000">
                <a:solidFill>
                  <a:schemeClr val="tx1"/>
                </a:solidFill>
                <a:latin typeface="Comic Sans MS" panose="030F0702030302020204" pitchFamily="66" charset="0"/>
              </a:defRPr>
            </a:lvl3pPr>
            <a:lvl4pPr marL="1600200" indent="-228600">
              <a:defRPr sz="2000">
                <a:solidFill>
                  <a:schemeClr val="tx1"/>
                </a:solidFill>
                <a:latin typeface="Comic Sans MS" panose="030F0702030302020204" pitchFamily="66" charset="0"/>
              </a:defRPr>
            </a:lvl4pPr>
            <a:lvl5pPr marL="2057400" indent="-22860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sz="3200" b="1" noProof="0" dirty="0">
                <a:solidFill>
                  <a:schemeClr val="accent2"/>
                </a:solidFill>
                <a:latin typeface="Arial" panose="020B0604020202020204" pitchFamily="34" charset="0"/>
                <a:cs typeface="Arial" panose="020B0604020202020204" pitchFamily="34" charset="0"/>
              </a:rPr>
              <a:t>New project: MESA </a:t>
            </a:r>
          </a:p>
          <a:p>
            <a:r>
              <a:rPr lang="en-US" b="1" noProof="0" dirty="0">
                <a:solidFill>
                  <a:schemeClr val="accent2"/>
                </a:solidFill>
                <a:latin typeface="Arial" panose="020B0604020202020204" pitchFamily="34" charset="0"/>
                <a:cs typeface="Arial" panose="020B0604020202020204" pitchFamily="34" charset="0"/>
              </a:rPr>
              <a:t>(Mainz Energy-recovering </a:t>
            </a:r>
          </a:p>
          <a:p>
            <a:r>
              <a:rPr lang="en-US" b="1" noProof="0" dirty="0">
                <a:solidFill>
                  <a:schemeClr val="accent2"/>
                </a:solidFill>
                <a:latin typeface="Arial" panose="020B0604020202020204" pitchFamily="34" charset="0"/>
                <a:cs typeface="Arial" panose="020B0604020202020204" pitchFamily="34" charset="0"/>
              </a:rPr>
              <a:t>Superconducting Accelerator)</a:t>
            </a:r>
          </a:p>
          <a:p>
            <a:endParaRPr lang="en-US" b="1" noProof="0" dirty="0">
              <a:solidFill>
                <a:schemeClr val="accent2"/>
              </a:solidFill>
            </a:endParaRPr>
          </a:p>
        </p:txBody>
      </p:sp>
      <p:sp>
        <p:nvSpPr>
          <p:cNvPr id="3" name="Textfeld 2">
            <a:extLst>
              <a:ext uri="{FF2B5EF4-FFF2-40B4-BE49-F238E27FC236}">
                <a16:creationId xmlns:a16="http://schemas.microsoft.com/office/drawing/2014/main" id="{14AFAE29-C68D-7AA2-6025-98840EC68E67}"/>
              </a:ext>
            </a:extLst>
          </p:cNvPr>
          <p:cNvSpPr txBox="1"/>
          <p:nvPr/>
        </p:nvSpPr>
        <p:spPr>
          <a:xfrm>
            <a:off x="1703512" y="4037092"/>
            <a:ext cx="5400600" cy="2862322"/>
          </a:xfrm>
          <a:prstGeom prst="rect">
            <a:avLst/>
          </a:prstGeom>
          <a:noFill/>
        </p:spPr>
        <p:txBody>
          <a:bodyPr wrap="square" rtlCol="0">
            <a:spAutoFit/>
          </a:bodyPr>
          <a:lstStyle/>
          <a:p>
            <a:pPr marL="285750" indent="-285750">
              <a:buFontTx/>
              <a:buChar char="-"/>
            </a:pPr>
            <a:r>
              <a:rPr lang="en-US" noProof="0" dirty="0">
                <a:latin typeface="Arial" panose="020B0604020202020204" pitchFamily="34" charset="0"/>
                <a:cs typeface="Arial" panose="020B0604020202020204" pitchFamily="34" charset="0"/>
              </a:rPr>
              <a:t>„World class“ electron scattering experiments below Pion production threshold </a:t>
            </a:r>
          </a:p>
          <a:p>
            <a:pPr marL="285750" indent="-285750">
              <a:buFontTx/>
              <a:buChar char="-"/>
            </a:pPr>
            <a:r>
              <a:rPr lang="en-US" noProof="0" dirty="0">
                <a:latin typeface="Arial" panose="020B0604020202020204" pitchFamily="34" charset="0"/>
                <a:cs typeface="Arial" panose="020B0604020202020204" pitchFamily="34" charset="0"/>
              </a:rPr>
              <a:t>Requires at least 10 times beam intensity of MAMI (1-10mA vs. 0.1mA)</a:t>
            </a:r>
          </a:p>
          <a:p>
            <a:pPr marL="285750" indent="-285750">
              <a:buFontTx/>
              <a:buChar char="-"/>
            </a:pPr>
            <a:r>
              <a:rPr lang="en-US" noProof="0" dirty="0">
                <a:latin typeface="Arial" panose="020B0604020202020204" pitchFamily="34" charset="0"/>
                <a:cs typeface="Arial" panose="020B0604020202020204" pitchFamily="34" charset="0"/>
              </a:rPr>
              <a:t>MESA  energy consumption 30% of MAMI </a:t>
            </a:r>
          </a:p>
          <a:p>
            <a:pPr marL="285750" indent="-285750">
              <a:buFontTx/>
              <a:buChar char="-"/>
            </a:pPr>
            <a:r>
              <a:rPr lang="en-US" noProof="0" dirty="0">
                <a:solidFill>
                  <a:schemeClr val="accent1">
                    <a:lumMod val="60000"/>
                    <a:lumOff val="40000"/>
                  </a:schemeClr>
                </a:solidFill>
                <a:latin typeface="Arial" panose="020B0604020202020204" pitchFamily="34" charset="0"/>
                <a:cs typeface="Arial" panose="020B0604020202020204" pitchFamily="34" charset="0"/>
              </a:rPr>
              <a:t>Blue area </a:t>
            </a:r>
            <a:r>
              <a:rPr lang="en-US" noProof="0" dirty="0">
                <a:latin typeface="Arial" panose="020B0604020202020204" pitchFamily="34" charset="0"/>
                <a:cs typeface="Arial" panose="020B0604020202020204" pitchFamily="34" charset="0"/>
              </a:rPr>
              <a:t>available for MESA </a:t>
            </a:r>
            <a:r>
              <a:rPr lang="en-US" noProof="0" dirty="0">
                <a:solidFill>
                  <a:srgbClr val="FF0000"/>
                </a:solidFill>
                <a:latin typeface="Arial" panose="020B0604020202020204" pitchFamily="34" charset="0"/>
                <a:cs typeface="Arial" panose="020B0604020202020204" pitchFamily="34" charset="0"/>
              </a:rPr>
              <a:t>+ extension building</a:t>
            </a:r>
          </a:p>
          <a:p>
            <a:pPr marL="285750" indent="-285750">
              <a:buFontTx/>
              <a:buChar char="-"/>
            </a:pPr>
            <a:endParaRPr lang="en-US" noProof="0" dirty="0">
              <a:solidFill>
                <a:schemeClr val="tx2">
                  <a:lumMod val="60000"/>
                  <a:lumOff val="40000"/>
                </a:schemeClr>
              </a:solidFill>
              <a:latin typeface="Arial" panose="020B0604020202020204" pitchFamily="34" charset="0"/>
              <a:cs typeface="Arial" panose="020B0604020202020204" pitchFamily="34" charset="0"/>
            </a:endParaRPr>
          </a:p>
          <a:p>
            <a:pPr marL="285750" indent="-285750">
              <a:buFontTx/>
              <a:buChar char="-"/>
            </a:pPr>
            <a:endParaRPr lang="en-US" noProof="0" dirty="0">
              <a:latin typeface="Arial" panose="020B0604020202020204" pitchFamily="34" charset="0"/>
              <a:cs typeface="Arial" panose="020B0604020202020204" pitchFamily="34" charset="0"/>
            </a:endParaRPr>
          </a:p>
          <a:p>
            <a:endParaRPr lang="en-US" noProof="0" dirty="0">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49748F93-7607-1893-B9FE-EF41F48757FA}"/>
              </a:ext>
            </a:extLst>
          </p:cNvPr>
          <p:cNvSpPr/>
          <p:nvPr/>
        </p:nvSpPr>
        <p:spPr>
          <a:xfrm>
            <a:off x="8400256" y="260648"/>
            <a:ext cx="1621632" cy="2880320"/>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umsplatzhalter 3">
            <a:extLst>
              <a:ext uri="{FF2B5EF4-FFF2-40B4-BE49-F238E27FC236}">
                <a16:creationId xmlns:a16="http://schemas.microsoft.com/office/drawing/2014/main" id="{B62D8FD9-575B-3E74-522C-A6850EDF0037}"/>
              </a:ext>
            </a:extLst>
          </p:cNvPr>
          <p:cNvSpPr>
            <a:spLocks noGrp="1"/>
          </p:cNvSpPr>
          <p:nvPr>
            <p:ph type="dt" sz="half" idx="10"/>
          </p:nvPr>
        </p:nvSpPr>
        <p:spPr/>
        <p:txBody>
          <a:bodyPr/>
          <a:lstStyle/>
          <a:p>
            <a:fld id="{8F4D9F24-9748-4D9E-8BFF-DA8712CC54F6}" type="datetime1">
              <a:rPr lang="en-US" noProof="0" smtClean="0"/>
              <a:t>22.09.2025</a:t>
            </a:fld>
            <a:endParaRPr lang="en-US" noProof="0" dirty="0"/>
          </a:p>
        </p:txBody>
      </p:sp>
      <p:sp>
        <p:nvSpPr>
          <p:cNvPr id="5" name="Foliennummernplatzhalter 4">
            <a:extLst>
              <a:ext uri="{FF2B5EF4-FFF2-40B4-BE49-F238E27FC236}">
                <a16:creationId xmlns:a16="http://schemas.microsoft.com/office/drawing/2014/main" id="{538257FC-A596-2BBD-2FF9-9D91ED2F2911}"/>
              </a:ext>
            </a:extLst>
          </p:cNvPr>
          <p:cNvSpPr>
            <a:spLocks noGrp="1"/>
          </p:cNvSpPr>
          <p:nvPr>
            <p:ph type="sldNum" sz="quarter" idx="12"/>
          </p:nvPr>
        </p:nvSpPr>
        <p:spPr/>
        <p:txBody>
          <a:bodyPr/>
          <a:lstStyle/>
          <a:p>
            <a:fld id="{C5569BA5-88D4-471A-9C47-F7F059789784}" type="slidenum">
              <a:rPr lang="en-US" noProof="0" smtClean="0"/>
              <a:pPr/>
              <a:t>5</a:t>
            </a:fld>
            <a:endParaRPr lang="en-US" noProof="0" dirty="0"/>
          </a:p>
        </p:txBody>
      </p:sp>
    </p:spTree>
    <p:extLst>
      <p:ext uri="{BB962C8B-B14F-4D97-AF65-F5344CB8AC3E}">
        <p14:creationId xmlns:p14="http://schemas.microsoft.com/office/powerpoint/2010/main" val="239808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59BC-0F54-0039-F8C4-3FF1B1555261}"/>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7101C65B-528E-1C12-2445-DAA753628A11}"/>
              </a:ext>
            </a:extLst>
          </p:cNvPr>
          <p:cNvSpPr>
            <a:spLocks noGrp="1"/>
          </p:cNvSpPr>
          <p:nvPr>
            <p:ph type="dt" sz="half" idx="10"/>
          </p:nvPr>
        </p:nvSpPr>
        <p:spPr/>
        <p:txBody>
          <a:bodyPr/>
          <a:lstStyle/>
          <a:p>
            <a:fld id="{FF578050-3C6E-40F8-9B0C-71879520C90F}" type="datetime1">
              <a:rPr lang="en-US" noProof="0" smtClean="0"/>
              <a:t>22.09.2025</a:t>
            </a:fld>
            <a:endParaRPr lang="en-US" noProof="0" dirty="0"/>
          </a:p>
        </p:txBody>
      </p:sp>
      <p:sp>
        <p:nvSpPr>
          <p:cNvPr id="3" name="Foliennummernplatzhalter 2">
            <a:extLst>
              <a:ext uri="{FF2B5EF4-FFF2-40B4-BE49-F238E27FC236}">
                <a16:creationId xmlns:a16="http://schemas.microsoft.com/office/drawing/2014/main" id="{C28A7662-B56F-AA3C-B122-10862A5EF8D4}"/>
              </a:ext>
            </a:extLst>
          </p:cNvPr>
          <p:cNvSpPr>
            <a:spLocks noGrp="1"/>
          </p:cNvSpPr>
          <p:nvPr>
            <p:ph type="sldNum" sz="quarter" idx="12"/>
          </p:nvPr>
        </p:nvSpPr>
        <p:spPr/>
        <p:txBody>
          <a:bodyPr/>
          <a:lstStyle/>
          <a:p>
            <a:fld id="{28B7188D-D748-495D-852A-F009470026EB}" type="slidenum">
              <a:rPr lang="en-US" noProof="0" smtClean="0"/>
              <a:t>6</a:t>
            </a:fld>
            <a:endParaRPr lang="en-US" noProof="0" dirty="0"/>
          </a:p>
        </p:txBody>
      </p:sp>
      <p:sp>
        <p:nvSpPr>
          <p:cNvPr id="4" name="Textfeld 3">
            <a:extLst>
              <a:ext uri="{FF2B5EF4-FFF2-40B4-BE49-F238E27FC236}">
                <a16:creationId xmlns:a16="http://schemas.microsoft.com/office/drawing/2014/main" id="{16DFAAFD-A5AB-ECC1-5089-F2EFC307B0B2}"/>
              </a:ext>
            </a:extLst>
          </p:cNvPr>
          <p:cNvSpPr txBox="1"/>
          <p:nvPr/>
        </p:nvSpPr>
        <p:spPr>
          <a:xfrm>
            <a:off x="1127448" y="764704"/>
            <a:ext cx="9073008" cy="3139321"/>
          </a:xfrm>
          <a:prstGeom prst="rect">
            <a:avLst/>
          </a:prstGeom>
          <a:noFill/>
        </p:spPr>
        <p:txBody>
          <a:bodyPr wrap="square" rtlCol="0">
            <a:spAutoFit/>
          </a:bodyPr>
          <a:lstStyle/>
          <a:p>
            <a:r>
              <a:rPr lang="en-US" noProof="0" dirty="0"/>
              <a:t>MESA has a  goal related to the development of particle </a:t>
            </a:r>
            <a:r>
              <a:rPr lang="en-US" noProof="0" dirty="0" err="1"/>
              <a:t>acclerators</a:t>
            </a:r>
            <a:r>
              <a:rPr lang="en-US" noProof="0" dirty="0"/>
              <a:t>: </a:t>
            </a:r>
          </a:p>
          <a:p>
            <a:r>
              <a:rPr lang="en-US" noProof="0" dirty="0"/>
              <a:t> </a:t>
            </a:r>
          </a:p>
          <a:p>
            <a:endParaRPr lang="en-US" noProof="0" dirty="0"/>
          </a:p>
          <a:p>
            <a:endParaRPr lang="en-US" noProof="0" dirty="0"/>
          </a:p>
          <a:p>
            <a:endParaRPr lang="en-US" noProof="0" dirty="0"/>
          </a:p>
          <a:p>
            <a:pPr algn="ctr"/>
            <a:r>
              <a:rPr lang="en-US" sz="3600" b="1" noProof="0" dirty="0">
                <a:solidFill>
                  <a:srgbClr val="FF0000"/>
                </a:solidFill>
              </a:rPr>
              <a:t>MESA as multi-turn SRF ERL will help extrapolating towards large scale ERL-projects, </a:t>
            </a:r>
          </a:p>
          <a:p>
            <a:pPr algn="ctr"/>
            <a:r>
              <a:rPr lang="en-US" sz="3600" b="1" noProof="0" dirty="0">
                <a:solidFill>
                  <a:srgbClr val="FF0000"/>
                </a:solidFill>
              </a:rPr>
              <a:t>i.e. reduce project risks </a:t>
            </a:r>
          </a:p>
        </p:txBody>
      </p:sp>
    </p:spTree>
    <p:extLst>
      <p:ext uri="{BB962C8B-B14F-4D97-AF65-F5344CB8AC3E}">
        <p14:creationId xmlns:p14="http://schemas.microsoft.com/office/powerpoint/2010/main" val="257227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1A3C-B33C-F206-5BD2-35CD2F5B14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8B7587-91F4-AA59-DEA0-0BF00F8BD433}"/>
              </a:ext>
            </a:extLst>
          </p:cNvPr>
          <p:cNvSpPr>
            <a:spLocks noGrp="1"/>
          </p:cNvSpPr>
          <p:nvPr>
            <p:ph type="title"/>
          </p:nvPr>
        </p:nvSpPr>
        <p:spPr>
          <a:xfrm>
            <a:off x="609600" y="61235"/>
            <a:ext cx="10972800" cy="1143000"/>
          </a:xfrm>
        </p:spPr>
        <p:txBody>
          <a:bodyPr/>
          <a:lstStyle/>
          <a:p>
            <a:r>
              <a:rPr lang="en-US" noProof="0" dirty="0"/>
              <a:t>MESA in the (future) Landscape</a:t>
            </a:r>
          </a:p>
        </p:txBody>
      </p:sp>
      <p:sp>
        <p:nvSpPr>
          <p:cNvPr id="3" name="Datumsplatzhalter 2">
            <a:extLst>
              <a:ext uri="{FF2B5EF4-FFF2-40B4-BE49-F238E27FC236}">
                <a16:creationId xmlns:a16="http://schemas.microsoft.com/office/drawing/2014/main" id="{7981E9CA-2EDB-14B4-C337-975DF8B21A5A}"/>
              </a:ext>
            </a:extLst>
          </p:cNvPr>
          <p:cNvSpPr>
            <a:spLocks noGrp="1"/>
          </p:cNvSpPr>
          <p:nvPr>
            <p:ph type="dt" sz="half" idx="10"/>
          </p:nvPr>
        </p:nvSpPr>
        <p:spPr/>
        <p:txBody>
          <a:bodyPr/>
          <a:lstStyle/>
          <a:p>
            <a:fld id="{9B5ACCE7-D738-4FB7-B1E8-66E8F223E482}" type="datetime1">
              <a:rPr lang="en-US" noProof="0" smtClean="0"/>
              <a:t>22.09.2025</a:t>
            </a:fld>
            <a:endParaRPr lang="en-US" noProof="0" dirty="0"/>
          </a:p>
        </p:txBody>
      </p:sp>
      <p:sp>
        <p:nvSpPr>
          <p:cNvPr id="4" name="Foliennummernplatzhalter 3">
            <a:extLst>
              <a:ext uri="{FF2B5EF4-FFF2-40B4-BE49-F238E27FC236}">
                <a16:creationId xmlns:a16="http://schemas.microsoft.com/office/drawing/2014/main" id="{A29A2271-C8BC-C682-7E9F-D224895F5933}"/>
              </a:ext>
            </a:extLst>
          </p:cNvPr>
          <p:cNvSpPr>
            <a:spLocks noGrp="1"/>
          </p:cNvSpPr>
          <p:nvPr>
            <p:ph type="sldNum" sz="quarter" idx="12"/>
          </p:nvPr>
        </p:nvSpPr>
        <p:spPr/>
        <p:txBody>
          <a:bodyPr/>
          <a:lstStyle/>
          <a:p>
            <a:fld id="{C5569BA5-88D4-471A-9C47-F7F059789784}" type="slidenum">
              <a:rPr lang="en-US" noProof="0" smtClean="0"/>
              <a:pPr/>
              <a:t>7</a:t>
            </a:fld>
            <a:endParaRPr lang="en-US" noProof="0" dirty="0"/>
          </a:p>
        </p:txBody>
      </p:sp>
      <p:pic>
        <p:nvPicPr>
          <p:cNvPr id="6" name="Grafik 5">
            <a:extLst>
              <a:ext uri="{FF2B5EF4-FFF2-40B4-BE49-F238E27FC236}">
                <a16:creationId xmlns:a16="http://schemas.microsoft.com/office/drawing/2014/main" id="{902AF0A8-7706-0505-FD63-51393A2F71E2}"/>
              </a:ext>
            </a:extLst>
          </p:cNvPr>
          <p:cNvPicPr>
            <a:picLocks noChangeAspect="1"/>
          </p:cNvPicPr>
          <p:nvPr/>
        </p:nvPicPr>
        <p:blipFill>
          <a:blip r:embed="rId2"/>
          <a:stretch>
            <a:fillRect/>
          </a:stretch>
        </p:blipFill>
        <p:spPr>
          <a:xfrm>
            <a:off x="2423592" y="1944886"/>
            <a:ext cx="5724525" cy="4048125"/>
          </a:xfrm>
          <a:prstGeom prst="rect">
            <a:avLst/>
          </a:prstGeom>
        </p:spPr>
      </p:pic>
      <p:cxnSp>
        <p:nvCxnSpPr>
          <p:cNvPr id="8" name="Gerader Verbinder 7">
            <a:extLst>
              <a:ext uri="{FF2B5EF4-FFF2-40B4-BE49-F238E27FC236}">
                <a16:creationId xmlns:a16="http://schemas.microsoft.com/office/drawing/2014/main" id="{BA6FA306-2C6E-4010-B854-640C1B565375}"/>
              </a:ext>
            </a:extLst>
          </p:cNvPr>
          <p:cNvCxnSpPr>
            <a:cxnSpLocks/>
          </p:cNvCxnSpPr>
          <p:nvPr/>
        </p:nvCxnSpPr>
        <p:spPr>
          <a:xfrm flipV="1">
            <a:off x="3971875" y="4055335"/>
            <a:ext cx="1551378" cy="16575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2720A04-F681-4B72-829A-A690E51437E4}"/>
              </a:ext>
            </a:extLst>
          </p:cNvPr>
          <p:cNvCxnSpPr>
            <a:cxnSpLocks/>
          </p:cNvCxnSpPr>
          <p:nvPr/>
        </p:nvCxnSpPr>
        <p:spPr>
          <a:xfrm flipV="1">
            <a:off x="6312024" y="3789040"/>
            <a:ext cx="144016" cy="26997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0CB674FC-F5E2-AD4C-E306-EBC313A851FC}"/>
              </a:ext>
            </a:extLst>
          </p:cNvPr>
          <p:cNvCxnSpPr>
            <a:cxnSpLocks/>
          </p:cNvCxnSpPr>
          <p:nvPr/>
        </p:nvCxnSpPr>
        <p:spPr>
          <a:xfrm flipV="1">
            <a:off x="5663952" y="4055335"/>
            <a:ext cx="576064" cy="3679"/>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DF498E03-ED9D-BFF1-28D4-7C9EB5E61B12}"/>
              </a:ext>
            </a:extLst>
          </p:cNvPr>
          <p:cNvCxnSpPr>
            <a:cxnSpLocks/>
          </p:cNvCxnSpPr>
          <p:nvPr/>
        </p:nvCxnSpPr>
        <p:spPr>
          <a:xfrm flipV="1">
            <a:off x="6528048" y="2924944"/>
            <a:ext cx="0" cy="675047"/>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B93DDD47-5B12-3BA8-BA7F-CE1E0982E65A}"/>
              </a:ext>
            </a:extLst>
          </p:cNvPr>
          <p:cNvSpPr/>
          <p:nvPr/>
        </p:nvSpPr>
        <p:spPr>
          <a:xfrm>
            <a:off x="6293966" y="3980896"/>
            <a:ext cx="144016" cy="1488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Gerader Verbinder 21">
            <a:extLst>
              <a:ext uri="{FF2B5EF4-FFF2-40B4-BE49-F238E27FC236}">
                <a16:creationId xmlns:a16="http://schemas.microsoft.com/office/drawing/2014/main" id="{F11D1EC1-D0D3-E7E1-EA6C-6CF802E840C9}"/>
              </a:ext>
            </a:extLst>
          </p:cNvPr>
          <p:cNvCxnSpPr/>
          <p:nvPr/>
        </p:nvCxnSpPr>
        <p:spPr>
          <a:xfrm flipH="1" flipV="1">
            <a:off x="6456040" y="4055335"/>
            <a:ext cx="2448272" cy="45378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77200F71-058E-E3E4-D2ED-881D1CE28FC2}"/>
              </a:ext>
            </a:extLst>
          </p:cNvPr>
          <p:cNvSpPr txBox="1"/>
          <p:nvPr/>
        </p:nvSpPr>
        <p:spPr>
          <a:xfrm>
            <a:off x="8918830" y="4365104"/>
            <a:ext cx="1446230" cy="646331"/>
          </a:xfrm>
          <a:prstGeom prst="rect">
            <a:avLst/>
          </a:prstGeom>
          <a:noFill/>
        </p:spPr>
        <p:txBody>
          <a:bodyPr wrap="none" rtlCol="0">
            <a:spAutoFit/>
          </a:bodyPr>
          <a:lstStyle/>
          <a:p>
            <a:r>
              <a:rPr lang="en-US" noProof="0" dirty="0"/>
              <a:t>MESA stage 2</a:t>
            </a:r>
          </a:p>
          <a:p>
            <a:r>
              <a:rPr lang="en-US" noProof="0" dirty="0"/>
              <a:t>(10mA)</a:t>
            </a:r>
          </a:p>
        </p:txBody>
      </p:sp>
      <p:sp>
        <p:nvSpPr>
          <p:cNvPr id="27" name="Textfeld 26">
            <a:extLst>
              <a:ext uri="{FF2B5EF4-FFF2-40B4-BE49-F238E27FC236}">
                <a16:creationId xmlns:a16="http://schemas.microsoft.com/office/drawing/2014/main" id="{D0BC8127-6B6D-0AB3-9E8A-44D4842F442E}"/>
              </a:ext>
            </a:extLst>
          </p:cNvPr>
          <p:cNvSpPr txBox="1"/>
          <p:nvPr/>
        </p:nvSpPr>
        <p:spPr>
          <a:xfrm>
            <a:off x="637122" y="1270191"/>
            <a:ext cx="9232464" cy="369332"/>
          </a:xfrm>
          <a:prstGeom prst="rect">
            <a:avLst/>
          </a:prstGeom>
          <a:noFill/>
        </p:spPr>
        <p:txBody>
          <a:bodyPr wrap="none" rtlCol="0">
            <a:spAutoFit/>
          </a:bodyPr>
          <a:lstStyle/>
          <a:p>
            <a:r>
              <a:rPr lang="en-US" noProof="0" dirty="0"/>
              <a:t>The largest beam power in multi-turn superconducting ERL has been achieved at TU-Darmstadt !</a:t>
            </a:r>
          </a:p>
        </p:txBody>
      </p:sp>
      <p:sp>
        <p:nvSpPr>
          <p:cNvPr id="31" name="Textfeld 30">
            <a:extLst>
              <a:ext uri="{FF2B5EF4-FFF2-40B4-BE49-F238E27FC236}">
                <a16:creationId xmlns:a16="http://schemas.microsoft.com/office/drawing/2014/main" id="{3E284185-833B-2B1A-0200-30F3E9D69C50}"/>
              </a:ext>
            </a:extLst>
          </p:cNvPr>
          <p:cNvSpPr txBox="1"/>
          <p:nvPr/>
        </p:nvSpPr>
        <p:spPr>
          <a:xfrm>
            <a:off x="8034146" y="2198098"/>
            <a:ext cx="2448272" cy="584775"/>
          </a:xfrm>
          <a:prstGeom prst="rect">
            <a:avLst/>
          </a:prstGeom>
          <a:noFill/>
        </p:spPr>
        <p:txBody>
          <a:bodyPr wrap="square" rtlCol="0">
            <a:spAutoFit/>
          </a:bodyPr>
          <a:lstStyle/>
          <a:p>
            <a:r>
              <a:rPr lang="en-US" sz="800" noProof="0" dirty="0"/>
              <a:t>European strategy for particle physics </a:t>
            </a:r>
          </a:p>
          <a:p>
            <a:r>
              <a:rPr lang="en-US" sz="800" noProof="0" dirty="0"/>
              <a:t>Accelerator R&amp;D roadmap </a:t>
            </a:r>
          </a:p>
          <a:p>
            <a:r>
              <a:rPr lang="en-US" sz="800" noProof="0" dirty="0"/>
              <a:t>CERN 2022-01</a:t>
            </a:r>
          </a:p>
          <a:p>
            <a:r>
              <a:rPr lang="en-US" sz="800" noProof="0" dirty="0"/>
              <a:t>(modified)</a:t>
            </a:r>
          </a:p>
        </p:txBody>
      </p:sp>
    </p:spTree>
    <p:extLst>
      <p:ext uri="{BB962C8B-B14F-4D97-AF65-F5344CB8AC3E}">
        <p14:creationId xmlns:p14="http://schemas.microsoft.com/office/powerpoint/2010/main" val="401220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95B47-7132-2BF1-871B-C7653CA4C94F}"/>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C3C9E07C-9842-D744-D81B-7E1317B4A5D6}"/>
              </a:ext>
            </a:extLst>
          </p:cNvPr>
          <p:cNvSpPr>
            <a:spLocks noGrp="1"/>
          </p:cNvSpPr>
          <p:nvPr>
            <p:ph type="dt" sz="half" idx="10"/>
          </p:nvPr>
        </p:nvSpPr>
        <p:spPr/>
        <p:txBody>
          <a:bodyPr/>
          <a:lstStyle/>
          <a:p>
            <a:fld id="{FF578050-3C6E-40F8-9B0C-71879520C90F}" type="datetime1">
              <a:rPr lang="en-US" noProof="0" smtClean="0"/>
              <a:t>22.09.2025</a:t>
            </a:fld>
            <a:endParaRPr lang="en-US" noProof="0" dirty="0"/>
          </a:p>
        </p:txBody>
      </p:sp>
      <p:sp>
        <p:nvSpPr>
          <p:cNvPr id="3" name="Foliennummernplatzhalter 2">
            <a:extLst>
              <a:ext uri="{FF2B5EF4-FFF2-40B4-BE49-F238E27FC236}">
                <a16:creationId xmlns:a16="http://schemas.microsoft.com/office/drawing/2014/main" id="{FA0A7797-DD0A-2110-577D-C44FCECDD0C4}"/>
              </a:ext>
            </a:extLst>
          </p:cNvPr>
          <p:cNvSpPr>
            <a:spLocks noGrp="1"/>
          </p:cNvSpPr>
          <p:nvPr>
            <p:ph type="sldNum" sz="quarter" idx="12"/>
          </p:nvPr>
        </p:nvSpPr>
        <p:spPr/>
        <p:txBody>
          <a:bodyPr/>
          <a:lstStyle/>
          <a:p>
            <a:fld id="{28B7188D-D748-495D-852A-F009470026EB}" type="slidenum">
              <a:rPr lang="en-US" noProof="0" smtClean="0"/>
              <a:t>8</a:t>
            </a:fld>
            <a:endParaRPr lang="en-US" noProof="0" dirty="0"/>
          </a:p>
        </p:txBody>
      </p:sp>
      <p:sp>
        <p:nvSpPr>
          <p:cNvPr id="4" name="Textfeld 3">
            <a:extLst>
              <a:ext uri="{FF2B5EF4-FFF2-40B4-BE49-F238E27FC236}">
                <a16:creationId xmlns:a16="http://schemas.microsoft.com/office/drawing/2014/main" id="{3DF835CA-0A98-591B-1230-7D2DA2E3ABB8}"/>
              </a:ext>
            </a:extLst>
          </p:cNvPr>
          <p:cNvSpPr txBox="1"/>
          <p:nvPr/>
        </p:nvSpPr>
        <p:spPr>
          <a:xfrm>
            <a:off x="1127448" y="764704"/>
            <a:ext cx="9073008" cy="3139321"/>
          </a:xfrm>
          <a:prstGeom prst="rect">
            <a:avLst/>
          </a:prstGeom>
          <a:noFill/>
        </p:spPr>
        <p:txBody>
          <a:bodyPr wrap="square" rtlCol="0">
            <a:spAutoFit/>
          </a:bodyPr>
          <a:lstStyle/>
          <a:p>
            <a:r>
              <a:rPr lang="en-US" noProof="0" dirty="0"/>
              <a:t>MESA has another scientific goal: </a:t>
            </a:r>
          </a:p>
          <a:p>
            <a:r>
              <a:rPr lang="en-US" noProof="0" dirty="0"/>
              <a:t> </a:t>
            </a:r>
          </a:p>
          <a:p>
            <a:endParaRPr lang="en-US" noProof="0" dirty="0"/>
          </a:p>
          <a:p>
            <a:endParaRPr lang="en-US" noProof="0" dirty="0"/>
          </a:p>
          <a:p>
            <a:endParaRPr lang="en-US" noProof="0" dirty="0"/>
          </a:p>
          <a:p>
            <a:pPr algn="ctr"/>
            <a:r>
              <a:rPr lang="en-US" sz="3600" b="1" noProof="0" dirty="0">
                <a:solidFill>
                  <a:srgbClr val="FF0000"/>
                </a:solidFill>
              </a:rPr>
              <a:t>MESA is a machine that is optimized to serve </a:t>
            </a:r>
          </a:p>
          <a:p>
            <a:pPr algn="ctr"/>
            <a:r>
              <a:rPr lang="en-US" sz="3600" b="1" noProof="0" dirty="0">
                <a:solidFill>
                  <a:srgbClr val="FF0000"/>
                </a:solidFill>
              </a:rPr>
              <a:t>specific nuclear and </a:t>
            </a:r>
          </a:p>
          <a:p>
            <a:pPr algn="ctr"/>
            <a:r>
              <a:rPr lang="en-US" sz="3600" b="1" noProof="0" dirty="0">
                <a:solidFill>
                  <a:srgbClr val="FF0000"/>
                </a:solidFill>
              </a:rPr>
              <a:t>particle physics experiments  </a:t>
            </a:r>
          </a:p>
        </p:txBody>
      </p:sp>
    </p:spTree>
    <p:extLst>
      <p:ext uri="{BB962C8B-B14F-4D97-AF65-F5344CB8AC3E}">
        <p14:creationId xmlns:p14="http://schemas.microsoft.com/office/powerpoint/2010/main" val="196877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DFD4-F9E3-7454-EC69-CA0734181B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36955D-99A5-B30B-6172-4B541A9EAFEF}"/>
              </a:ext>
            </a:extLst>
          </p:cNvPr>
          <p:cNvSpPr>
            <a:spLocks noGrp="1"/>
          </p:cNvSpPr>
          <p:nvPr>
            <p:ph type="title"/>
          </p:nvPr>
        </p:nvSpPr>
        <p:spPr>
          <a:xfrm>
            <a:off x="695400" y="57278"/>
            <a:ext cx="10972800" cy="1143000"/>
          </a:xfrm>
        </p:spPr>
        <p:txBody>
          <a:bodyPr/>
          <a:lstStyle/>
          <a:p>
            <a:r>
              <a:rPr lang="en-US" noProof="0" dirty="0"/>
              <a:t>MESA Operational modes &amp; Experiments </a:t>
            </a:r>
          </a:p>
        </p:txBody>
      </p:sp>
      <p:sp>
        <p:nvSpPr>
          <p:cNvPr id="3" name="Textfeld 2">
            <a:extLst>
              <a:ext uri="{FF2B5EF4-FFF2-40B4-BE49-F238E27FC236}">
                <a16:creationId xmlns:a16="http://schemas.microsoft.com/office/drawing/2014/main" id="{973EB259-1BFC-0315-74B3-0C2109C3A54F}"/>
              </a:ext>
            </a:extLst>
          </p:cNvPr>
          <p:cNvSpPr txBox="1"/>
          <p:nvPr/>
        </p:nvSpPr>
        <p:spPr>
          <a:xfrm rot="1996581">
            <a:off x="9707550" y="2901216"/>
            <a:ext cx="855004" cy="215444"/>
          </a:xfrm>
          <a:prstGeom prst="rect">
            <a:avLst/>
          </a:prstGeom>
          <a:solidFill>
            <a:schemeClr val="bg1"/>
          </a:solidFill>
        </p:spPr>
        <p:txBody>
          <a:bodyPr wrap="square" rtlCol="0">
            <a:spAutoFit/>
          </a:bodyPr>
          <a:lstStyle/>
          <a:p>
            <a:r>
              <a:rPr lang="en-US" sz="800" noProof="0" dirty="0"/>
              <a:t>Dark-MESA</a:t>
            </a:r>
          </a:p>
        </p:txBody>
      </p:sp>
      <p:pic>
        <p:nvPicPr>
          <p:cNvPr id="9" name="Grafik 8">
            <a:extLst>
              <a:ext uri="{FF2B5EF4-FFF2-40B4-BE49-F238E27FC236}">
                <a16:creationId xmlns:a16="http://schemas.microsoft.com/office/drawing/2014/main" id="{444CAEA6-9AE7-17D7-119F-E704586DE354}"/>
              </a:ext>
            </a:extLst>
          </p:cNvPr>
          <p:cNvPicPr>
            <a:picLocks noChangeAspect="1"/>
          </p:cNvPicPr>
          <p:nvPr/>
        </p:nvPicPr>
        <p:blipFill>
          <a:blip r:embed="rId2"/>
          <a:stretch>
            <a:fillRect/>
          </a:stretch>
        </p:blipFill>
        <p:spPr>
          <a:xfrm>
            <a:off x="3983818" y="1340768"/>
            <a:ext cx="8208182" cy="5116310"/>
          </a:xfrm>
          <a:prstGeom prst="rect">
            <a:avLst/>
          </a:prstGeom>
        </p:spPr>
      </p:pic>
      <p:graphicFrame>
        <p:nvGraphicFramePr>
          <p:cNvPr id="18" name="Tabelle 18">
            <a:extLst>
              <a:ext uri="{FF2B5EF4-FFF2-40B4-BE49-F238E27FC236}">
                <a16:creationId xmlns:a16="http://schemas.microsoft.com/office/drawing/2014/main" id="{010F0BA8-CF30-F665-B2CD-75D504898652}"/>
              </a:ext>
            </a:extLst>
          </p:cNvPr>
          <p:cNvGraphicFramePr>
            <a:graphicFrameLocks noGrp="1"/>
          </p:cNvGraphicFramePr>
          <p:nvPr>
            <p:extLst>
              <p:ext uri="{D42A27DB-BD31-4B8C-83A1-F6EECF244321}">
                <p14:modId xmlns:p14="http://schemas.microsoft.com/office/powerpoint/2010/main" val="121948738"/>
              </p:ext>
            </p:extLst>
          </p:nvPr>
        </p:nvGraphicFramePr>
        <p:xfrm>
          <a:off x="335360" y="980728"/>
          <a:ext cx="4175713" cy="1859280"/>
        </p:xfrm>
        <a:graphic>
          <a:graphicData uri="http://schemas.openxmlformats.org/drawingml/2006/table">
            <a:tbl>
              <a:tblPr firstRow="1" bandRow="1">
                <a:tableStyleId>{5C22544A-7EE6-4342-B048-85BDC9FD1C3A}</a:tableStyleId>
              </a:tblPr>
              <a:tblGrid>
                <a:gridCol w="1511419">
                  <a:extLst>
                    <a:ext uri="{9D8B030D-6E8A-4147-A177-3AD203B41FA5}">
                      <a16:colId xmlns:a16="http://schemas.microsoft.com/office/drawing/2014/main" val="3991767359"/>
                    </a:ext>
                  </a:extLst>
                </a:gridCol>
                <a:gridCol w="1224136">
                  <a:extLst>
                    <a:ext uri="{9D8B030D-6E8A-4147-A177-3AD203B41FA5}">
                      <a16:colId xmlns:a16="http://schemas.microsoft.com/office/drawing/2014/main" val="3969373852"/>
                    </a:ext>
                  </a:extLst>
                </a:gridCol>
                <a:gridCol w="1440158">
                  <a:extLst>
                    <a:ext uri="{9D8B030D-6E8A-4147-A177-3AD203B41FA5}">
                      <a16:colId xmlns:a16="http://schemas.microsoft.com/office/drawing/2014/main" val="3181386958"/>
                    </a:ext>
                  </a:extLst>
                </a:gridCol>
              </a:tblGrid>
              <a:tr h="370840">
                <a:tc>
                  <a:txBody>
                    <a:bodyPr/>
                    <a:lstStyle/>
                    <a:p>
                      <a:r>
                        <a:rPr lang="en-US" sz="1600" noProof="0" dirty="0"/>
                        <a:t>Op-mode</a:t>
                      </a:r>
                    </a:p>
                  </a:txBody>
                  <a:tcPr/>
                </a:tc>
                <a:tc>
                  <a:txBody>
                    <a:bodyPr/>
                    <a:lstStyle/>
                    <a:p>
                      <a:r>
                        <a:rPr lang="en-US" sz="1600" noProof="0" dirty="0"/>
                        <a:t>Target</a:t>
                      </a:r>
                    </a:p>
                  </a:txBody>
                  <a:tcPr/>
                </a:tc>
                <a:tc>
                  <a:txBody>
                    <a:bodyPr/>
                    <a:lstStyle/>
                    <a:p>
                      <a:r>
                        <a:rPr lang="en-US" sz="1600" noProof="0" dirty="0"/>
                        <a:t>Beam </a:t>
                      </a:r>
                      <a:r>
                        <a:rPr lang="en-US" sz="1600" noProof="0" dirty="0" err="1"/>
                        <a:t>power@target</a:t>
                      </a:r>
                      <a:endParaRPr lang="en-US" sz="1600" noProof="0" dirty="0"/>
                    </a:p>
                  </a:txBody>
                  <a:tcPr/>
                </a:tc>
                <a:extLst>
                  <a:ext uri="{0D108BD9-81ED-4DB2-BD59-A6C34878D82A}">
                    <a16:rowId xmlns:a16="http://schemas.microsoft.com/office/drawing/2014/main" val="3930021882"/>
                  </a:ext>
                </a:extLst>
              </a:tr>
              <a:tr h="370840">
                <a:tc>
                  <a:txBody>
                    <a:bodyPr/>
                    <a:lstStyle/>
                    <a:p>
                      <a:r>
                        <a:rPr lang="en-US" noProof="0" dirty="0"/>
                        <a:t>Ext. Beam</a:t>
                      </a:r>
                    </a:p>
                    <a:p>
                      <a:r>
                        <a:rPr lang="en-US" noProof="0" dirty="0"/>
                        <a:t>(EB)</a:t>
                      </a:r>
                    </a:p>
                  </a:txBody>
                  <a:tcPr>
                    <a:solidFill>
                      <a:srgbClr val="FFC000"/>
                    </a:solidFill>
                  </a:tcPr>
                </a:tc>
                <a:tc>
                  <a:txBody>
                    <a:bodyPr/>
                    <a:lstStyle/>
                    <a:p>
                      <a:r>
                        <a:rPr lang="en-US" noProof="0" dirty="0"/>
                        <a:t>Solid/</a:t>
                      </a:r>
                    </a:p>
                    <a:p>
                      <a:r>
                        <a:rPr lang="en-US" noProof="0" dirty="0"/>
                        <a:t>Liquid</a:t>
                      </a:r>
                    </a:p>
                  </a:txBody>
                  <a:tcPr>
                    <a:solidFill>
                      <a:srgbClr val="FFC000"/>
                    </a:solidFill>
                  </a:tcPr>
                </a:tc>
                <a:tc>
                  <a:txBody>
                    <a:bodyPr/>
                    <a:lstStyle/>
                    <a:p>
                      <a:r>
                        <a:rPr lang="en-US" noProof="0" dirty="0"/>
                        <a:t>0-25kW</a:t>
                      </a:r>
                    </a:p>
                  </a:txBody>
                  <a:tcPr>
                    <a:solidFill>
                      <a:srgbClr val="FFC000"/>
                    </a:solidFill>
                  </a:tcPr>
                </a:tc>
                <a:extLst>
                  <a:ext uri="{0D108BD9-81ED-4DB2-BD59-A6C34878D82A}">
                    <a16:rowId xmlns:a16="http://schemas.microsoft.com/office/drawing/2014/main" val="36781882"/>
                  </a:ext>
                </a:extLst>
              </a:tr>
              <a:tr h="370840">
                <a:tc>
                  <a:txBody>
                    <a:bodyPr/>
                    <a:lstStyle/>
                    <a:p>
                      <a:r>
                        <a:rPr lang="en-US" noProof="0" dirty="0"/>
                        <a:t>Energy recovery(ERL)</a:t>
                      </a:r>
                    </a:p>
                  </a:txBody>
                  <a:tcPr>
                    <a:solidFill>
                      <a:srgbClr val="FFC000"/>
                    </a:solidFill>
                  </a:tcPr>
                </a:tc>
                <a:tc>
                  <a:txBody>
                    <a:bodyPr/>
                    <a:lstStyle/>
                    <a:p>
                      <a:r>
                        <a:rPr lang="en-US" noProof="0" dirty="0"/>
                        <a:t>Gas-jet</a:t>
                      </a:r>
                    </a:p>
                  </a:txBody>
                  <a:tcPr>
                    <a:solidFill>
                      <a:srgbClr val="FFC000"/>
                    </a:solidFill>
                  </a:tcPr>
                </a:tc>
                <a:tc>
                  <a:txBody>
                    <a:bodyPr/>
                    <a:lstStyle/>
                    <a:p>
                      <a:r>
                        <a:rPr lang="en-US" noProof="0" dirty="0"/>
                        <a:t>0.1-1MW</a:t>
                      </a:r>
                    </a:p>
                  </a:txBody>
                  <a:tcPr>
                    <a:solidFill>
                      <a:srgbClr val="FFC000"/>
                    </a:solidFill>
                  </a:tcPr>
                </a:tc>
                <a:extLst>
                  <a:ext uri="{0D108BD9-81ED-4DB2-BD59-A6C34878D82A}">
                    <a16:rowId xmlns:a16="http://schemas.microsoft.com/office/drawing/2014/main" val="482019231"/>
                  </a:ext>
                </a:extLst>
              </a:tr>
            </a:tbl>
          </a:graphicData>
        </a:graphic>
      </p:graphicFrame>
      <p:sp>
        <p:nvSpPr>
          <p:cNvPr id="4" name="Datumsplatzhalter 3">
            <a:extLst>
              <a:ext uri="{FF2B5EF4-FFF2-40B4-BE49-F238E27FC236}">
                <a16:creationId xmlns:a16="http://schemas.microsoft.com/office/drawing/2014/main" id="{70A06DDC-4331-FA48-2993-A135E906AE68}"/>
              </a:ext>
            </a:extLst>
          </p:cNvPr>
          <p:cNvSpPr>
            <a:spLocks noGrp="1"/>
          </p:cNvSpPr>
          <p:nvPr>
            <p:ph type="dt" sz="half" idx="10"/>
          </p:nvPr>
        </p:nvSpPr>
        <p:spPr/>
        <p:txBody>
          <a:bodyPr/>
          <a:lstStyle/>
          <a:p>
            <a:fld id="{942DAD66-C88C-4EB6-852C-3F9677606B57}" type="datetime1">
              <a:rPr lang="en-US" noProof="0" smtClean="0"/>
              <a:t>22.09.2025</a:t>
            </a:fld>
            <a:endParaRPr lang="en-US" noProof="0" dirty="0"/>
          </a:p>
        </p:txBody>
      </p:sp>
      <p:sp>
        <p:nvSpPr>
          <p:cNvPr id="5" name="Foliennummernplatzhalter 4">
            <a:extLst>
              <a:ext uri="{FF2B5EF4-FFF2-40B4-BE49-F238E27FC236}">
                <a16:creationId xmlns:a16="http://schemas.microsoft.com/office/drawing/2014/main" id="{AB2D068E-621F-1669-FCEA-2FBFB106C95D}"/>
              </a:ext>
            </a:extLst>
          </p:cNvPr>
          <p:cNvSpPr>
            <a:spLocks noGrp="1"/>
          </p:cNvSpPr>
          <p:nvPr>
            <p:ph type="sldNum" sz="quarter" idx="12"/>
          </p:nvPr>
        </p:nvSpPr>
        <p:spPr/>
        <p:txBody>
          <a:bodyPr/>
          <a:lstStyle/>
          <a:p>
            <a:fld id="{C5569BA5-88D4-471A-9C47-F7F059789784}" type="slidenum">
              <a:rPr lang="en-US" noProof="0" smtClean="0"/>
              <a:pPr/>
              <a:t>9</a:t>
            </a:fld>
            <a:endParaRPr lang="en-US" noProof="0" dirty="0"/>
          </a:p>
        </p:txBody>
      </p:sp>
    </p:spTree>
    <p:extLst>
      <p:ext uri="{BB962C8B-B14F-4D97-AF65-F5344CB8AC3E}">
        <p14:creationId xmlns:p14="http://schemas.microsoft.com/office/powerpoint/2010/main" val="1015151626"/>
      </p:ext>
    </p:extLst>
  </p:cSld>
  <p:clrMapOvr>
    <a:masterClrMapping/>
  </p:clrMapOvr>
</p:sld>
</file>

<file path=ppt/theme/theme1.xml><?xml version="1.0" encoding="utf-8"?>
<a:theme xmlns:a="http://schemas.openxmlformats.org/drawingml/2006/main" name="PRISM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PRISMA</Template>
  <TotalTime>0</TotalTime>
  <Words>2481</Words>
  <Application>Microsoft Office PowerPoint</Application>
  <PresentationFormat>Breitbild</PresentationFormat>
  <Paragraphs>423</Paragraphs>
  <Slides>39</Slides>
  <Notes>4</Notes>
  <HiddenSlides>0</HiddenSlides>
  <MMClips>1</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39</vt:i4>
      </vt:variant>
    </vt:vector>
  </HeadingPairs>
  <TitlesOfParts>
    <vt:vector size="49" baseType="lpstr">
      <vt:lpstr>Arial</vt:lpstr>
      <vt:lpstr>Calibri</vt:lpstr>
      <vt:lpstr>Cambria Math</vt:lpstr>
      <vt:lpstr>CharisSIL</vt:lpstr>
      <vt:lpstr>CMR10</vt:lpstr>
      <vt:lpstr>Minion Pro</vt:lpstr>
      <vt:lpstr>Symbol</vt:lpstr>
      <vt:lpstr>Wingdings</vt:lpstr>
      <vt:lpstr>PRISMA</vt:lpstr>
      <vt:lpstr>Benutzerdefiniertes Design</vt:lpstr>
      <vt:lpstr>Status MESA </vt:lpstr>
      <vt:lpstr>Outline</vt:lpstr>
      <vt:lpstr>Large Scale ERL‘s: The LHeC </vt:lpstr>
      <vt:lpstr>PowerPoint-Präsentation</vt:lpstr>
      <vt:lpstr>PowerPoint-Präsentation</vt:lpstr>
      <vt:lpstr>PowerPoint-Präsentation</vt:lpstr>
      <vt:lpstr>MESA in the (future) Landscape</vt:lpstr>
      <vt:lpstr>PowerPoint-Präsentation</vt:lpstr>
      <vt:lpstr>MESA Operational modes &amp; Experiments </vt:lpstr>
      <vt:lpstr>PowerPoint-Präsentation</vt:lpstr>
      <vt:lpstr>Gas Jet target at MAMI A1 /MAGIX</vt:lpstr>
      <vt:lpstr>Experimental program at MAGIX</vt:lpstr>
      <vt:lpstr>Accelerator devices  for Experiments-MAGIX</vt:lpstr>
      <vt:lpstr>Luminosity limitation ERL gas jet target</vt:lpstr>
      <vt:lpstr>Acclerator devices for Experiments-P2 </vt:lpstr>
      <vt:lpstr>EB-Experiment P2</vt:lpstr>
      <vt:lpstr>EB-Experiment P2</vt:lpstr>
      <vt:lpstr>Spin polarized beams at MESA - support of P2 experiment </vt:lpstr>
      <vt:lpstr>Spin polarized beams at MESA - support of P2 experiment </vt:lpstr>
      <vt:lpstr>PowerPoint-Präsentation</vt:lpstr>
      <vt:lpstr>Status of installation</vt:lpstr>
      <vt:lpstr>December 24 – installations begin…</vt:lpstr>
      <vt:lpstr>PowerPoint-Präsentation</vt:lpstr>
      <vt:lpstr>PowerPoint-Präsentation</vt:lpstr>
      <vt:lpstr>PowerPoint-Präsentation</vt:lpstr>
      <vt:lpstr>PowerPoint-Präsentation</vt:lpstr>
      <vt:lpstr>Risks (selection)  </vt:lpstr>
      <vt:lpstr>Risks (Selection)  </vt:lpstr>
      <vt:lpstr>Risks (Selection)  </vt:lpstr>
      <vt:lpstr>Refurbishment of MESA Cavities @ HIM</vt:lpstr>
      <vt:lpstr>Thank you!</vt:lpstr>
      <vt:lpstr>MESA spin polarized photosource „STEAM“ </vt:lpstr>
      <vt:lpstr>PowerPoint-Präsentation</vt:lpstr>
      <vt:lpstr>False asymmetries and their compensation </vt:lpstr>
      <vt:lpstr>PowerPoint-Präsentation</vt:lpstr>
      <vt:lpstr>PowerPoint-Präsentation</vt:lpstr>
      <vt:lpstr>PowerPoint-Präsentation</vt:lpstr>
      <vt:lpstr>PowerPoint-Präsentation</vt:lpstr>
      <vt:lpstr>MESA source spin rotation/spin control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labs</dc:creator>
  <cp:lastModifiedBy>Aulenbacher, Dr. Kurt</cp:lastModifiedBy>
  <cp:revision>404</cp:revision>
  <cp:lastPrinted>2015-10-27T10:25:21Z</cp:lastPrinted>
  <dcterms:created xsi:type="dcterms:W3CDTF">2013-05-06T21:14:49Z</dcterms:created>
  <dcterms:modified xsi:type="dcterms:W3CDTF">2025-09-22T17:57:42Z</dcterms:modified>
</cp:coreProperties>
</file>